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7"/>
  </p:notesMasterIdLst>
  <p:sldIdLst>
    <p:sldId id="1859" r:id="rId3"/>
    <p:sldId id="1860" r:id="rId4"/>
    <p:sldId id="1495" r:id="rId5"/>
    <p:sldId id="1861" r:id="rId6"/>
    <p:sldId id="1507" r:id="rId7"/>
    <p:sldId id="1673" r:id="rId8"/>
    <p:sldId id="1862" r:id="rId9"/>
    <p:sldId id="1822" r:id="rId10"/>
    <p:sldId id="1751" r:id="rId11"/>
    <p:sldId id="1710" r:id="rId12"/>
    <p:sldId id="1644" r:id="rId13"/>
    <p:sldId id="1674" r:id="rId14"/>
    <p:sldId id="1863" r:id="rId15"/>
    <p:sldId id="171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D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3"/>
    <p:restoredTop sz="94694"/>
  </p:normalViewPr>
  <p:slideViewPr>
    <p:cSldViewPr snapToGrid="0" snapToObjects="1">
      <p:cViewPr varScale="1">
        <p:scale>
          <a:sx n="153" d="100"/>
          <a:sy n="153"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ABD1E-D5C8-9744-B00F-389F18F593C6}"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0F21B-13D6-0142-9196-03DEDF656389}" type="slidenum">
              <a:rPr lang="en-US" smtClean="0"/>
              <a:t>‹#›</a:t>
            </a:fld>
            <a:endParaRPr lang="en-US"/>
          </a:p>
        </p:txBody>
      </p:sp>
    </p:spTree>
    <p:extLst>
      <p:ext uri="{BB962C8B-B14F-4D97-AF65-F5344CB8AC3E}">
        <p14:creationId xmlns:p14="http://schemas.microsoft.com/office/powerpoint/2010/main" val="1986670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CDKN2A founder mutations have been reported to range from 5 – 40% of melanoma families, depending on geographic origin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0FB85B-7173-6640-B772-96D5BEEB2C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814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5A39D-485B-0949-8252-1F4D2E074BE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36930"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636931" name="Rectangle 3"/>
          <p:cNvSpPr>
            <a:spLocks noGrp="1" noChangeArrowheads="1"/>
          </p:cNvSpPr>
          <p:nvPr>
            <p:ph type="body" idx="1"/>
          </p:nvPr>
        </p:nvSpPr>
        <p:spPr>
          <a:xfrm>
            <a:off x="914711" y="4344025"/>
            <a:ext cx="5028579" cy="4112926"/>
          </a:xfrm>
        </p:spPr>
        <p:txBody>
          <a:bodyPr/>
          <a:lstStyle/>
          <a:p>
            <a:endParaRPr lang="en-US" dirty="0"/>
          </a:p>
        </p:txBody>
      </p:sp>
    </p:spTree>
    <p:extLst>
      <p:ext uri="{BB962C8B-B14F-4D97-AF65-F5344CB8AC3E}">
        <p14:creationId xmlns:p14="http://schemas.microsoft.com/office/powerpoint/2010/main" val="227594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Transcripts utilizing the E1a exon produce p16INK4A, which inhibits CDK4/6, and those with the E1b element transcribe the MDM2- inhibitor p14ARF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0BC3C1-0E67-484C-AC89-C5DB792922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485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more than 40 different mutations in BRAF have been described,3 the most clinically relevant mutation is the BRAFT1799A, which results in the substitution of </a:t>
            </a:r>
            <a:r>
              <a:rPr lang="en-US" sz="1200" kern="1200" dirty="0" err="1">
                <a:solidFill>
                  <a:schemeClr val="tx1"/>
                </a:solidFill>
                <a:effectLst/>
                <a:latin typeface="+mn-lt"/>
                <a:ea typeface="+mn-ea"/>
                <a:cs typeface="+mn-cs"/>
              </a:rPr>
              <a:t>valine</a:t>
            </a:r>
            <a:r>
              <a:rPr lang="en-US" sz="1200" kern="1200" dirty="0">
                <a:solidFill>
                  <a:schemeClr val="tx1"/>
                </a:solidFill>
                <a:effectLst/>
                <a:latin typeface="+mn-lt"/>
                <a:ea typeface="+mn-ea"/>
                <a:cs typeface="+mn-cs"/>
              </a:rPr>
              <a:t> by glutamic acid (V600E) in the kinase domain of the protein.</a:t>
            </a:r>
            <a:r>
              <a:rPr lang="en-US" sz="1200" kern="1200" baseline="0" dirty="0">
                <a:solidFill>
                  <a:schemeClr val="tx1"/>
                </a:solidFill>
                <a:effectLst/>
                <a:latin typeface="+mn-lt"/>
                <a:ea typeface="+mn-ea"/>
                <a:cs typeface="+mn-cs"/>
              </a:rPr>
              <a:t> 90% of the clinically relevant mutations are V600E; 10% are V600K, where </a:t>
            </a:r>
            <a:r>
              <a:rPr lang="en-US" sz="1200" kern="1200" baseline="0" dirty="0" err="1">
                <a:solidFill>
                  <a:schemeClr val="tx1"/>
                </a:solidFill>
                <a:effectLst/>
                <a:latin typeface="+mn-lt"/>
                <a:ea typeface="+mn-ea"/>
                <a:cs typeface="+mn-cs"/>
              </a:rPr>
              <a:t>valine</a:t>
            </a:r>
            <a:r>
              <a:rPr lang="en-US" sz="1200" kern="1200" baseline="0" dirty="0">
                <a:solidFill>
                  <a:schemeClr val="tx1"/>
                </a:solidFill>
                <a:effectLst/>
                <a:latin typeface="+mn-lt"/>
                <a:ea typeface="+mn-ea"/>
                <a:cs typeface="+mn-cs"/>
              </a:rPr>
              <a:t> is changed to lysine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A5B656-90DF-5D42-A01E-06C0E76978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0529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12C965-07EC-1C44-A9CE-E80555BD2F0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76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a:t>
            </a:r>
            <a:r>
              <a:rPr lang="en-US" baseline="0" dirty="0"/>
              <a:t> both are, quite frankly, targeted therapies, and therefore I choose to regard them as either immune-directed or oncogene-directed</a:t>
            </a:r>
            <a:endParaRPr lang="en-US" dirty="0"/>
          </a:p>
        </p:txBody>
      </p:sp>
      <p:sp>
        <p:nvSpPr>
          <p:cNvPr id="4" name="Slide Number Placeholder 3"/>
          <p:cNvSpPr>
            <a:spLocks noGrp="1"/>
          </p:cNvSpPr>
          <p:nvPr>
            <p:ph type="sldNum" sz="quarter" idx="10"/>
          </p:nvPr>
        </p:nvSpPr>
        <p:spPr/>
        <p:txBody>
          <a:bodyPr/>
          <a:lstStyle/>
          <a:p>
            <a:fld id="{93B8DC16-433C-CC4A-A311-C464AB76F499}" type="slidenum">
              <a:rPr lang="en-US" smtClean="0"/>
              <a:pPr/>
              <a:t>9</a:t>
            </a:fld>
            <a:endParaRPr lang="en-US"/>
          </a:p>
        </p:txBody>
      </p:sp>
    </p:spTree>
    <p:extLst>
      <p:ext uri="{BB962C8B-B14F-4D97-AF65-F5344CB8AC3E}">
        <p14:creationId xmlns:p14="http://schemas.microsoft.com/office/powerpoint/2010/main" val="1002987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approvals in melanoma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3B8DC16-433C-CC4A-A311-C464AB76F4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C12C965-07EC-1C44-A9CE-E80555BD2F06}" type="slidenum">
              <a:rPr lang="en-US" smtClean="0"/>
              <a:t>11</a:t>
            </a:fld>
            <a:endParaRPr lang="en-US"/>
          </a:p>
        </p:txBody>
      </p:sp>
    </p:spTree>
    <p:extLst>
      <p:ext uri="{BB962C8B-B14F-4D97-AF65-F5344CB8AC3E}">
        <p14:creationId xmlns:p14="http://schemas.microsoft.com/office/powerpoint/2010/main" val="1050526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our patient with a detected BRAF</a:t>
            </a:r>
            <a:r>
              <a:rPr lang="en-US" baseline="0" dirty="0"/>
              <a:t> mutation</a:t>
            </a:r>
            <a:endParaRPr lang="en-US" dirty="0"/>
          </a:p>
        </p:txBody>
      </p:sp>
      <p:sp>
        <p:nvSpPr>
          <p:cNvPr id="4" name="Slide Number Placeholder 3"/>
          <p:cNvSpPr>
            <a:spLocks noGrp="1"/>
          </p:cNvSpPr>
          <p:nvPr>
            <p:ph type="sldNum" sz="quarter" idx="10"/>
          </p:nvPr>
        </p:nvSpPr>
        <p:spPr/>
        <p:txBody>
          <a:bodyPr/>
          <a:lstStyle/>
          <a:p>
            <a:fld id="{93B8DC16-433C-CC4A-A311-C464AB76F499}" type="slidenum">
              <a:rPr lang="en-US" smtClean="0"/>
              <a:t>14</a:t>
            </a:fld>
            <a:endParaRPr lang="en-US"/>
          </a:p>
        </p:txBody>
      </p:sp>
    </p:spTree>
    <p:extLst>
      <p:ext uri="{BB962C8B-B14F-4D97-AF65-F5344CB8AC3E}">
        <p14:creationId xmlns:p14="http://schemas.microsoft.com/office/powerpoint/2010/main" val="217646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1F9737-74CE-984B-998C-7FDB7284C5D7}"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277885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1F9737-74CE-984B-998C-7FDB7284C5D7}"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265574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1F9737-74CE-984B-998C-7FDB7284C5D7}"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1414781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70EAAB2F-ACC6-914C-9F08-B3F00570A655}"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3706947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148E14E8-766A-6E4D-B38B-B48C55B20580}"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386492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55070C02-2548-1145-A212-8F703A0541FB}"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1153714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E36481C5-DB73-344C-AE0F-F308913F05F0}"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3681456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8" name="Footer Placeholder 7"/>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9" name="Slide Number Placeholder 8"/>
          <p:cNvSpPr>
            <a:spLocks noGrp="1"/>
          </p:cNvSpPr>
          <p:nvPr>
            <p:ph type="sldNum" sz="quarter" idx="12"/>
          </p:nvPr>
        </p:nvSpPr>
        <p:spPr/>
        <p:txBody>
          <a:bodyPr/>
          <a:lstStyle>
            <a:lvl1pPr>
              <a:defRPr/>
            </a:lvl1pPr>
          </a:lstStyle>
          <a:p>
            <a:fld id="{D46C9287-5B40-4A4C-B166-F6F6D9B33183}"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2199487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4" name="Footer Placeholder 3"/>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5" name="Slide Number Placeholder 4"/>
          <p:cNvSpPr>
            <a:spLocks noGrp="1"/>
          </p:cNvSpPr>
          <p:nvPr>
            <p:ph type="sldNum" sz="quarter" idx="12"/>
          </p:nvPr>
        </p:nvSpPr>
        <p:spPr/>
        <p:txBody>
          <a:bodyPr/>
          <a:lstStyle>
            <a:lvl1pPr>
              <a:defRPr/>
            </a:lvl1pPr>
          </a:lstStyle>
          <a:p>
            <a:fld id="{29637F31-FD6C-4347-84EC-BC78AAC7344E}"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166229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3" name="Footer Placeholder 2"/>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4" name="Slide Number Placeholder 3"/>
          <p:cNvSpPr>
            <a:spLocks noGrp="1"/>
          </p:cNvSpPr>
          <p:nvPr>
            <p:ph type="sldNum" sz="quarter" idx="12"/>
          </p:nvPr>
        </p:nvSpPr>
        <p:spPr/>
        <p:txBody>
          <a:bodyPr/>
          <a:lstStyle>
            <a:lvl1pPr>
              <a:defRPr/>
            </a:lvl1pPr>
          </a:lstStyle>
          <a:p>
            <a:fld id="{8B8D2617-6D56-5749-8A1C-7BC6E65D6659}"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3437762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BCC2B2C0-5352-EE4C-8BD0-AEDD7FBCB2B6}"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350315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1F9737-74CE-984B-998C-7FDB7284C5D7}"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1931875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4F1DEFB2-D302-A44C-8474-17ABD7201331}"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807630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0F1CBCB6-F805-5449-8E55-DD630BC38C91}"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241291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76200"/>
            <a:ext cx="3048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89408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F8F8F8"/>
              </a:solidFill>
              <a:latin typeface="Times New Roman"/>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F8F8F8"/>
              </a:solidFill>
              <a:latin typeface="Times New Roman"/>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592C2924-63BF-9549-BCE8-20C307619807}" type="slidenum">
              <a:rPr lang="en-US">
                <a:solidFill>
                  <a:srgbClr val="F8F8F8"/>
                </a:solidFill>
                <a:latin typeface="Times New Roman"/>
                <a:ea typeface="ＭＳ Ｐゴシック"/>
              </a:rPr>
              <a:pPr/>
              <a:t>‹#›</a:t>
            </a:fld>
            <a:endParaRPr lang="en-US">
              <a:solidFill>
                <a:srgbClr val="F8F8F8"/>
              </a:solidFill>
              <a:latin typeface="Times New Roman"/>
              <a:ea typeface="ＭＳ Ｐゴシック"/>
            </a:endParaRPr>
          </a:p>
        </p:txBody>
      </p:sp>
    </p:spTree>
    <p:extLst>
      <p:ext uri="{BB962C8B-B14F-4D97-AF65-F5344CB8AC3E}">
        <p14:creationId xmlns:p14="http://schemas.microsoft.com/office/powerpoint/2010/main" val="48784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1F9737-74CE-984B-998C-7FDB7284C5D7}"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14081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1F9737-74CE-984B-998C-7FDB7284C5D7}"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415829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1F9737-74CE-984B-998C-7FDB7284C5D7}" type="datetimeFigureOut">
              <a:rPr lang="en-US" smtClean="0"/>
              <a:t>12/11/19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79903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1F9737-74CE-984B-998C-7FDB7284C5D7}" type="datetimeFigureOut">
              <a:rPr lang="en-US" smtClean="0"/>
              <a:t>12/11/19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3529100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F9737-74CE-984B-998C-7FDB7284C5D7}" type="datetimeFigureOut">
              <a:rPr lang="en-US" smtClean="0"/>
              <a:t>12/11/19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53782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F9737-74CE-984B-998C-7FDB7284C5D7}"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80001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F9737-74CE-984B-998C-7FDB7284C5D7}"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1966-A87C-DA45-B811-E8CEBCD503B3}" type="slidenum">
              <a:rPr lang="en-US" smtClean="0"/>
              <a:t>‹#›</a:t>
            </a:fld>
            <a:endParaRPr lang="en-US"/>
          </a:p>
        </p:txBody>
      </p:sp>
    </p:spTree>
    <p:extLst>
      <p:ext uri="{BB962C8B-B14F-4D97-AF65-F5344CB8AC3E}">
        <p14:creationId xmlns:p14="http://schemas.microsoft.com/office/powerpoint/2010/main" val="404540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F9737-74CE-984B-998C-7FDB7284C5D7}" type="datetimeFigureOut">
              <a:rPr lang="en-US" smtClean="0"/>
              <a:t>12/11/19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61966-A87C-DA45-B811-E8CEBCD503B3}" type="slidenum">
              <a:rPr lang="en-US" smtClean="0"/>
              <a:t>‹#›</a:t>
            </a:fld>
            <a:endParaRPr lang="en-US"/>
          </a:p>
        </p:txBody>
      </p:sp>
    </p:spTree>
    <p:extLst>
      <p:ext uri="{BB962C8B-B14F-4D97-AF65-F5344CB8AC3E}">
        <p14:creationId xmlns:p14="http://schemas.microsoft.com/office/powerpoint/2010/main" val="17548437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bwMode="auto">
          <a:xfrm>
            <a:off x="0" y="-76200"/>
            <a:ext cx="12192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2355"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2356"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pPr defTabSz="914400" fontAlgn="base">
              <a:spcBef>
                <a:spcPct val="0"/>
              </a:spcBef>
              <a:spcAft>
                <a:spcPct val="0"/>
              </a:spcAft>
            </a:pPr>
            <a:endParaRPr lang="en-US">
              <a:solidFill>
                <a:srgbClr val="F8F8F8"/>
              </a:solidFill>
            </a:endParaRPr>
          </a:p>
        </p:txBody>
      </p:sp>
      <p:sp>
        <p:nvSpPr>
          <p:cNvPr id="612357"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pPr defTabSz="914400" fontAlgn="base">
              <a:spcBef>
                <a:spcPct val="0"/>
              </a:spcBef>
              <a:spcAft>
                <a:spcPct val="0"/>
              </a:spcAft>
            </a:pPr>
            <a:endParaRPr lang="en-US">
              <a:solidFill>
                <a:srgbClr val="F8F8F8"/>
              </a:solidFill>
            </a:endParaRPr>
          </a:p>
        </p:txBody>
      </p:sp>
      <p:sp>
        <p:nvSpPr>
          <p:cNvPr id="612358"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pPr defTabSz="914400" fontAlgn="base">
              <a:spcBef>
                <a:spcPct val="0"/>
              </a:spcBef>
              <a:spcAft>
                <a:spcPct val="0"/>
              </a:spcAft>
            </a:pPr>
            <a:fld id="{818B660E-CE2A-4C41-AADA-3001FF1FA6D8}" type="slidenum">
              <a:rPr lang="en-US" smtClean="0">
                <a:solidFill>
                  <a:srgbClr val="F8F8F8"/>
                </a:solidFill>
              </a:rPr>
              <a:pPr defTabSz="914400" fontAlgn="base">
                <a:spcBef>
                  <a:spcPct val="0"/>
                </a:spcBef>
                <a:spcAft>
                  <a:spcPct val="0"/>
                </a:spcAft>
              </a:pPr>
              <a:t>‹#›</a:t>
            </a:fld>
            <a:endParaRPr lang="en-US">
              <a:solidFill>
                <a:srgbClr val="F8F8F8"/>
              </a:solidFill>
            </a:endParaRPr>
          </a:p>
        </p:txBody>
      </p:sp>
    </p:spTree>
    <p:extLst>
      <p:ext uri="{BB962C8B-B14F-4D97-AF65-F5344CB8AC3E}">
        <p14:creationId xmlns:p14="http://schemas.microsoft.com/office/powerpoint/2010/main" val="1080632623"/>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charset="0"/>
          <a:ea typeface="ＭＳ Ｐゴシック" charset="0"/>
        </a:defRPr>
      </a:lvl2pPr>
      <a:lvl3pPr algn="ctr" rtl="0" fontAlgn="base">
        <a:spcBef>
          <a:spcPct val="0"/>
        </a:spcBef>
        <a:spcAft>
          <a:spcPct val="0"/>
        </a:spcAft>
        <a:defRPr sz="4400">
          <a:solidFill>
            <a:schemeClr val="tx2"/>
          </a:solidFill>
          <a:latin typeface="Times New Roman" charset="0"/>
          <a:ea typeface="ＭＳ Ｐゴシック" charset="0"/>
        </a:defRPr>
      </a:lvl3pPr>
      <a:lvl4pPr algn="ctr" rtl="0" fontAlgn="base">
        <a:spcBef>
          <a:spcPct val="0"/>
        </a:spcBef>
        <a:spcAft>
          <a:spcPct val="0"/>
        </a:spcAft>
        <a:defRPr sz="4400">
          <a:solidFill>
            <a:schemeClr val="tx2"/>
          </a:solidFill>
          <a:latin typeface="Times New Roman" charset="0"/>
          <a:ea typeface="ＭＳ Ｐゴシック" charset="0"/>
        </a:defRPr>
      </a:lvl4pPr>
      <a:lvl5pPr algn="ctr" rtl="0" fontAlgn="base">
        <a:spcBef>
          <a:spcPct val="0"/>
        </a:spcBef>
        <a:spcAft>
          <a:spcPct val="0"/>
        </a:spcAft>
        <a:defRPr sz="4400">
          <a:solidFill>
            <a:schemeClr val="tx2"/>
          </a:solidFill>
          <a:latin typeface="Times New Roman" charset="0"/>
          <a:ea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18" Type="http://schemas.microsoft.com/office/2007/relationships/hdphoto" Target="../media/hdphoto7.wdp"/><Relationship Id="rId3" Type="http://schemas.openxmlformats.org/officeDocument/2006/relationships/image" Target="../media/image10.png"/><Relationship Id="rId21" Type="http://schemas.openxmlformats.org/officeDocument/2006/relationships/image" Target="../media/image20.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18.png"/><Relationship Id="rId2" Type="http://schemas.openxmlformats.org/officeDocument/2006/relationships/image" Target="../media/image9.png"/><Relationship Id="rId16" Type="http://schemas.microsoft.com/office/2007/relationships/hdphoto" Target="../media/hdphoto6.wdp"/><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23" Type="http://schemas.openxmlformats.org/officeDocument/2006/relationships/image" Target="../media/image4.png"/><Relationship Id="rId10" Type="http://schemas.openxmlformats.org/officeDocument/2006/relationships/image" Target="../media/image14.png"/><Relationship Id="rId19" Type="http://schemas.microsoft.com/office/2007/relationships/hdphoto" Target="../media/hdphoto8.wdp"/><Relationship Id="rId4" Type="http://schemas.openxmlformats.org/officeDocument/2006/relationships/image" Target="../media/image11.png"/><Relationship Id="rId9" Type="http://schemas.microsoft.com/office/2007/relationships/hdphoto" Target="../media/hdphoto3.wdp"/><Relationship Id="rId14" Type="http://schemas.microsoft.com/office/2007/relationships/hdphoto" Target="../media/hdphoto5.wdp"/><Relationship Id="rId22"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D42F-75A1-3943-8E2C-060F48E0EFDA}"/>
              </a:ext>
            </a:extLst>
          </p:cNvPr>
          <p:cNvSpPr>
            <a:spLocks noGrp="1"/>
          </p:cNvSpPr>
          <p:nvPr>
            <p:ph type="ctrTitle"/>
          </p:nvPr>
        </p:nvSpPr>
        <p:spPr>
          <a:solidFill>
            <a:schemeClr val="bg1">
              <a:lumMod val="85000"/>
            </a:schemeClr>
          </a:solidFill>
        </p:spPr>
        <p:txBody>
          <a:bodyPr/>
          <a:lstStyle/>
          <a:p>
            <a:endParaRPr lang="en-US">
              <a:solidFill>
                <a:sysClr val="windowText" lastClr="000000"/>
              </a:solidFill>
            </a:endParaRPr>
          </a:p>
        </p:txBody>
      </p:sp>
      <p:sp>
        <p:nvSpPr>
          <p:cNvPr id="5" name="Rectangle 4">
            <a:extLst>
              <a:ext uri="{FF2B5EF4-FFF2-40B4-BE49-F238E27FC236}">
                <a16:creationId xmlns:a16="http://schemas.microsoft.com/office/drawing/2014/main" id="{1E3420E2-B009-1040-907D-002E063AC470}"/>
              </a:ext>
            </a:extLst>
          </p:cNvPr>
          <p:cNvSpPr/>
          <p:nvPr/>
        </p:nvSpPr>
        <p:spPr>
          <a:xfrm>
            <a:off x="-9475" y="1323042"/>
            <a:ext cx="12201475" cy="6559744"/>
          </a:xfrm>
          <a:prstGeom prst="rect">
            <a:avLst/>
          </a:prstGeom>
          <a:solidFill>
            <a:schemeClr val="bg1">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a:ea typeface="+mn-ea"/>
              <a:cs typeface="Times"/>
            </a:endParaRPr>
          </a:p>
        </p:txBody>
      </p:sp>
      <p:sp>
        <p:nvSpPr>
          <p:cNvPr id="6" name="Rectangle 5">
            <a:extLst>
              <a:ext uri="{FF2B5EF4-FFF2-40B4-BE49-F238E27FC236}">
                <a16:creationId xmlns:a16="http://schemas.microsoft.com/office/drawing/2014/main" id="{A66EFF56-54E1-4C49-B934-A381F2D70C4F}"/>
              </a:ext>
            </a:extLst>
          </p:cNvPr>
          <p:cNvSpPr/>
          <p:nvPr/>
        </p:nvSpPr>
        <p:spPr>
          <a:xfrm>
            <a:off x="0" y="0"/>
            <a:ext cx="12201475" cy="7849413"/>
          </a:xfrm>
          <a:prstGeom prst="rect">
            <a:avLst/>
          </a:prstGeom>
          <a:gradFill flip="none" rotWithShape="1">
            <a:gsLst>
              <a:gs pos="0">
                <a:schemeClr val="accent1">
                  <a:lumMod val="20000"/>
                  <a:lumOff val="80000"/>
                </a:schemeClr>
              </a:gs>
              <a:gs pos="100000">
                <a:schemeClr val="accent1">
                  <a:lumMod val="75000"/>
                </a:schemeClr>
              </a:gs>
            </a:gsLst>
            <a:lin ang="5400000" scaled="1"/>
            <a:tileRect/>
          </a:gradFill>
          <a:ln w="9525" cap="flat" cmpd="sng" algn="ctr">
            <a:solidFill>
              <a:schemeClr val="tx1"/>
            </a:solidFill>
            <a:prstDash val="solid"/>
          </a:ln>
          <a:effectLst>
            <a:outerShdw blurRad="40000" dist="23000" dir="5400000" rotWithShape="0">
              <a:srgbClr val="000000">
                <a:alpha val="35000"/>
              </a:srgbClr>
            </a:outerShdw>
          </a:effectLst>
        </p:spPr>
        <p:txBody>
          <a:bodyPr lIns="81272" tIns="40636" rIns="81272" bIns="40636"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a:ea typeface="+mn-ea"/>
              <a:cs typeface="Times"/>
            </a:endParaRPr>
          </a:p>
        </p:txBody>
      </p:sp>
      <p:pic>
        <p:nvPicPr>
          <p:cNvPr id="4" name="Picture 3" descr="A picture containing indoor&#10;&#10;Description automatically generated">
            <a:extLst>
              <a:ext uri="{FF2B5EF4-FFF2-40B4-BE49-F238E27FC236}">
                <a16:creationId xmlns:a16="http://schemas.microsoft.com/office/drawing/2014/main" id="{964FCF12-5899-614F-90A8-48734CB6CD5A}"/>
              </a:ext>
            </a:extLst>
          </p:cNvPr>
          <p:cNvPicPr>
            <a:picLocks noChangeAspect="1"/>
          </p:cNvPicPr>
          <p:nvPr/>
        </p:nvPicPr>
        <p:blipFill>
          <a:blip r:embed="rId3"/>
          <a:stretch>
            <a:fillRect/>
          </a:stretch>
        </p:blipFill>
        <p:spPr>
          <a:xfrm>
            <a:off x="190916" y="3429000"/>
            <a:ext cx="11811178" cy="3748742"/>
          </a:xfrm>
          <a:prstGeom prst="rect">
            <a:avLst/>
          </a:prstGeom>
        </p:spPr>
      </p:pic>
      <p:pic>
        <p:nvPicPr>
          <p:cNvPr id="8" name="Picture 7">
            <a:extLst>
              <a:ext uri="{FF2B5EF4-FFF2-40B4-BE49-F238E27FC236}">
                <a16:creationId xmlns:a16="http://schemas.microsoft.com/office/drawing/2014/main" id="{BA72BC8C-A075-9046-8C55-57AB5F4F170A}"/>
              </a:ext>
            </a:extLst>
          </p:cNvPr>
          <p:cNvPicPr>
            <a:picLocks noChangeAspect="1"/>
          </p:cNvPicPr>
          <p:nvPr/>
        </p:nvPicPr>
        <p:blipFill>
          <a:blip r:embed="rId4"/>
          <a:stretch>
            <a:fillRect/>
          </a:stretch>
        </p:blipFill>
        <p:spPr>
          <a:xfrm>
            <a:off x="-218098" y="559656"/>
            <a:ext cx="12574638" cy="223024"/>
          </a:xfrm>
          <a:prstGeom prst="rect">
            <a:avLst/>
          </a:prstGeom>
        </p:spPr>
      </p:pic>
      <p:grpSp>
        <p:nvGrpSpPr>
          <p:cNvPr id="14" name="Group 13">
            <a:extLst>
              <a:ext uri="{FF2B5EF4-FFF2-40B4-BE49-F238E27FC236}">
                <a16:creationId xmlns:a16="http://schemas.microsoft.com/office/drawing/2014/main" id="{69133DF2-F3B5-6B4D-947D-3BB37AE609F3}"/>
              </a:ext>
            </a:extLst>
          </p:cNvPr>
          <p:cNvGrpSpPr/>
          <p:nvPr/>
        </p:nvGrpSpPr>
        <p:grpSpPr>
          <a:xfrm>
            <a:off x="771134" y="496668"/>
            <a:ext cx="996816" cy="656425"/>
            <a:chOff x="3145957" y="958587"/>
            <a:chExt cx="996816" cy="656425"/>
          </a:xfrm>
          <a:solidFill>
            <a:schemeClr val="accent6">
              <a:lumMod val="60000"/>
              <a:lumOff val="40000"/>
            </a:schemeClr>
          </a:solidFill>
        </p:grpSpPr>
        <p:sp>
          <p:nvSpPr>
            <p:cNvPr id="15" name="Block Arc 14">
              <a:extLst>
                <a:ext uri="{FF2B5EF4-FFF2-40B4-BE49-F238E27FC236}">
                  <a16:creationId xmlns:a16="http://schemas.microsoft.com/office/drawing/2014/main" id="{794E4DEA-56FB-3941-99EC-9E9EA0680EB5}"/>
                </a:ext>
              </a:extLst>
            </p:cNvPr>
            <p:cNvSpPr/>
            <p:nvPr/>
          </p:nvSpPr>
          <p:spPr>
            <a:xfrm rot="10957627">
              <a:off x="3282498" y="1326330"/>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16" name="Can 15">
              <a:extLst>
                <a:ext uri="{FF2B5EF4-FFF2-40B4-BE49-F238E27FC236}">
                  <a16:creationId xmlns:a16="http://schemas.microsoft.com/office/drawing/2014/main" id="{D16D492F-DDF2-234B-8088-7FF3D5594265}"/>
                </a:ext>
              </a:extLst>
            </p:cNvPr>
            <p:cNvSpPr>
              <a:spLocks/>
            </p:cNvSpPr>
            <p:nvPr/>
          </p:nvSpPr>
          <p:spPr bwMode="auto">
            <a:xfrm>
              <a:off x="3240464" y="1090966"/>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17" name="Block Arc 16">
              <a:extLst>
                <a:ext uri="{FF2B5EF4-FFF2-40B4-BE49-F238E27FC236}">
                  <a16:creationId xmlns:a16="http://schemas.microsoft.com/office/drawing/2014/main" id="{DE976102-3E0A-E547-9EB5-2AD557D26F96}"/>
                </a:ext>
              </a:extLst>
            </p:cNvPr>
            <p:cNvSpPr/>
            <p:nvPr/>
          </p:nvSpPr>
          <p:spPr>
            <a:xfrm rot="10957627">
              <a:off x="3555578" y="1340647"/>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18" name="Can 17">
              <a:extLst>
                <a:ext uri="{FF2B5EF4-FFF2-40B4-BE49-F238E27FC236}">
                  <a16:creationId xmlns:a16="http://schemas.microsoft.com/office/drawing/2014/main" id="{B9D3E71E-7BC9-8B4C-A471-5E4F5A3C7ED3}"/>
                </a:ext>
              </a:extLst>
            </p:cNvPr>
            <p:cNvSpPr>
              <a:spLocks/>
            </p:cNvSpPr>
            <p:nvPr/>
          </p:nvSpPr>
          <p:spPr bwMode="auto">
            <a:xfrm>
              <a:off x="3513544" y="1082500"/>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19" name="Block Arc 18">
              <a:extLst>
                <a:ext uri="{FF2B5EF4-FFF2-40B4-BE49-F238E27FC236}">
                  <a16:creationId xmlns:a16="http://schemas.microsoft.com/office/drawing/2014/main" id="{20180359-A2C9-184F-8B5C-181E0A49858C}"/>
                </a:ext>
              </a:extLst>
            </p:cNvPr>
            <p:cNvSpPr/>
            <p:nvPr/>
          </p:nvSpPr>
          <p:spPr>
            <a:xfrm rot="10957627">
              <a:off x="3835413" y="1346610"/>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20" name="Can 19">
              <a:extLst>
                <a:ext uri="{FF2B5EF4-FFF2-40B4-BE49-F238E27FC236}">
                  <a16:creationId xmlns:a16="http://schemas.microsoft.com/office/drawing/2014/main" id="{C43AF8A4-B07A-924E-ABA7-958A3752BE6A}"/>
                </a:ext>
              </a:extLst>
            </p:cNvPr>
            <p:cNvSpPr>
              <a:spLocks/>
            </p:cNvSpPr>
            <p:nvPr/>
          </p:nvSpPr>
          <p:spPr bwMode="auto">
            <a:xfrm>
              <a:off x="3923164" y="1090966"/>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21" name="Can 20">
              <a:extLst>
                <a:ext uri="{FF2B5EF4-FFF2-40B4-BE49-F238E27FC236}">
                  <a16:creationId xmlns:a16="http://schemas.microsoft.com/office/drawing/2014/main" id="{080B6748-711F-ED49-A02F-B7AC807CC24E}"/>
                </a:ext>
              </a:extLst>
            </p:cNvPr>
            <p:cNvSpPr>
              <a:spLocks/>
            </p:cNvSpPr>
            <p:nvPr/>
          </p:nvSpPr>
          <p:spPr bwMode="auto">
            <a:xfrm>
              <a:off x="3650084" y="1095199"/>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22" name="Freeform 21">
              <a:extLst>
                <a:ext uri="{FF2B5EF4-FFF2-40B4-BE49-F238E27FC236}">
                  <a16:creationId xmlns:a16="http://schemas.microsoft.com/office/drawing/2014/main" id="{76089F93-D009-924D-B376-5D5196A5CF15}"/>
                </a:ext>
              </a:extLst>
            </p:cNvPr>
            <p:cNvSpPr/>
            <p:nvPr/>
          </p:nvSpPr>
          <p:spPr>
            <a:xfrm rot="20113260">
              <a:off x="3964497" y="958587"/>
              <a:ext cx="178276" cy="112916"/>
            </a:xfrm>
            <a:custGeom>
              <a:avLst/>
              <a:gdLst>
                <a:gd name="connsiteX0" fmla="*/ 0 w 269875"/>
                <a:gd name="connsiteY0" fmla="*/ 172194 h 172194"/>
                <a:gd name="connsiteX1" fmla="*/ 142875 w 269875"/>
                <a:gd name="connsiteY1" fmla="*/ 10269 h 172194"/>
                <a:gd name="connsiteX2" fmla="*/ 269875 w 269875"/>
                <a:gd name="connsiteY2" fmla="*/ 16619 h 172194"/>
                <a:gd name="connsiteX3" fmla="*/ 269875 w 269875"/>
                <a:gd name="connsiteY3" fmla="*/ 16619 h 172194"/>
              </a:gdLst>
              <a:ahLst/>
              <a:cxnLst>
                <a:cxn ang="0">
                  <a:pos x="connsiteX0" y="connsiteY0"/>
                </a:cxn>
                <a:cxn ang="0">
                  <a:pos x="connsiteX1" y="connsiteY1"/>
                </a:cxn>
                <a:cxn ang="0">
                  <a:pos x="connsiteX2" y="connsiteY2"/>
                </a:cxn>
                <a:cxn ang="0">
                  <a:pos x="connsiteX3" y="connsiteY3"/>
                </a:cxn>
              </a:cxnLst>
              <a:rect l="l" t="t" r="r" b="b"/>
              <a:pathLst>
                <a:path w="269875" h="172194">
                  <a:moveTo>
                    <a:pt x="0" y="172194"/>
                  </a:moveTo>
                  <a:cubicBezTo>
                    <a:pt x="48948" y="104196"/>
                    <a:pt x="97896" y="36198"/>
                    <a:pt x="142875" y="10269"/>
                  </a:cubicBezTo>
                  <a:cubicBezTo>
                    <a:pt x="187854" y="-15660"/>
                    <a:pt x="248708" y="15561"/>
                    <a:pt x="269875" y="16619"/>
                  </a:cubicBezTo>
                  <a:lnTo>
                    <a:pt x="269875" y="16619"/>
                  </a:lnTo>
                </a:path>
              </a:pathLst>
            </a:custGeom>
            <a:noFill/>
            <a:ln w="127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23" name="Block Arc 22">
              <a:extLst>
                <a:ext uri="{FF2B5EF4-FFF2-40B4-BE49-F238E27FC236}">
                  <a16:creationId xmlns:a16="http://schemas.microsoft.com/office/drawing/2014/main" id="{47D05864-6D45-B04E-8CCA-34DD1A68CB24}"/>
                </a:ext>
              </a:extLst>
            </p:cNvPr>
            <p:cNvSpPr/>
            <p:nvPr/>
          </p:nvSpPr>
          <p:spPr>
            <a:xfrm rot="21290304">
              <a:off x="3425792" y="983430"/>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24" name="Block Arc 23">
              <a:extLst>
                <a:ext uri="{FF2B5EF4-FFF2-40B4-BE49-F238E27FC236}">
                  <a16:creationId xmlns:a16="http://schemas.microsoft.com/office/drawing/2014/main" id="{F996A324-72E0-E14D-8ED9-0CD41411D849}"/>
                </a:ext>
              </a:extLst>
            </p:cNvPr>
            <p:cNvSpPr/>
            <p:nvPr/>
          </p:nvSpPr>
          <p:spPr>
            <a:xfrm rot="266889">
              <a:off x="3145957" y="982163"/>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sp>
          <p:nvSpPr>
            <p:cNvPr id="25" name="Block Arc 24">
              <a:extLst>
                <a:ext uri="{FF2B5EF4-FFF2-40B4-BE49-F238E27FC236}">
                  <a16:creationId xmlns:a16="http://schemas.microsoft.com/office/drawing/2014/main" id="{906A0185-3F0E-3E40-AE28-E0CA25B9D868}"/>
                </a:ext>
              </a:extLst>
            </p:cNvPr>
            <p:cNvSpPr/>
            <p:nvPr/>
          </p:nvSpPr>
          <p:spPr>
            <a:xfrm rot="553677">
              <a:off x="3696353" y="995921"/>
              <a:ext cx="175503" cy="268402"/>
            </a:xfrm>
            <a:prstGeom prst="blockArc">
              <a:avLst>
                <a:gd name="adj1" fmla="val 10800000"/>
                <a:gd name="adj2" fmla="val 21257127"/>
                <a:gd name="adj3" fmla="val 8103"/>
              </a:avLst>
            </a:prstGeom>
            <a:grpFill/>
            <a:ln w="3175" cap="flat" cmpd="sng" algn="ctr">
              <a:solidFill>
                <a:srgbClr val="4A452A"/>
              </a:solidFill>
              <a:prstDash val="solid"/>
            </a:ln>
            <a:effectLst>
              <a:outerShdw blurRad="40000" dist="23000" dir="5400000" rotWithShape="0">
                <a:srgbClr val="000000">
                  <a:alpha val="35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grpSp>
      <p:sp>
        <p:nvSpPr>
          <p:cNvPr id="32" name="AutoShape 70">
            <a:extLst>
              <a:ext uri="{FF2B5EF4-FFF2-40B4-BE49-F238E27FC236}">
                <a16:creationId xmlns:a16="http://schemas.microsoft.com/office/drawing/2014/main" id="{1ABD0903-4642-7E45-980B-ED02B95E7CD2}"/>
              </a:ext>
            </a:extLst>
          </p:cNvPr>
          <p:cNvSpPr>
            <a:spLocks noChangeArrowheads="1"/>
          </p:cNvSpPr>
          <p:nvPr/>
        </p:nvSpPr>
        <p:spPr bwMode="auto">
          <a:xfrm>
            <a:off x="3230474" y="1908009"/>
            <a:ext cx="545830" cy="227673"/>
          </a:xfrm>
          <a:prstGeom prst="roundRect">
            <a:avLst>
              <a:gd name="adj" fmla="val 16667"/>
            </a:avLst>
          </a:prstGeom>
          <a:solidFill>
            <a:schemeClr val="bg1">
              <a:lumMod val="85000"/>
            </a:schemeClr>
          </a:solidFill>
          <a:ln w="38100"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lIns="91429" tIns="9143"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BRAF</a:t>
            </a:r>
          </a:p>
        </p:txBody>
      </p:sp>
      <p:cxnSp>
        <p:nvCxnSpPr>
          <p:cNvPr id="33" name="Straight Arrow Connector 32">
            <a:extLst>
              <a:ext uri="{FF2B5EF4-FFF2-40B4-BE49-F238E27FC236}">
                <a16:creationId xmlns:a16="http://schemas.microsoft.com/office/drawing/2014/main" id="{DA41062C-A4B6-3540-927B-33C0327951FD}"/>
              </a:ext>
            </a:extLst>
          </p:cNvPr>
          <p:cNvCxnSpPr/>
          <p:nvPr/>
        </p:nvCxnSpPr>
        <p:spPr bwMode="auto">
          <a:xfrm flipH="1">
            <a:off x="3603711" y="1369127"/>
            <a:ext cx="311014" cy="352700"/>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sp>
        <p:nvSpPr>
          <p:cNvPr id="34" name="Oval 33">
            <a:extLst>
              <a:ext uri="{FF2B5EF4-FFF2-40B4-BE49-F238E27FC236}">
                <a16:creationId xmlns:a16="http://schemas.microsoft.com/office/drawing/2014/main" id="{94700317-E10C-EA48-B269-819756AF6887}"/>
              </a:ext>
            </a:extLst>
          </p:cNvPr>
          <p:cNvSpPr/>
          <p:nvPr/>
        </p:nvSpPr>
        <p:spPr bwMode="auto">
          <a:xfrm>
            <a:off x="8481541" y="1074948"/>
            <a:ext cx="479019" cy="283423"/>
          </a:xfrm>
          <a:prstGeom prst="ellipse">
            <a:avLst/>
          </a:prstGeom>
          <a:solidFill>
            <a:schemeClr val="bg1">
              <a:lumMod val="85000"/>
            </a:scheme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29" tIns="9143" rIns="91429" bIns="45715"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PI3K</a:t>
            </a:r>
          </a:p>
        </p:txBody>
      </p:sp>
      <p:sp>
        <p:nvSpPr>
          <p:cNvPr id="35" name="AutoShape 70">
            <a:extLst>
              <a:ext uri="{FF2B5EF4-FFF2-40B4-BE49-F238E27FC236}">
                <a16:creationId xmlns:a16="http://schemas.microsoft.com/office/drawing/2014/main" id="{5C7D8DED-A749-0140-9318-7402EBB8F2AD}"/>
              </a:ext>
            </a:extLst>
          </p:cNvPr>
          <p:cNvSpPr>
            <a:spLocks noChangeArrowheads="1"/>
          </p:cNvSpPr>
          <p:nvPr/>
        </p:nvSpPr>
        <p:spPr bwMode="auto">
          <a:xfrm>
            <a:off x="8098826" y="1794173"/>
            <a:ext cx="545830" cy="227673"/>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AKT</a:t>
            </a:r>
          </a:p>
        </p:txBody>
      </p:sp>
      <p:sp>
        <p:nvSpPr>
          <p:cNvPr id="36" name="AutoShape 70">
            <a:extLst>
              <a:ext uri="{FF2B5EF4-FFF2-40B4-BE49-F238E27FC236}">
                <a16:creationId xmlns:a16="http://schemas.microsoft.com/office/drawing/2014/main" id="{8DD658A3-2BEE-DE45-BFD8-5CC0135A45E5}"/>
              </a:ext>
            </a:extLst>
          </p:cNvPr>
          <p:cNvSpPr>
            <a:spLocks noChangeArrowheads="1"/>
          </p:cNvSpPr>
          <p:nvPr/>
        </p:nvSpPr>
        <p:spPr bwMode="auto">
          <a:xfrm>
            <a:off x="9205601" y="1022073"/>
            <a:ext cx="482600" cy="222568"/>
          </a:xfrm>
          <a:prstGeom prst="roundRect">
            <a:avLst>
              <a:gd name="adj" fmla="val 16667"/>
            </a:avLst>
          </a:prstGeom>
          <a:solidFill>
            <a:schemeClr val="bg1">
              <a:lumMod val="85000"/>
            </a:schemeClr>
          </a:solidFill>
          <a:ln w="25400" cap="flat" cmpd="sng" algn="ctr">
            <a:noFill/>
            <a:prstDash val="solid"/>
            <a:headEnd/>
            <a:tailEnd/>
          </a:ln>
          <a:effectLst/>
          <a:scene3d>
            <a:camera prst="orthographicFront"/>
            <a:lightRig rig="threePt" dir="t"/>
          </a:scene3d>
          <a:sp3d>
            <a:bevelT/>
          </a:sp3d>
        </p:spPr>
        <p:txBody>
          <a:bodyPr wrap="none" lIns="91429" tIns="45715" rIns="91429" bIns="91429"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PIP</a:t>
            </a:r>
            <a:r>
              <a:rPr kumimoji="0" lang="en-US" sz="1200" b="0" i="0" u="none" strike="noStrike" kern="0" cap="none" spc="0" normalizeH="0" baseline="-25000" noProof="0" dirty="0">
                <a:ln>
                  <a:noFill/>
                </a:ln>
                <a:solidFill>
                  <a:sysClr val="windowText" lastClr="000000"/>
                </a:solidFill>
                <a:effectLst/>
                <a:uLnTx/>
                <a:uFillTx/>
                <a:latin typeface="Arial"/>
                <a:ea typeface="ＭＳ Ｐゴシック" charset="0"/>
                <a:cs typeface="Arial"/>
              </a:rPr>
              <a:t>2</a:t>
            </a:r>
          </a:p>
        </p:txBody>
      </p:sp>
      <p:cxnSp>
        <p:nvCxnSpPr>
          <p:cNvPr id="37" name="Straight Arrow Connector 36">
            <a:extLst>
              <a:ext uri="{FF2B5EF4-FFF2-40B4-BE49-F238E27FC236}">
                <a16:creationId xmlns:a16="http://schemas.microsoft.com/office/drawing/2014/main" id="{AE58A3F8-1557-A04C-AED3-081BE42307D7}"/>
              </a:ext>
            </a:extLst>
          </p:cNvPr>
          <p:cNvCxnSpPr/>
          <p:nvPr/>
        </p:nvCxnSpPr>
        <p:spPr bwMode="auto">
          <a:xfrm>
            <a:off x="8176038" y="1192962"/>
            <a:ext cx="282561" cy="1"/>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cxnSp>
        <p:nvCxnSpPr>
          <p:cNvPr id="38" name="Straight Arrow Connector 37">
            <a:extLst>
              <a:ext uri="{FF2B5EF4-FFF2-40B4-BE49-F238E27FC236}">
                <a16:creationId xmlns:a16="http://schemas.microsoft.com/office/drawing/2014/main" id="{EFDAB485-E9F5-364E-B187-5FD5C827D219}"/>
              </a:ext>
            </a:extLst>
          </p:cNvPr>
          <p:cNvCxnSpPr/>
          <p:nvPr/>
        </p:nvCxnSpPr>
        <p:spPr bwMode="auto">
          <a:xfrm flipH="1">
            <a:off x="8713005" y="1671028"/>
            <a:ext cx="315732" cy="123146"/>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cxnSp>
        <p:nvCxnSpPr>
          <p:cNvPr id="39" name="Straight Arrow Connector 38">
            <a:extLst>
              <a:ext uri="{FF2B5EF4-FFF2-40B4-BE49-F238E27FC236}">
                <a16:creationId xmlns:a16="http://schemas.microsoft.com/office/drawing/2014/main" id="{A17561F6-8B64-3448-9B69-188680BA1E61}"/>
              </a:ext>
            </a:extLst>
          </p:cNvPr>
          <p:cNvCxnSpPr/>
          <p:nvPr/>
        </p:nvCxnSpPr>
        <p:spPr bwMode="auto">
          <a:xfrm>
            <a:off x="7213161" y="1292410"/>
            <a:ext cx="393269" cy="0"/>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sp>
        <p:nvSpPr>
          <p:cNvPr id="40" name="Oval 39">
            <a:extLst>
              <a:ext uri="{FF2B5EF4-FFF2-40B4-BE49-F238E27FC236}">
                <a16:creationId xmlns:a16="http://schemas.microsoft.com/office/drawing/2014/main" id="{6CAEF59D-98BD-3145-92D5-F9B501F9A35C}"/>
              </a:ext>
            </a:extLst>
          </p:cNvPr>
          <p:cNvSpPr/>
          <p:nvPr/>
        </p:nvSpPr>
        <p:spPr bwMode="auto">
          <a:xfrm>
            <a:off x="4022156" y="990305"/>
            <a:ext cx="505542" cy="46141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29" tIns="9143" rIns="91429" bIns="45715"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RAS</a:t>
            </a:r>
          </a:p>
        </p:txBody>
      </p:sp>
      <p:sp>
        <p:nvSpPr>
          <p:cNvPr id="41" name="AutoShape 5">
            <a:extLst>
              <a:ext uri="{FF2B5EF4-FFF2-40B4-BE49-F238E27FC236}">
                <a16:creationId xmlns:a16="http://schemas.microsoft.com/office/drawing/2014/main" id="{9F271FC1-3999-FB44-881E-99BF0CCCE5E0}"/>
              </a:ext>
            </a:extLst>
          </p:cNvPr>
          <p:cNvSpPr>
            <a:spLocks noChangeArrowheads="1"/>
          </p:cNvSpPr>
          <p:nvPr/>
        </p:nvSpPr>
        <p:spPr bwMode="auto">
          <a:xfrm>
            <a:off x="3984725" y="1358371"/>
            <a:ext cx="324090" cy="198529"/>
          </a:xfrm>
          <a:prstGeom prst="roundRect">
            <a:avLst>
              <a:gd name="adj" fmla="val 16667"/>
            </a:avLst>
          </a:prstGeom>
          <a:solidFill>
            <a:schemeClr val="bg1">
              <a:lumMod val="85000"/>
            </a:schemeClr>
          </a:solidFill>
          <a:ln w="19050">
            <a:no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45715" rIns="91429" bIns="45715"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GTP</a:t>
            </a:r>
            <a:endParaRPr kumimoji="0" lang="en-US" sz="8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cxnSp>
        <p:nvCxnSpPr>
          <p:cNvPr id="42" name="Straight Arrow Connector 41">
            <a:extLst>
              <a:ext uri="{FF2B5EF4-FFF2-40B4-BE49-F238E27FC236}">
                <a16:creationId xmlns:a16="http://schemas.microsoft.com/office/drawing/2014/main" id="{26DC33A1-A362-B140-91D3-DBC0FFB93526}"/>
              </a:ext>
            </a:extLst>
          </p:cNvPr>
          <p:cNvCxnSpPr/>
          <p:nvPr/>
        </p:nvCxnSpPr>
        <p:spPr bwMode="auto">
          <a:xfrm flipH="1" flipV="1">
            <a:off x="5536724" y="1368282"/>
            <a:ext cx="313528" cy="62636"/>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43" name="Straight Arrow Connector 42">
            <a:extLst>
              <a:ext uri="{FF2B5EF4-FFF2-40B4-BE49-F238E27FC236}">
                <a16:creationId xmlns:a16="http://schemas.microsoft.com/office/drawing/2014/main" id="{9C135817-AF23-B744-BE49-3D4F6E581355}"/>
              </a:ext>
            </a:extLst>
          </p:cNvPr>
          <p:cNvCxnSpPr/>
          <p:nvPr/>
        </p:nvCxnSpPr>
        <p:spPr bwMode="auto">
          <a:xfrm flipV="1">
            <a:off x="6357494" y="1386680"/>
            <a:ext cx="320040" cy="56938"/>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sp>
        <p:nvSpPr>
          <p:cNvPr id="44" name="Oval 43">
            <a:extLst>
              <a:ext uri="{FF2B5EF4-FFF2-40B4-BE49-F238E27FC236}">
                <a16:creationId xmlns:a16="http://schemas.microsoft.com/office/drawing/2014/main" id="{6E53D1BD-D09F-C849-8551-77817F1A9E3C}"/>
              </a:ext>
            </a:extLst>
          </p:cNvPr>
          <p:cNvSpPr/>
          <p:nvPr/>
        </p:nvSpPr>
        <p:spPr bwMode="auto">
          <a:xfrm>
            <a:off x="5899370" y="1292823"/>
            <a:ext cx="403732" cy="283423"/>
          </a:xfrm>
          <a:prstGeom prst="ellipse">
            <a:avLst/>
          </a:prstGeom>
          <a:solidFill>
            <a:schemeClr val="bg1">
              <a:lumMod val="85000"/>
            </a:schemeClr>
          </a:solidFill>
          <a:ln w="25400" cap="flat" cmpd="sng" algn="ctr">
            <a:noFill/>
            <a:prstDash val="soli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SOS</a:t>
            </a:r>
          </a:p>
        </p:txBody>
      </p:sp>
      <p:sp>
        <p:nvSpPr>
          <p:cNvPr id="45" name="Oval 44">
            <a:extLst>
              <a:ext uri="{FF2B5EF4-FFF2-40B4-BE49-F238E27FC236}">
                <a16:creationId xmlns:a16="http://schemas.microsoft.com/office/drawing/2014/main" id="{7EE4FBA3-2B9F-774C-AC0F-48BA5CD75C28}"/>
              </a:ext>
            </a:extLst>
          </p:cNvPr>
          <p:cNvSpPr/>
          <p:nvPr/>
        </p:nvSpPr>
        <p:spPr bwMode="auto">
          <a:xfrm>
            <a:off x="6633674" y="990305"/>
            <a:ext cx="505542" cy="46141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RAS</a:t>
            </a:r>
          </a:p>
        </p:txBody>
      </p:sp>
      <p:grpSp>
        <p:nvGrpSpPr>
          <p:cNvPr id="47" name="Group 46">
            <a:extLst>
              <a:ext uri="{FF2B5EF4-FFF2-40B4-BE49-F238E27FC236}">
                <a16:creationId xmlns:a16="http://schemas.microsoft.com/office/drawing/2014/main" id="{744DE747-F6C9-A840-87DA-D5AB70220EC5}"/>
              </a:ext>
            </a:extLst>
          </p:cNvPr>
          <p:cNvGrpSpPr/>
          <p:nvPr/>
        </p:nvGrpSpPr>
        <p:grpSpPr>
          <a:xfrm>
            <a:off x="5769059" y="88551"/>
            <a:ext cx="349560" cy="1053366"/>
            <a:chOff x="3998252" y="422572"/>
            <a:chExt cx="236994" cy="806484"/>
          </a:xfrm>
          <a:solidFill>
            <a:schemeClr val="bg1">
              <a:lumMod val="85000"/>
            </a:schemeClr>
          </a:solidFill>
        </p:grpSpPr>
        <p:sp>
          <p:nvSpPr>
            <p:cNvPr id="59" name="Block Arc 58">
              <a:extLst>
                <a:ext uri="{FF2B5EF4-FFF2-40B4-BE49-F238E27FC236}">
                  <a16:creationId xmlns:a16="http://schemas.microsoft.com/office/drawing/2014/main" id="{CF211485-C1C0-DE4E-A285-D5EDB77A43FC}"/>
                </a:ext>
              </a:extLst>
            </p:cNvPr>
            <p:cNvSpPr/>
            <p:nvPr/>
          </p:nvSpPr>
          <p:spPr bwMode="auto">
            <a:xfrm rot="10800000">
              <a:off x="3998252" y="422572"/>
              <a:ext cx="236994" cy="236457"/>
            </a:xfrm>
            <a:prstGeom prst="blockArc">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60" name="Rectangle 28">
              <a:extLst>
                <a:ext uri="{FF2B5EF4-FFF2-40B4-BE49-F238E27FC236}">
                  <a16:creationId xmlns:a16="http://schemas.microsoft.com/office/drawing/2014/main" id="{C21CE2E8-6B5C-4646-BE5A-BEC2FEBE0446}"/>
                </a:ext>
              </a:extLst>
            </p:cNvPr>
            <p:cNvSpPr>
              <a:spLocks noChangeArrowheads="1"/>
            </p:cNvSpPr>
            <p:nvPr/>
          </p:nvSpPr>
          <p:spPr bwMode="auto">
            <a:xfrm rot="21551992">
              <a:off x="4088566" y="971892"/>
              <a:ext cx="55586" cy="37240"/>
            </a:xfrm>
            <a:prstGeom prst="rect">
              <a:avLst/>
            </a:prstGeom>
            <a:grpFill/>
            <a:ln w="9525">
              <a:solidFill>
                <a:srgbClr val="F8F8F8"/>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nvGrpSpPr>
            <p:cNvPr id="61" name="Group 22">
              <a:extLst>
                <a:ext uri="{FF2B5EF4-FFF2-40B4-BE49-F238E27FC236}">
                  <a16:creationId xmlns:a16="http://schemas.microsoft.com/office/drawing/2014/main" id="{F1A661CA-EC08-BF42-8BCD-AF3D4F8D080D}"/>
                </a:ext>
              </a:extLst>
            </p:cNvPr>
            <p:cNvGrpSpPr>
              <a:grpSpLocks/>
            </p:cNvGrpSpPr>
            <p:nvPr/>
          </p:nvGrpSpPr>
          <p:grpSpPr bwMode="auto">
            <a:xfrm rot="21527555">
              <a:off x="4036012" y="643762"/>
              <a:ext cx="160693" cy="323212"/>
              <a:chOff x="2580" y="1920"/>
              <a:chExt cx="78" cy="236"/>
            </a:xfrm>
            <a:grpFill/>
          </p:grpSpPr>
          <p:sp>
            <p:nvSpPr>
              <p:cNvPr id="63" name="AutoShape 23">
                <a:extLst>
                  <a:ext uri="{FF2B5EF4-FFF2-40B4-BE49-F238E27FC236}">
                    <a16:creationId xmlns:a16="http://schemas.microsoft.com/office/drawing/2014/main" id="{1EA1D995-BE99-FA4C-A2BB-B43E51952B84}"/>
                  </a:ext>
                </a:extLst>
              </p:cNvPr>
              <p:cNvSpPr>
                <a:spLocks noChangeArrowheads="1"/>
              </p:cNvSpPr>
              <p:nvPr/>
            </p:nvSpPr>
            <p:spPr bwMode="auto">
              <a:xfrm>
                <a:off x="2580" y="1920"/>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64" name="AutoShape 24">
                <a:extLst>
                  <a:ext uri="{FF2B5EF4-FFF2-40B4-BE49-F238E27FC236}">
                    <a16:creationId xmlns:a16="http://schemas.microsoft.com/office/drawing/2014/main" id="{1AA8F468-0F5C-FD42-B058-B60851A44F8F}"/>
                  </a:ext>
                </a:extLst>
              </p:cNvPr>
              <p:cNvSpPr>
                <a:spLocks noChangeArrowheads="1"/>
              </p:cNvSpPr>
              <p:nvPr/>
            </p:nvSpPr>
            <p:spPr bwMode="auto">
              <a:xfrm>
                <a:off x="2580" y="1968"/>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288"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65" name="AutoShape 25">
                <a:extLst>
                  <a:ext uri="{FF2B5EF4-FFF2-40B4-BE49-F238E27FC236}">
                    <a16:creationId xmlns:a16="http://schemas.microsoft.com/office/drawing/2014/main" id="{6C524497-C7F0-6942-ACB3-6E75736E3604}"/>
                  </a:ext>
                </a:extLst>
              </p:cNvPr>
              <p:cNvSpPr>
                <a:spLocks noChangeArrowheads="1"/>
              </p:cNvSpPr>
              <p:nvPr/>
            </p:nvSpPr>
            <p:spPr bwMode="auto">
              <a:xfrm>
                <a:off x="2580" y="2016"/>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66" name="AutoShape 26">
                <a:extLst>
                  <a:ext uri="{FF2B5EF4-FFF2-40B4-BE49-F238E27FC236}">
                    <a16:creationId xmlns:a16="http://schemas.microsoft.com/office/drawing/2014/main" id="{0D870814-E1C7-EF40-984D-C2E2FD26BCF0}"/>
                  </a:ext>
                </a:extLst>
              </p:cNvPr>
              <p:cNvSpPr>
                <a:spLocks noChangeArrowheads="1"/>
              </p:cNvSpPr>
              <p:nvPr/>
            </p:nvSpPr>
            <p:spPr bwMode="auto">
              <a:xfrm>
                <a:off x="2580" y="2064"/>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67" name="AutoShape 27">
                <a:extLst>
                  <a:ext uri="{FF2B5EF4-FFF2-40B4-BE49-F238E27FC236}">
                    <a16:creationId xmlns:a16="http://schemas.microsoft.com/office/drawing/2014/main" id="{24759D4D-2737-DC4C-B6B3-1D1E169F0D6E}"/>
                  </a:ext>
                </a:extLst>
              </p:cNvPr>
              <p:cNvSpPr>
                <a:spLocks noChangeArrowheads="1"/>
              </p:cNvSpPr>
              <p:nvPr/>
            </p:nvSpPr>
            <p:spPr bwMode="auto">
              <a:xfrm>
                <a:off x="2580" y="2112"/>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sp>
          <p:nvSpPr>
            <p:cNvPr id="62" name="AutoShape 29">
              <a:extLst>
                <a:ext uri="{FF2B5EF4-FFF2-40B4-BE49-F238E27FC236}">
                  <a16:creationId xmlns:a16="http://schemas.microsoft.com/office/drawing/2014/main" id="{ED77F15B-6B7A-FF4D-B397-F58A8ECBB34A}"/>
                </a:ext>
              </a:extLst>
            </p:cNvPr>
            <p:cNvSpPr>
              <a:spLocks noChangeArrowheads="1"/>
            </p:cNvSpPr>
            <p:nvPr/>
          </p:nvSpPr>
          <p:spPr bwMode="auto">
            <a:xfrm rot="21553506">
              <a:off x="4039549" y="1014050"/>
              <a:ext cx="160693" cy="215006"/>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grpSp>
        <p:nvGrpSpPr>
          <p:cNvPr id="48" name="Group 47">
            <a:extLst>
              <a:ext uri="{FF2B5EF4-FFF2-40B4-BE49-F238E27FC236}">
                <a16:creationId xmlns:a16="http://schemas.microsoft.com/office/drawing/2014/main" id="{8D07EA0F-D0BB-E043-8296-ED8627FC0369}"/>
              </a:ext>
            </a:extLst>
          </p:cNvPr>
          <p:cNvGrpSpPr/>
          <p:nvPr/>
        </p:nvGrpSpPr>
        <p:grpSpPr>
          <a:xfrm>
            <a:off x="6073384" y="88551"/>
            <a:ext cx="349560" cy="1053366"/>
            <a:chOff x="3998252" y="422572"/>
            <a:chExt cx="236994" cy="806484"/>
          </a:xfrm>
          <a:solidFill>
            <a:schemeClr val="bg1">
              <a:lumMod val="85000"/>
            </a:schemeClr>
          </a:solidFill>
        </p:grpSpPr>
        <p:sp>
          <p:nvSpPr>
            <p:cNvPr id="50" name="Block Arc 49">
              <a:extLst>
                <a:ext uri="{FF2B5EF4-FFF2-40B4-BE49-F238E27FC236}">
                  <a16:creationId xmlns:a16="http://schemas.microsoft.com/office/drawing/2014/main" id="{34390235-7BC1-5144-A16E-9B2075BF7CB9}"/>
                </a:ext>
              </a:extLst>
            </p:cNvPr>
            <p:cNvSpPr/>
            <p:nvPr/>
          </p:nvSpPr>
          <p:spPr bwMode="auto">
            <a:xfrm rot="10800000">
              <a:off x="3998252" y="422572"/>
              <a:ext cx="236994" cy="236457"/>
            </a:xfrm>
            <a:prstGeom prst="blockArc">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51" name="Rectangle 28">
              <a:extLst>
                <a:ext uri="{FF2B5EF4-FFF2-40B4-BE49-F238E27FC236}">
                  <a16:creationId xmlns:a16="http://schemas.microsoft.com/office/drawing/2014/main" id="{7F27F2F2-B7A1-2C48-902E-8F38EE11529A}"/>
                </a:ext>
              </a:extLst>
            </p:cNvPr>
            <p:cNvSpPr>
              <a:spLocks noChangeArrowheads="1"/>
            </p:cNvSpPr>
            <p:nvPr/>
          </p:nvSpPr>
          <p:spPr bwMode="auto">
            <a:xfrm rot="21551992">
              <a:off x="4088566" y="971892"/>
              <a:ext cx="55586" cy="37240"/>
            </a:xfrm>
            <a:prstGeom prst="rect">
              <a:avLst/>
            </a:prstGeom>
            <a:grpFill/>
            <a:ln w="9525">
              <a:solidFill>
                <a:srgbClr val="F8F8F8"/>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nvGrpSpPr>
            <p:cNvPr id="52" name="Group 22">
              <a:extLst>
                <a:ext uri="{FF2B5EF4-FFF2-40B4-BE49-F238E27FC236}">
                  <a16:creationId xmlns:a16="http://schemas.microsoft.com/office/drawing/2014/main" id="{E3EA14BF-68E7-0A40-99CB-2C2F1DF8FA4E}"/>
                </a:ext>
              </a:extLst>
            </p:cNvPr>
            <p:cNvGrpSpPr>
              <a:grpSpLocks/>
            </p:cNvGrpSpPr>
            <p:nvPr/>
          </p:nvGrpSpPr>
          <p:grpSpPr bwMode="auto">
            <a:xfrm rot="21527555">
              <a:off x="4036012" y="643762"/>
              <a:ext cx="160693" cy="323212"/>
              <a:chOff x="2580" y="1920"/>
              <a:chExt cx="78" cy="236"/>
            </a:xfrm>
            <a:grpFill/>
          </p:grpSpPr>
          <p:sp>
            <p:nvSpPr>
              <p:cNvPr id="54" name="AutoShape 23">
                <a:extLst>
                  <a:ext uri="{FF2B5EF4-FFF2-40B4-BE49-F238E27FC236}">
                    <a16:creationId xmlns:a16="http://schemas.microsoft.com/office/drawing/2014/main" id="{88817866-045C-6E49-8DC3-BF5EF2D38FE4}"/>
                  </a:ext>
                </a:extLst>
              </p:cNvPr>
              <p:cNvSpPr>
                <a:spLocks noChangeArrowheads="1"/>
              </p:cNvSpPr>
              <p:nvPr/>
            </p:nvSpPr>
            <p:spPr bwMode="auto">
              <a:xfrm>
                <a:off x="2580" y="1920"/>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55" name="AutoShape 24">
                <a:extLst>
                  <a:ext uri="{FF2B5EF4-FFF2-40B4-BE49-F238E27FC236}">
                    <a16:creationId xmlns:a16="http://schemas.microsoft.com/office/drawing/2014/main" id="{D0492753-5CAF-4445-8002-D22232A8639A}"/>
                  </a:ext>
                </a:extLst>
              </p:cNvPr>
              <p:cNvSpPr>
                <a:spLocks noChangeArrowheads="1"/>
              </p:cNvSpPr>
              <p:nvPr/>
            </p:nvSpPr>
            <p:spPr bwMode="auto">
              <a:xfrm>
                <a:off x="2580" y="1968"/>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288"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56" name="AutoShape 25">
                <a:extLst>
                  <a:ext uri="{FF2B5EF4-FFF2-40B4-BE49-F238E27FC236}">
                    <a16:creationId xmlns:a16="http://schemas.microsoft.com/office/drawing/2014/main" id="{B0B07587-8ACC-944B-8504-EECD92A38D44}"/>
                  </a:ext>
                </a:extLst>
              </p:cNvPr>
              <p:cNvSpPr>
                <a:spLocks noChangeArrowheads="1"/>
              </p:cNvSpPr>
              <p:nvPr/>
            </p:nvSpPr>
            <p:spPr bwMode="auto">
              <a:xfrm>
                <a:off x="2580" y="2016"/>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57" name="AutoShape 26">
                <a:extLst>
                  <a:ext uri="{FF2B5EF4-FFF2-40B4-BE49-F238E27FC236}">
                    <a16:creationId xmlns:a16="http://schemas.microsoft.com/office/drawing/2014/main" id="{C691B312-A9AD-7B48-9BD0-AAEBA7924DF3}"/>
                  </a:ext>
                </a:extLst>
              </p:cNvPr>
              <p:cNvSpPr>
                <a:spLocks noChangeArrowheads="1"/>
              </p:cNvSpPr>
              <p:nvPr/>
            </p:nvSpPr>
            <p:spPr bwMode="auto">
              <a:xfrm>
                <a:off x="2580" y="2064"/>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58" name="AutoShape 27">
                <a:extLst>
                  <a:ext uri="{FF2B5EF4-FFF2-40B4-BE49-F238E27FC236}">
                    <a16:creationId xmlns:a16="http://schemas.microsoft.com/office/drawing/2014/main" id="{DAB0BB1A-3845-4D40-B748-E133A9718133}"/>
                  </a:ext>
                </a:extLst>
              </p:cNvPr>
              <p:cNvSpPr>
                <a:spLocks noChangeArrowheads="1"/>
              </p:cNvSpPr>
              <p:nvPr/>
            </p:nvSpPr>
            <p:spPr bwMode="auto">
              <a:xfrm>
                <a:off x="2580" y="2112"/>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sp>
          <p:nvSpPr>
            <p:cNvPr id="53" name="AutoShape 29">
              <a:extLst>
                <a:ext uri="{FF2B5EF4-FFF2-40B4-BE49-F238E27FC236}">
                  <a16:creationId xmlns:a16="http://schemas.microsoft.com/office/drawing/2014/main" id="{9D13AA76-ED67-8B4F-B31A-2533349BAA99}"/>
                </a:ext>
              </a:extLst>
            </p:cNvPr>
            <p:cNvSpPr>
              <a:spLocks noChangeArrowheads="1"/>
            </p:cNvSpPr>
            <p:nvPr/>
          </p:nvSpPr>
          <p:spPr bwMode="auto">
            <a:xfrm rot="21553506">
              <a:off x="4039549" y="1014050"/>
              <a:ext cx="160693" cy="215006"/>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grpSp>
      <p:sp>
        <p:nvSpPr>
          <p:cNvPr id="68" name="Oval 67">
            <a:extLst>
              <a:ext uri="{FF2B5EF4-FFF2-40B4-BE49-F238E27FC236}">
                <a16:creationId xmlns:a16="http://schemas.microsoft.com/office/drawing/2014/main" id="{7BEEE540-465B-5147-974E-57DA8CD89E19}"/>
              </a:ext>
            </a:extLst>
          </p:cNvPr>
          <p:cNvSpPr/>
          <p:nvPr/>
        </p:nvSpPr>
        <p:spPr bwMode="auto">
          <a:xfrm>
            <a:off x="6096220" y="1048069"/>
            <a:ext cx="403732" cy="283423"/>
          </a:xfrm>
          <a:prstGeom prst="ellipse">
            <a:avLst/>
          </a:prstGeom>
          <a:solidFill>
            <a:schemeClr val="bg1">
              <a:lumMod val="85000"/>
            </a:schemeClr>
          </a:solidFill>
          <a:ln w="38100"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err="1">
                <a:ln>
                  <a:noFill/>
                </a:ln>
                <a:solidFill>
                  <a:sysClr val="windowText" lastClr="000000"/>
                </a:solidFill>
                <a:effectLst/>
                <a:uLnTx/>
                <a:uFillTx/>
                <a:latin typeface="Arial"/>
                <a:ea typeface="ＭＳ Ｐゴシック" charset="0"/>
                <a:cs typeface="Arial"/>
              </a:rPr>
              <a:t>Grb</a:t>
            </a:r>
            <a:endPar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69" name="Oval 68">
            <a:extLst>
              <a:ext uri="{FF2B5EF4-FFF2-40B4-BE49-F238E27FC236}">
                <a16:creationId xmlns:a16="http://schemas.microsoft.com/office/drawing/2014/main" id="{CD14924B-0687-1A44-AE54-2660053CF4DA}"/>
              </a:ext>
            </a:extLst>
          </p:cNvPr>
          <p:cNvSpPr/>
          <p:nvPr/>
        </p:nvSpPr>
        <p:spPr bwMode="auto">
          <a:xfrm>
            <a:off x="5689820" y="1052304"/>
            <a:ext cx="403732" cy="283423"/>
          </a:xfrm>
          <a:prstGeom prst="ellipse">
            <a:avLst/>
          </a:prstGeom>
          <a:solidFill>
            <a:schemeClr val="bg1">
              <a:lumMod val="85000"/>
            </a:schemeClr>
          </a:solidFill>
          <a:ln w="38100"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err="1">
                <a:ln>
                  <a:noFill/>
                </a:ln>
                <a:solidFill>
                  <a:sysClr val="windowText" lastClr="000000"/>
                </a:solidFill>
                <a:effectLst/>
                <a:uLnTx/>
                <a:uFillTx/>
                <a:latin typeface="Arial"/>
                <a:ea typeface="ＭＳ Ｐゴシック" charset="0"/>
                <a:cs typeface="Arial"/>
              </a:rPr>
              <a:t>Shc</a:t>
            </a:r>
            <a:endPar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70" name="Oval 69">
            <a:extLst>
              <a:ext uri="{FF2B5EF4-FFF2-40B4-BE49-F238E27FC236}">
                <a16:creationId xmlns:a16="http://schemas.microsoft.com/office/drawing/2014/main" id="{F41E2D76-EF24-BD45-A267-780B616B92DC}"/>
              </a:ext>
            </a:extLst>
          </p:cNvPr>
          <p:cNvSpPr/>
          <p:nvPr/>
        </p:nvSpPr>
        <p:spPr bwMode="auto">
          <a:xfrm>
            <a:off x="5028318" y="990305"/>
            <a:ext cx="505542" cy="46141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RAS</a:t>
            </a:r>
          </a:p>
        </p:txBody>
      </p:sp>
      <p:sp>
        <p:nvSpPr>
          <p:cNvPr id="71" name="AutoShape 5">
            <a:extLst>
              <a:ext uri="{FF2B5EF4-FFF2-40B4-BE49-F238E27FC236}">
                <a16:creationId xmlns:a16="http://schemas.microsoft.com/office/drawing/2014/main" id="{44D49124-97B5-EF49-872C-0C7C53FF6791}"/>
              </a:ext>
            </a:extLst>
          </p:cNvPr>
          <p:cNvSpPr>
            <a:spLocks noChangeArrowheads="1"/>
          </p:cNvSpPr>
          <p:nvPr/>
        </p:nvSpPr>
        <p:spPr bwMode="auto">
          <a:xfrm>
            <a:off x="4984210" y="1358371"/>
            <a:ext cx="324090" cy="198529"/>
          </a:xfrm>
          <a:prstGeom prst="roundRect">
            <a:avLst>
              <a:gd name="adj" fmla="val 16667"/>
            </a:avLst>
          </a:prstGeom>
          <a:solidFill>
            <a:schemeClr val="bg1">
              <a:lumMod val="85000"/>
            </a:schemeClr>
          </a:solidFill>
          <a:ln w="19050">
            <a:no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GDP</a:t>
            </a:r>
            <a:endParaRPr kumimoji="0" lang="en-US" sz="8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sp>
        <p:nvSpPr>
          <p:cNvPr id="72" name="AutoShape 5">
            <a:extLst>
              <a:ext uri="{FF2B5EF4-FFF2-40B4-BE49-F238E27FC236}">
                <a16:creationId xmlns:a16="http://schemas.microsoft.com/office/drawing/2014/main" id="{F8A7B142-8232-7940-947D-27771BCB6CC1}"/>
              </a:ext>
            </a:extLst>
          </p:cNvPr>
          <p:cNvSpPr>
            <a:spLocks noChangeArrowheads="1"/>
          </p:cNvSpPr>
          <p:nvPr/>
        </p:nvSpPr>
        <p:spPr bwMode="auto">
          <a:xfrm>
            <a:off x="6869918" y="1358371"/>
            <a:ext cx="324090" cy="198529"/>
          </a:xfrm>
          <a:prstGeom prst="roundRect">
            <a:avLst>
              <a:gd name="adj" fmla="val 16667"/>
            </a:avLst>
          </a:prstGeom>
          <a:solidFill>
            <a:schemeClr val="bg1">
              <a:lumMod val="85000"/>
            </a:schemeClr>
          </a:solidFill>
          <a:ln w="19050">
            <a:no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GDP</a:t>
            </a:r>
            <a:endParaRPr kumimoji="0" lang="en-US" sz="8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sp>
        <p:nvSpPr>
          <p:cNvPr id="73" name="Oval 72">
            <a:extLst>
              <a:ext uri="{FF2B5EF4-FFF2-40B4-BE49-F238E27FC236}">
                <a16:creationId xmlns:a16="http://schemas.microsoft.com/office/drawing/2014/main" id="{EA24914F-D956-4345-AF88-BA77995F39BE}"/>
              </a:ext>
            </a:extLst>
          </p:cNvPr>
          <p:cNvSpPr/>
          <p:nvPr/>
        </p:nvSpPr>
        <p:spPr bwMode="auto">
          <a:xfrm>
            <a:off x="7619214" y="990305"/>
            <a:ext cx="505542" cy="46141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29" tIns="9143" rIns="91429" bIns="45715"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RAS</a:t>
            </a:r>
          </a:p>
        </p:txBody>
      </p:sp>
      <p:sp>
        <p:nvSpPr>
          <p:cNvPr id="74" name="AutoShape 5">
            <a:extLst>
              <a:ext uri="{FF2B5EF4-FFF2-40B4-BE49-F238E27FC236}">
                <a16:creationId xmlns:a16="http://schemas.microsoft.com/office/drawing/2014/main" id="{432E5AA7-5D6C-AB49-B024-6D059D09FCD4}"/>
              </a:ext>
            </a:extLst>
          </p:cNvPr>
          <p:cNvSpPr>
            <a:spLocks noChangeArrowheads="1"/>
          </p:cNvSpPr>
          <p:nvPr/>
        </p:nvSpPr>
        <p:spPr bwMode="auto">
          <a:xfrm>
            <a:off x="7854833" y="1358371"/>
            <a:ext cx="324090" cy="198529"/>
          </a:xfrm>
          <a:prstGeom prst="roundRect">
            <a:avLst>
              <a:gd name="adj" fmla="val 16667"/>
            </a:avLst>
          </a:prstGeom>
          <a:solidFill>
            <a:schemeClr val="bg1">
              <a:lumMod val="85000"/>
            </a:schemeClr>
          </a:solidFill>
          <a:ln w="19050">
            <a:no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45715" rIns="91429" bIns="45715"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GTP</a:t>
            </a:r>
            <a:endParaRPr kumimoji="0" lang="en-US" sz="8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sp>
        <p:nvSpPr>
          <p:cNvPr id="75" name="AutoShape 70">
            <a:extLst>
              <a:ext uri="{FF2B5EF4-FFF2-40B4-BE49-F238E27FC236}">
                <a16:creationId xmlns:a16="http://schemas.microsoft.com/office/drawing/2014/main" id="{F040AA8A-2EFC-DC4D-9355-9E6B0739D1AB}"/>
              </a:ext>
            </a:extLst>
          </p:cNvPr>
          <p:cNvSpPr>
            <a:spLocks noChangeArrowheads="1"/>
          </p:cNvSpPr>
          <p:nvPr/>
        </p:nvSpPr>
        <p:spPr bwMode="auto">
          <a:xfrm>
            <a:off x="7187597" y="997762"/>
            <a:ext cx="391032" cy="160796"/>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a:ea typeface="ＭＳ Ｐゴシック" charset="0"/>
                <a:cs typeface="Arial"/>
              </a:rPr>
              <a:t>NF1</a:t>
            </a:r>
          </a:p>
        </p:txBody>
      </p:sp>
      <p:cxnSp>
        <p:nvCxnSpPr>
          <p:cNvPr id="76" name="Straight Arrow Connector 75">
            <a:extLst>
              <a:ext uri="{FF2B5EF4-FFF2-40B4-BE49-F238E27FC236}">
                <a16:creationId xmlns:a16="http://schemas.microsoft.com/office/drawing/2014/main" id="{A4BB0495-FDE7-5E4C-98FC-DE437D152C5F}"/>
              </a:ext>
            </a:extLst>
          </p:cNvPr>
          <p:cNvCxnSpPr/>
          <p:nvPr/>
        </p:nvCxnSpPr>
        <p:spPr bwMode="auto">
          <a:xfrm flipH="1" flipV="1">
            <a:off x="7194008" y="1216210"/>
            <a:ext cx="393464" cy="0"/>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cxnSp>
        <p:nvCxnSpPr>
          <p:cNvPr id="77" name="Straight Arrow Connector 76">
            <a:extLst>
              <a:ext uri="{FF2B5EF4-FFF2-40B4-BE49-F238E27FC236}">
                <a16:creationId xmlns:a16="http://schemas.microsoft.com/office/drawing/2014/main" id="{5123FBF7-B839-7441-816C-E3C7F273C196}"/>
              </a:ext>
            </a:extLst>
          </p:cNvPr>
          <p:cNvCxnSpPr/>
          <p:nvPr/>
        </p:nvCxnSpPr>
        <p:spPr bwMode="auto">
          <a:xfrm>
            <a:off x="4590516" y="1216210"/>
            <a:ext cx="393269" cy="0"/>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sp>
        <p:nvSpPr>
          <p:cNvPr id="325" name="AutoShape 70">
            <a:extLst>
              <a:ext uri="{FF2B5EF4-FFF2-40B4-BE49-F238E27FC236}">
                <a16:creationId xmlns:a16="http://schemas.microsoft.com/office/drawing/2014/main" id="{5FA40F60-4AC6-2D41-A7E3-8994713646EA}"/>
              </a:ext>
            </a:extLst>
          </p:cNvPr>
          <p:cNvSpPr>
            <a:spLocks noChangeArrowheads="1"/>
          </p:cNvSpPr>
          <p:nvPr/>
        </p:nvSpPr>
        <p:spPr bwMode="auto">
          <a:xfrm>
            <a:off x="1860249" y="586204"/>
            <a:ext cx="981721" cy="541067"/>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a:ea typeface="ＭＳ Ｐゴシック" charset="0"/>
              <a:cs typeface="Arial"/>
            </a:endParaRPr>
          </a:p>
        </p:txBody>
      </p:sp>
      <p:sp>
        <p:nvSpPr>
          <p:cNvPr id="78" name="AutoShape 70">
            <a:extLst>
              <a:ext uri="{FF2B5EF4-FFF2-40B4-BE49-F238E27FC236}">
                <a16:creationId xmlns:a16="http://schemas.microsoft.com/office/drawing/2014/main" id="{40220FBA-BC59-1D4B-80A6-6CCD54C8C754}"/>
              </a:ext>
            </a:extLst>
          </p:cNvPr>
          <p:cNvSpPr>
            <a:spLocks noChangeArrowheads="1"/>
          </p:cNvSpPr>
          <p:nvPr/>
        </p:nvSpPr>
        <p:spPr bwMode="auto">
          <a:xfrm>
            <a:off x="4564952" y="997762"/>
            <a:ext cx="391032" cy="160796"/>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a:ea typeface="ＭＳ Ｐゴシック" charset="0"/>
                <a:cs typeface="Arial"/>
              </a:rPr>
              <a:t>NF1</a:t>
            </a:r>
          </a:p>
        </p:txBody>
      </p:sp>
      <p:cxnSp>
        <p:nvCxnSpPr>
          <p:cNvPr id="79" name="Straight Arrow Connector 78">
            <a:extLst>
              <a:ext uri="{FF2B5EF4-FFF2-40B4-BE49-F238E27FC236}">
                <a16:creationId xmlns:a16="http://schemas.microsoft.com/office/drawing/2014/main" id="{4C4707A0-E9DE-D64B-971B-892160BE93AA}"/>
              </a:ext>
            </a:extLst>
          </p:cNvPr>
          <p:cNvCxnSpPr/>
          <p:nvPr/>
        </p:nvCxnSpPr>
        <p:spPr bwMode="auto">
          <a:xfrm flipH="1" flipV="1">
            <a:off x="4571363" y="1292410"/>
            <a:ext cx="393464" cy="0"/>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sp>
        <p:nvSpPr>
          <p:cNvPr id="80" name="AutoShape 70">
            <a:extLst>
              <a:ext uri="{FF2B5EF4-FFF2-40B4-BE49-F238E27FC236}">
                <a16:creationId xmlns:a16="http://schemas.microsoft.com/office/drawing/2014/main" id="{E56326A4-C638-A549-94E0-00AF7CB9172B}"/>
              </a:ext>
            </a:extLst>
          </p:cNvPr>
          <p:cNvSpPr>
            <a:spLocks noChangeArrowheads="1"/>
          </p:cNvSpPr>
          <p:nvPr/>
        </p:nvSpPr>
        <p:spPr bwMode="auto">
          <a:xfrm>
            <a:off x="9085653" y="1529083"/>
            <a:ext cx="482600" cy="222568"/>
          </a:xfrm>
          <a:prstGeom prst="roundRect">
            <a:avLst>
              <a:gd name="adj" fmla="val 16667"/>
            </a:avLst>
          </a:prstGeom>
          <a:solidFill>
            <a:schemeClr val="bg1">
              <a:lumMod val="85000"/>
            </a:schemeClr>
          </a:solidFill>
          <a:ln w="25400" cap="flat" cmpd="sng" algn="ctr">
            <a:noFill/>
            <a:prstDash val="solid"/>
            <a:headEnd/>
            <a:tailEnd/>
          </a:ln>
          <a:effectLst/>
          <a:scene3d>
            <a:camera prst="orthographicFront"/>
            <a:lightRig rig="threePt" dir="t"/>
          </a:scene3d>
          <a:sp3d>
            <a:bevelT/>
          </a:sp3d>
        </p:spPr>
        <p:txBody>
          <a:bodyPr wrap="none" lIns="91429" tIns="45715" rIns="91429" bIns="91429"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PIP</a:t>
            </a:r>
            <a:r>
              <a:rPr kumimoji="0" lang="en-US" sz="1200" b="0" i="0" u="none" strike="noStrike" kern="0" cap="none" spc="0" normalizeH="0" baseline="-25000" noProof="0" dirty="0">
                <a:ln>
                  <a:noFill/>
                </a:ln>
                <a:solidFill>
                  <a:sysClr val="windowText" lastClr="000000"/>
                </a:solidFill>
                <a:effectLst/>
                <a:uLnTx/>
                <a:uFillTx/>
                <a:latin typeface="Arial"/>
                <a:ea typeface="ＭＳ Ｐゴシック" charset="0"/>
                <a:cs typeface="Arial"/>
              </a:rPr>
              <a:t>3</a:t>
            </a:r>
          </a:p>
        </p:txBody>
      </p:sp>
      <p:pic>
        <p:nvPicPr>
          <p:cNvPr id="12" name="Picture 11">
            <a:extLst>
              <a:ext uri="{FF2B5EF4-FFF2-40B4-BE49-F238E27FC236}">
                <a16:creationId xmlns:a16="http://schemas.microsoft.com/office/drawing/2014/main" id="{330E4C2D-DF31-284B-B39C-27BC4F25E0C9}"/>
              </a:ext>
            </a:extLst>
          </p:cNvPr>
          <p:cNvPicPr>
            <a:picLocks noChangeAspect="1"/>
          </p:cNvPicPr>
          <p:nvPr/>
        </p:nvPicPr>
        <p:blipFill>
          <a:blip r:embed="rId5"/>
          <a:stretch>
            <a:fillRect/>
          </a:stretch>
        </p:blipFill>
        <p:spPr>
          <a:xfrm>
            <a:off x="-174016" y="651211"/>
            <a:ext cx="12574638" cy="442452"/>
          </a:xfrm>
          <a:prstGeom prst="rect">
            <a:avLst/>
          </a:prstGeom>
        </p:spPr>
      </p:pic>
      <p:sp>
        <p:nvSpPr>
          <p:cNvPr id="81" name="Freeform 46">
            <a:extLst>
              <a:ext uri="{FF2B5EF4-FFF2-40B4-BE49-F238E27FC236}">
                <a16:creationId xmlns:a16="http://schemas.microsoft.com/office/drawing/2014/main" id="{1100DA1A-AF7A-0846-918A-D6F73CE3C3E9}"/>
              </a:ext>
            </a:extLst>
          </p:cNvPr>
          <p:cNvSpPr>
            <a:spLocks/>
          </p:cNvSpPr>
          <p:nvPr/>
        </p:nvSpPr>
        <p:spPr bwMode="auto">
          <a:xfrm rot="9009647" flipV="1">
            <a:off x="9071945" y="1131391"/>
            <a:ext cx="159844" cy="389241"/>
          </a:xfrm>
          <a:custGeom>
            <a:avLst/>
            <a:gdLst>
              <a:gd name="T0" fmla="*/ 294 w 294"/>
              <a:gd name="T1" fmla="*/ 25 h 679"/>
              <a:gd name="T2" fmla="*/ 54 w 294"/>
              <a:gd name="T3" fmla="*/ 109 h 679"/>
              <a:gd name="T4" fmla="*/ 0 w 294"/>
              <a:gd name="T5" fmla="*/ 679 h 679"/>
              <a:gd name="connsiteX0" fmla="*/ 13522 w 13522"/>
              <a:gd name="connsiteY0" fmla="*/ 0 h 9632"/>
              <a:gd name="connsiteX1" fmla="*/ 328 w 13522"/>
              <a:gd name="connsiteY1" fmla="*/ 3818 h 9632"/>
              <a:gd name="connsiteX2" fmla="*/ 3522 w 13522"/>
              <a:gd name="connsiteY2" fmla="*/ 9632 h 9632"/>
              <a:gd name="connsiteX0" fmla="*/ 10304 w 10304"/>
              <a:gd name="connsiteY0" fmla="*/ 0 h 10000"/>
              <a:gd name="connsiteX1" fmla="*/ 547 w 10304"/>
              <a:gd name="connsiteY1" fmla="*/ 3964 h 10000"/>
              <a:gd name="connsiteX2" fmla="*/ 1169 w 10304"/>
              <a:gd name="connsiteY2" fmla="*/ 8628 h 10000"/>
              <a:gd name="connsiteX3" fmla="*/ 2909 w 10304"/>
              <a:gd name="connsiteY3" fmla="*/ 10000 h 10000"/>
              <a:gd name="connsiteX0" fmla="*/ 10304 w 10304"/>
              <a:gd name="connsiteY0" fmla="*/ 0 h 11253"/>
              <a:gd name="connsiteX1" fmla="*/ 547 w 10304"/>
              <a:gd name="connsiteY1" fmla="*/ 3964 h 11253"/>
              <a:gd name="connsiteX2" fmla="*/ 1169 w 10304"/>
              <a:gd name="connsiteY2" fmla="*/ 8628 h 11253"/>
              <a:gd name="connsiteX3" fmla="*/ 2675 w 10304"/>
              <a:gd name="connsiteY3" fmla="*/ 11253 h 11253"/>
              <a:gd name="connsiteX0" fmla="*/ 10633 w 10633"/>
              <a:gd name="connsiteY0" fmla="*/ 0 h 11253"/>
              <a:gd name="connsiteX1" fmla="*/ 876 w 10633"/>
              <a:gd name="connsiteY1" fmla="*/ 3964 h 11253"/>
              <a:gd name="connsiteX2" fmla="*/ 454 w 10633"/>
              <a:gd name="connsiteY2" fmla="*/ 6530 h 11253"/>
              <a:gd name="connsiteX3" fmla="*/ 3004 w 10633"/>
              <a:gd name="connsiteY3" fmla="*/ 11253 h 11253"/>
              <a:gd name="connsiteX0" fmla="*/ 10680 w 10680"/>
              <a:gd name="connsiteY0" fmla="*/ 0 h 11253"/>
              <a:gd name="connsiteX1" fmla="*/ 923 w 10680"/>
              <a:gd name="connsiteY1" fmla="*/ 3964 h 11253"/>
              <a:gd name="connsiteX2" fmla="*/ 405 w 10680"/>
              <a:gd name="connsiteY2" fmla="*/ 6915 h 11253"/>
              <a:gd name="connsiteX3" fmla="*/ 3051 w 10680"/>
              <a:gd name="connsiteY3" fmla="*/ 11253 h 11253"/>
              <a:gd name="connsiteX0" fmla="*/ 10680 w 10680"/>
              <a:gd name="connsiteY0" fmla="*/ 0 h 10899"/>
              <a:gd name="connsiteX1" fmla="*/ 923 w 10680"/>
              <a:gd name="connsiteY1" fmla="*/ 3964 h 10899"/>
              <a:gd name="connsiteX2" fmla="*/ 405 w 10680"/>
              <a:gd name="connsiteY2" fmla="*/ 6915 h 10899"/>
              <a:gd name="connsiteX3" fmla="*/ 4523 w 10680"/>
              <a:gd name="connsiteY3" fmla="*/ 10899 h 10899"/>
            </a:gdLst>
            <a:ahLst/>
            <a:cxnLst>
              <a:cxn ang="0">
                <a:pos x="connsiteX0" y="connsiteY0"/>
              </a:cxn>
              <a:cxn ang="0">
                <a:pos x="connsiteX1" y="connsiteY1"/>
              </a:cxn>
              <a:cxn ang="0">
                <a:pos x="connsiteX2" y="connsiteY2"/>
              </a:cxn>
              <a:cxn ang="0">
                <a:pos x="connsiteX3" y="connsiteY3"/>
              </a:cxn>
            </a:cxnLst>
            <a:rect l="l" t="t" r="r" b="b"/>
            <a:pathLst>
              <a:path w="10680" h="10899">
                <a:moveTo>
                  <a:pt x="10680" y="0"/>
                </a:moveTo>
                <a:cubicBezTo>
                  <a:pt x="9673" y="214"/>
                  <a:pt x="2155" y="2298"/>
                  <a:pt x="923" y="3964"/>
                </a:cubicBezTo>
                <a:cubicBezTo>
                  <a:pt x="-454" y="5236"/>
                  <a:pt x="11" y="5909"/>
                  <a:pt x="405" y="6915"/>
                </a:cubicBezTo>
                <a:cubicBezTo>
                  <a:pt x="799" y="7921"/>
                  <a:pt x="4379" y="10505"/>
                  <a:pt x="4523" y="10899"/>
                </a:cubicBezTo>
              </a:path>
            </a:pathLst>
          </a:custGeom>
          <a:noFill/>
          <a:ln w="317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5" rIns="91429" bIns="45715"/>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Arial"/>
              <a:ea typeface="ＭＳ Ｐゴシック" charset="0"/>
              <a:cs typeface="Arial"/>
            </a:endParaRPr>
          </a:p>
        </p:txBody>
      </p:sp>
      <p:sp>
        <p:nvSpPr>
          <p:cNvPr id="82" name="AutoShape 70">
            <a:extLst>
              <a:ext uri="{FF2B5EF4-FFF2-40B4-BE49-F238E27FC236}">
                <a16:creationId xmlns:a16="http://schemas.microsoft.com/office/drawing/2014/main" id="{5B3DF645-5F53-1944-80D5-38D55AEBB0F5}"/>
              </a:ext>
            </a:extLst>
          </p:cNvPr>
          <p:cNvSpPr>
            <a:spLocks noChangeArrowheads="1"/>
          </p:cNvSpPr>
          <p:nvPr/>
        </p:nvSpPr>
        <p:spPr bwMode="auto">
          <a:xfrm>
            <a:off x="3230474" y="2631777"/>
            <a:ext cx="545830" cy="227673"/>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MEK</a:t>
            </a:r>
          </a:p>
        </p:txBody>
      </p:sp>
      <p:sp>
        <p:nvSpPr>
          <p:cNvPr id="83" name="AutoShape 70">
            <a:extLst>
              <a:ext uri="{FF2B5EF4-FFF2-40B4-BE49-F238E27FC236}">
                <a16:creationId xmlns:a16="http://schemas.microsoft.com/office/drawing/2014/main" id="{8B5185C3-A473-C945-BF01-2A5D318F0325}"/>
              </a:ext>
            </a:extLst>
          </p:cNvPr>
          <p:cNvSpPr>
            <a:spLocks noChangeArrowheads="1"/>
          </p:cNvSpPr>
          <p:nvPr/>
        </p:nvSpPr>
        <p:spPr bwMode="auto">
          <a:xfrm>
            <a:off x="3230474" y="3279035"/>
            <a:ext cx="545830" cy="227673"/>
          </a:xfrm>
          <a:prstGeom prst="roundRect">
            <a:avLst>
              <a:gd name="adj" fmla="val 16667"/>
            </a:avLst>
          </a:prstGeom>
          <a:solidFill>
            <a:schemeClr val="bg1">
              <a:lumMod val="8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91429" tIns="45715"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ERK</a:t>
            </a:r>
          </a:p>
        </p:txBody>
      </p:sp>
      <p:cxnSp>
        <p:nvCxnSpPr>
          <p:cNvPr id="84" name="Straight Arrow Connector 83">
            <a:extLst>
              <a:ext uri="{FF2B5EF4-FFF2-40B4-BE49-F238E27FC236}">
                <a16:creationId xmlns:a16="http://schemas.microsoft.com/office/drawing/2014/main" id="{47999185-C6A6-334E-9AB3-AAA9CFB3C04C}"/>
              </a:ext>
            </a:extLst>
          </p:cNvPr>
          <p:cNvCxnSpPr/>
          <p:nvPr/>
        </p:nvCxnSpPr>
        <p:spPr bwMode="auto">
          <a:xfrm>
            <a:off x="3503389" y="2916018"/>
            <a:ext cx="0" cy="309396"/>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85" name="Straight Arrow Connector 84">
            <a:extLst>
              <a:ext uri="{FF2B5EF4-FFF2-40B4-BE49-F238E27FC236}">
                <a16:creationId xmlns:a16="http://schemas.microsoft.com/office/drawing/2014/main" id="{311E906F-D581-F34E-859A-0F0D07E495B4}"/>
              </a:ext>
            </a:extLst>
          </p:cNvPr>
          <p:cNvCxnSpPr/>
          <p:nvPr/>
        </p:nvCxnSpPr>
        <p:spPr bwMode="auto">
          <a:xfrm>
            <a:off x="3503389" y="2255057"/>
            <a:ext cx="0" cy="335633"/>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grpSp>
        <p:nvGrpSpPr>
          <p:cNvPr id="86" name="Group 85">
            <a:extLst>
              <a:ext uri="{FF2B5EF4-FFF2-40B4-BE49-F238E27FC236}">
                <a16:creationId xmlns:a16="http://schemas.microsoft.com/office/drawing/2014/main" id="{8CD81286-A9AC-0C4E-AA74-68564AB81DF6}"/>
              </a:ext>
            </a:extLst>
          </p:cNvPr>
          <p:cNvGrpSpPr/>
          <p:nvPr/>
        </p:nvGrpSpPr>
        <p:grpSpPr>
          <a:xfrm>
            <a:off x="6923371" y="1927847"/>
            <a:ext cx="1019002" cy="318418"/>
            <a:chOff x="4878108" y="750761"/>
            <a:chExt cx="1581485" cy="525840"/>
          </a:xfrm>
          <a:solidFill>
            <a:schemeClr val="bg1">
              <a:lumMod val="85000"/>
            </a:schemeClr>
          </a:solidFill>
        </p:grpSpPr>
        <p:cxnSp>
          <p:nvCxnSpPr>
            <p:cNvPr id="87" name="Straight Connector 86">
              <a:extLst>
                <a:ext uri="{FF2B5EF4-FFF2-40B4-BE49-F238E27FC236}">
                  <a16:creationId xmlns:a16="http://schemas.microsoft.com/office/drawing/2014/main" id="{ADF5B8C8-7CE5-F34D-83C5-DD7F416E4346}"/>
                </a:ext>
              </a:extLst>
            </p:cNvPr>
            <p:cNvCxnSpPr/>
            <p:nvPr/>
          </p:nvCxnSpPr>
          <p:spPr bwMode="auto">
            <a:xfrm flipH="1">
              <a:off x="4930088" y="750761"/>
              <a:ext cx="1529505" cy="473502"/>
            </a:xfrm>
            <a:prstGeom prst="line">
              <a:avLst/>
            </a:prstGeom>
            <a:grp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8" name="Straight Connector 87">
              <a:extLst>
                <a:ext uri="{FF2B5EF4-FFF2-40B4-BE49-F238E27FC236}">
                  <a16:creationId xmlns:a16="http://schemas.microsoft.com/office/drawing/2014/main" id="{E1869754-E584-FC44-A1CC-6191E5AA2933}"/>
                </a:ext>
              </a:extLst>
            </p:cNvPr>
            <p:cNvCxnSpPr/>
            <p:nvPr/>
          </p:nvCxnSpPr>
          <p:spPr bwMode="auto">
            <a:xfrm flipH="1" flipV="1">
              <a:off x="4878108" y="1158828"/>
              <a:ext cx="89317" cy="117773"/>
            </a:xfrm>
            <a:prstGeom prst="line">
              <a:avLst/>
            </a:prstGeom>
            <a:grp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01" name="AutoShape 70">
            <a:extLst>
              <a:ext uri="{FF2B5EF4-FFF2-40B4-BE49-F238E27FC236}">
                <a16:creationId xmlns:a16="http://schemas.microsoft.com/office/drawing/2014/main" id="{24420101-A318-ED46-B27B-E01A33A8254F}"/>
              </a:ext>
            </a:extLst>
          </p:cNvPr>
          <p:cNvSpPr>
            <a:spLocks noChangeArrowheads="1"/>
          </p:cNvSpPr>
          <p:nvPr/>
        </p:nvSpPr>
        <p:spPr bwMode="auto">
          <a:xfrm>
            <a:off x="8659666" y="2571218"/>
            <a:ext cx="646040" cy="348190"/>
          </a:xfrm>
          <a:prstGeom prst="roundRect">
            <a:avLst>
              <a:gd name="adj" fmla="val 16667"/>
            </a:avLst>
          </a:prstGeom>
          <a:solidFill>
            <a:schemeClr val="bg1">
              <a:lumMod val="85000"/>
            </a:schemeClr>
          </a:solidFill>
          <a:ln w="19050">
            <a:solidFill>
              <a:schemeClr val="bg1">
                <a:lumMod val="85000"/>
              </a:schemeClr>
            </a:solid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9143" rIns="91429" bIns="45715"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Arial"/>
                <a:ea typeface="ＭＳ Ｐゴシック" charset="0"/>
                <a:cs typeface="Arial"/>
              </a:rPr>
              <a:t>mTOR</a:t>
            </a: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 </a:t>
            </a:r>
          </a:p>
        </p:txBody>
      </p:sp>
      <p:cxnSp>
        <p:nvCxnSpPr>
          <p:cNvPr id="102" name="Straight Arrow Connector 101">
            <a:extLst>
              <a:ext uri="{FF2B5EF4-FFF2-40B4-BE49-F238E27FC236}">
                <a16:creationId xmlns:a16="http://schemas.microsoft.com/office/drawing/2014/main" id="{4ED25938-ACBE-D944-946D-FD1CE8B231A8}"/>
              </a:ext>
            </a:extLst>
          </p:cNvPr>
          <p:cNvCxnSpPr/>
          <p:nvPr/>
        </p:nvCxnSpPr>
        <p:spPr bwMode="auto">
          <a:xfrm>
            <a:off x="8564860" y="2127561"/>
            <a:ext cx="239843" cy="372464"/>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sp>
        <p:nvSpPr>
          <p:cNvPr id="103" name="Oval 102">
            <a:extLst>
              <a:ext uri="{FF2B5EF4-FFF2-40B4-BE49-F238E27FC236}">
                <a16:creationId xmlns:a16="http://schemas.microsoft.com/office/drawing/2014/main" id="{D0CA3C37-D44F-0A4B-9231-AB18E7733CCD}"/>
              </a:ext>
            </a:extLst>
          </p:cNvPr>
          <p:cNvSpPr/>
          <p:nvPr/>
        </p:nvSpPr>
        <p:spPr bwMode="auto">
          <a:xfrm>
            <a:off x="10174871" y="1610475"/>
            <a:ext cx="479019" cy="283422"/>
          </a:xfrm>
          <a:prstGeom prst="ellipse">
            <a:avLst/>
          </a:prstGeom>
          <a:solidFill>
            <a:schemeClr val="bg1">
              <a:lumMod val="85000"/>
            </a:scheme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PTEN</a:t>
            </a:r>
          </a:p>
        </p:txBody>
      </p:sp>
      <p:grpSp>
        <p:nvGrpSpPr>
          <p:cNvPr id="104" name="Group 103">
            <a:extLst>
              <a:ext uri="{FF2B5EF4-FFF2-40B4-BE49-F238E27FC236}">
                <a16:creationId xmlns:a16="http://schemas.microsoft.com/office/drawing/2014/main" id="{D9C9BDB2-8927-1448-A22E-45927F119368}"/>
              </a:ext>
            </a:extLst>
          </p:cNvPr>
          <p:cNvGrpSpPr/>
          <p:nvPr/>
        </p:nvGrpSpPr>
        <p:grpSpPr>
          <a:xfrm rot="2500208">
            <a:off x="9370972" y="1374879"/>
            <a:ext cx="709194" cy="296434"/>
            <a:chOff x="4878108" y="750761"/>
            <a:chExt cx="1581485" cy="551751"/>
          </a:xfrm>
          <a:solidFill>
            <a:schemeClr val="bg1">
              <a:lumMod val="85000"/>
            </a:schemeClr>
          </a:solidFill>
        </p:grpSpPr>
        <p:cxnSp>
          <p:nvCxnSpPr>
            <p:cNvPr id="105" name="Straight Connector 104">
              <a:extLst>
                <a:ext uri="{FF2B5EF4-FFF2-40B4-BE49-F238E27FC236}">
                  <a16:creationId xmlns:a16="http://schemas.microsoft.com/office/drawing/2014/main" id="{DF3A2421-3D75-C34C-BF2F-0B434ACB313D}"/>
                </a:ext>
              </a:extLst>
            </p:cNvPr>
            <p:cNvCxnSpPr/>
            <p:nvPr/>
          </p:nvCxnSpPr>
          <p:spPr bwMode="auto">
            <a:xfrm flipH="1">
              <a:off x="4930088" y="750761"/>
              <a:ext cx="1529505" cy="473502"/>
            </a:xfrm>
            <a:prstGeom prst="line">
              <a:avLst/>
            </a:prstGeom>
            <a:grp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6" name="Straight Connector 105">
              <a:extLst>
                <a:ext uri="{FF2B5EF4-FFF2-40B4-BE49-F238E27FC236}">
                  <a16:creationId xmlns:a16="http://schemas.microsoft.com/office/drawing/2014/main" id="{1663CA21-DA89-1D4C-91F5-38F4F7233D7F}"/>
                </a:ext>
              </a:extLst>
            </p:cNvPr>
            <p:cNvCxnSpPr/>
            <p:nvPr/>
          </p:nvCxnSpPr>
          <p:spPr bwMode="auto">
            <a:xfrm flipH="1" flipV="1">
              <a:off x="4878108" y="1158828"/>
              <a:ext cx="89317" cy="143684"/>
            </a:xfrm>
            <a:prstGeom prst="line">
              <a:avLst/>
            </a:prstGeom>
            <a:grp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49" name="AutoShape 70">
            <a:extLst>
              <a:ext uri="{FF2B5EF4-FFF2-40B4-BE49-F238E27FC236}">
                <a16:creationId xmlns:a16="http://schemas.microsoft.com/office/drawing/2014/main" id="{7C5D2407-B7AA-4548-9A27-A4ED9F46ACAD}"/>
              </a:ext>
            </a:extLst>
          </p:cNvPr>
          <p:cNvSpPr>
            <a:spLocks noChangeArrowheads="1"/>
          </p:cNvSpPr>
          <p:nvPr/>
        </p:nvSpPr>
        <p:spPr bwMode="auto">
          <a:xfrm>
            <a:off x="5871232" y="577938"/>
            <a:ext cx="432096" cy="256742"/>
          </a:xfrm>
          <a:prstGeom prst="roundRect">
            <a:avLst>
              <a:gd name="adj" fmla="val 16667"/>
            </a:avLst>
          </a:prstGeom>
          <a:solidFill>
            <a:schemeClr val="bg1">
              <a:lumMod val="85000"/>
            </a:schemeClr>
          </a:solidFill>
          <a:ln w="38100" cap="flat" cmpd="sng" algn="ctr">
            <a:noFill/>
            <a:prstDash val="solid"/>
            <a:headEnd/>
            <a:tailEnd/>
          </a:ln>
          <a:effectLst>
            <a:outerShdw blurRad="40000" dist="20000" dir="5400000" rotWithShape="0">
              <a:srgbClr val="000000">
                <a:alpha val="38000"/>
              </a:srgbClr>
            </a:outerShdw>
          </a:effectLst>
          <a:scene3d>
            <a:camera prst="orthographicFront"/>
            <a:lightRig rig="threePt" dir="t"/>
          </a:scene3d>
          <a:sp3d>
            <a:bevelT w="152400" h="50800" prst="softRound"/>
          </a:sp3d>
        </p:spPr>
        <p:txBody>
          <a:bodyPr wrap="none" lIns="0" tIns="0" rIns="0" bIns="0"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c-KIT</a:t>
            </a:r>
          </a:p>
        </p:txBody>
      </p:sp>
      <p:sp>
        <p:nvSpPr>
          <p:cNvPr id="27" name="Freeform 26">
            <a:extLst>
              <a:ext uri="{FF2B5EF4-FFF2-40B4-BE49-F238E27FC236}">
                <a16:creationId xmlns:a16="http://schemas.microsoft.com/office/drawing/2014/main" id="{309D0113-5198-2148-B50C-29DE541150A6}"/>
              </a:ext>
            </a:extLst>
          </p:cNvPr>
          <p:cNvSpPr/>
          <p:nvPr/>
        </p:nvSpPr>
        <p:spPr>
          <a:xfrm rot="8733484">
            <a:off x="589931" y="1001021"/>
            <a:ext cx="269875" cy="172194"/>
          </a:xfrm>
          <a:custGeom>
            <a:avLst/>
            <a:gdLst>
              <a:gd name="connsiteX0" fmla="*/ 0 w 269875"/>
              <a:gd name="connsiteY0" fmla="*/ 172194 h 172194"/>
              <a:gd name="connsiteX1" fmla="*/ 142875 w 269875"/>
              <a:gd name="connsiteY1" fmla="*/ 10269 h 172194"/>
              <a:gd name="connsiteX2" fmla="*/ 269875 w 269875"/>
              <a:gd name="connsiteY2" fmla="*/ 16619 h 172194"/>
              <a:gd name="connsiteX3" fmla="*/ 269875 w 269875"/>
              <a:gd name="connsiteY3" fmla="*/ 16619 h 172194"/>
            </a:gdLst>
            <a:ahLst/>
            <a:cxnLst>
              <a:cxn ang="0">
                <a:pos x="connsiteX0" y="connsiteY0"/>
              </a:cxn>
              <a:cxn ang="0">
                <a:pos x="connsiteX1" y="connsiteY1"/>
              </a:cxn>
              <a:cxn ang="0">
                <a:pos x="connsiteX2" y="connsiteY2"/>
              </a:cxn>
              <a:cxn ang="0">
                <a:pos x="connsiteX3" y="connsiteY3"/>
              </a:cxn>
            </a:cxnLst>
            <a:rect l="l" t="t" r="r" b="b"/>
            <a:pathLst>
              <a:path w="269875" h="172194">
                <a:moveTo>
                  <a:pt x="0" y="172194"/>
                </a:moveTo>
                <a:cubicBezTo>
                  <a:pt x="48948" y="104196"/>
                  <a:pt x="97896" y="36198"/>
                  <a:pt x="142875" y="10269"/>
                </a:cubicBezTo>
                <a:cubicBezTo>
                  <a:pt x="187854" y="-15660"/>
                  <a:pt x="248708" y="15561"/>
                  <a:pt x="269875" y="16619"/>
                </a:cubicBezTo>
                <a:lnTo>
                  <a:pt x="269875" y="16619"/>
                </a:lnTo>
              </a:path>
            </a:pathLst>
          </a:custGeom>
          <a:solidFill>
            <a:schemeClr val="bg1">
              <a:lumMod val="85000"/>
            </a:schemeClr>
          </a:solidFill>
          <a:ln w="127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45715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a:ea typeface="+mn-ea"/>
              <a:cs typeface="Times New Roman"/>
            </a:endParaRPr>
          </a:p>
        </p:txBody>
      </p:sp>
      <p:grpSp>
        <p:nvGrpSpPr>
          <p:cNvPr id="28" name="Group 27">
            <a:extLst>
              <a:ext uri="{FF2B5EF4-FFF2-40B4-BE49-F238E27FC236}">
                <a16:creationId xmlns:a16="http://schemas.microsoft.com/office/drawing/2014/main" id="{ABC158D5-1C55-4546-80EC-C58D2FA5EBA4}"/>
              </a:ext>
            </a:extLst>
          </p:cNvPr>
          <p:cNvGrpSpPr/>
          <p:nvPr/>
        </p:nvGrpSpPr>
        <p:grpSpPr>
          <a:xfrm>
            <a:off x="724868" y="637513"/>
            <a:ext cx="816719" cy="432175"/>
            <a:chOff x="3099691" y="1099432"/>
            <a:chExt cx="816719" cy="432175"/>
          </a:xfrm>
          <a:solidFill>
            <a:schemeClr val="accent6">
              <a:lumMod val="60000"/>
              <a:lumOff val="40000"/>
            </a:schemeClr>
          </a:solidFill>
        </p:grpSpPr>
        <p:sp>
          <p:nvSpPr>
            <p:cNvPr id="29" name="Can 28">
              <a:extLst>
                <a:ext uri="{FF2B5EF4-FFF2-40B4-BE49-F238E27FC236}">
                  <a16:creationId xmlns:a16="http://schemas.microsoft.com/office/drawing/2014/main" id="{435638E5-54A7-0441-9E2E-CE14CB1F5569}"/>
                </a:ext>
              </a:extLst>
            </p:cNvPr>
            <p:cNvSpPr>
              <a:spLocks/>
            </p:cNvSpPr>
            <p:nvPr/>
          </p:nvSpPr>
          <p:spPr bwMode="auto">
            <a:xfrm>
              <a:off x="3377004" y="1103665"/>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30" name="Can 29">
              <a:extLst>
                <a:ext uri="{FF2B5EF4-FFF2-40B4-BE49-F238E27FC236}">
                  <a16:creationId xmlns:a16="http://schemas.microsoft.com/office/drawing/2014/main" id="{93943AE2-1F87-A342-90BC-E84C882BA5EE}"/>
                </a:ext>
              </a:extLst>
            </p:cNvPr>
            <p:cNvSpPr>
              <a:spLocks/>
            </p:cNvSpPr>
            <p:nvPr/>
          </p:nvSpPr>
          <p:spPr bwMode="auto">
            <a:xfrm>
              <a:off x="3099691" y="1099432"/>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sp>
          <p:nvSpPr>
            <p:cNvPr id="31" name="Can 30">
              <a:extLst>
                <a:ext uri="{FF2B5EF4-FFF2-40B4-BE49-F238E27FC236}">
                  <a16:creationId xmlns:a16="http://schemas.microsoft.com/office/drawing/2014/main" id="{CBB7708E-5566-1742-98F9-A9E7A83679E5}"/>
                </a:ext>
              </a:extLst>
            </p:cNvPr>
            <p:cNvSpPr>
              <a:spLocks/>
            </p:cNvSpPr>
            <p:nvPr/>
          </p:nvSpPr>
          <p:spPr bwMode="auto">
            <a:xfrm>
              <a:off x="3786624" y="1112131"/>
              <a:ext cx="129786" cy="419476"/>
            </a:xfrm>
            <a:prstGeom prst="can">
              <a:avLst>
                <a:gd name="adj" fmla="val 25000"/>
              </a:avLst>
            </a:prstGeom>
            <a:grpFill/>
            <a:ln w="9525" cap="flat" cmpd="sng" algn="ctr">
              <a:solidFill>
                <a:srgbClr val="EEECE1">
                  <a:lumMod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Times New Roman"/>
                <a:ea typeface="ＭＳ Ｐゴシック" charset="0"/>
                <a:cs typeface="Times New Roman"/>
              </a:endParaRPr>
            </a:p>
          </p:txBody>
        </p:sp>
      </p:grpSp>
      <p:sp>
        <p:nvSpPr>
          <p:cNvPr id="3" name="TextBox 2">
            <a:extLst>
              <a:ext uri="{FF2B5EF4-FFF2-40B4-BE49-F238E27FC236}">
                <a16:creationId xmlns:a16="http://schemas.microsoft.com/office/drawing/2014/main" id="{0CDAC55A-ADAF-7442-961F-9CBC898F44E7}"/>
              </a:ext>
            </a:extLst>
          </p:cNvPr>
          <p:cNvSpPr txBox="1"/>
          <p:nvPr/>
        </p:nvSpPr>
        <p:spPr>
          <a:xfrm>
            <a:off x="28002" y="226368"/>
            <a:ext cx="7473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MC1R</a:t>
            </a:r>
          </a:p>
        </p:txBody>
      </p:sp>
      <p:sp>
        <p:nvSpPr>
          <p:cNvPr id="107" name="Oval 106">
            <a:extLst>
              <a:ext uri="{FF2B5EF4-FFF2-40B4-BE49-F238E27FC236}">
                <a16:creationId xmlns:a16="http://schemas.microsoft.com/office/drawing/2014/main" id="{42943A96-1FD5-B046-A995-5DA6F9AA5553}"/>
              </a:ext>
            </a:extLst>
          </p:cNvPr>
          <p:cNvSpPr/>
          <p:nvPr/>
        </p:nvSpPr>
        <p:spPr bwMode="auto">
          <a:xfrm>
            <a:off x="1717771" y="219821"/>
            <a:ext cx="598544" cy="308843"/>
          </a:xfrm>
          <a:prstGeom prst="ellipse">
            <a:avLst/>
          </a:prstGeom>
          <a:solidFill>
            <a:schemeClr val="bg1">
              <a:lumMod val="85000"/>
            </a:scheme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⍺-MSH</a:t>
            </a:r>
          </a:p>
        </p:txBody>
      </p:sp>
      <p:sp>
        <p:nvSpPr>
          <p:cNvPr id="108" name="Oval 107">
            <a:extLst>
              <a:ext uri="{FF2B5EF4-FFF2-40B4-BE49-F238E27FC236}">
                <a16:creationId xmlns:a16="http://schemas.microsoft.com/office/drawing/2014/main" id="{4C28B701-9175-064F-9E10-19860CADF1F2}"/>
              </a:ext>
            </a:extLst>
          </p:cNvPr>
          <p:cNvSpPr/>
          <p:nvPr/>
        </p:nvSpPr>
        <p:spPr bwMode="auto">
          <a:xfrm>
            <a:off x="807010" y="1085587"/>
            <a:ext cx="456160" cy="308843"/>
          </a:xfrm>
          <a:prstGeom prst="ellipse">
            <a:avLst/>
          </a:prstGeom>
          <a:solidFill>
            <a:schemeClr val="bg1">
              <a:lumMod val="85000"/>
            </a:scheme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Gs⍺</a:t>
            </a:r>
          </a:p>
        </p:txBody>
      </p:sp>
      <p:sp>
        <p:nvSpPr>
          <p:cNvPr id="111" name="AutoShape 70">
            <a:extLst>
              <a:ext uri="{FF2B5EF4-FFF2-40B4-BE49-F238E27FC236}">
                <a16:creationId xmlns:a16="http://schemas.microsoft.com/office/drawing/2014/main" id="{FB523F7D-0EC9-9841-9984-7276A321C7D5}"/>
              </a:ext>
            </a:extLst>
          </p:cNvPr>
          <p:cNvSpPr>
            <a:spLocks noChangeArrowheads="1"/>
          </p:cNvSpPr>
          <p:nvPr/>
        </p:nvSpPr>
        <p:spPr bwMode="auto">
          <a:xfrm>
            <a:off x="1606180" y="1223775"/>
            <a:ext cx="545830" cy="227673"/>
          </a:xfrm>
          <a:prstGeom prst="roundRect">
            <a:avLst>
              <a:gd name="adj" fmla="val 16667"/>
            </a:avLst>
          </a:prstGeom>
          <a:solidFill>
            <a:schemeClr val="bg1">
              <a:lumMod val="85000"/>
            </a:schemeClr>
          </a:solidFill>
          <a:ln w="38100"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lIns="91429" tIns="9143"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cAMP</a:t>
            </a:r>
          </a:p>
        </p:txBody>
      </p:sp>
      <p:sp>
        <p:nvSpPr>
          <p:cNvPr id="112" name="AutoShape 70">
            <a:extLst>
              <a:ext uri="{FF2B5EF4-FFF2-40B4-BE49-F238E27FC236}">
                <a16:creationId xmlns:a16="http://schemas.microsoft.com/office/drawing/2014/main" id="{DD458AFB-AA37-DA4F-82D5-F804EFC6F402}"/>
              </a:ext>
            </a:extLst>
          </p:cNvPr>
          <p:cNvSpPr>
            <a:spLocks noChangeArrowheads="1"/>
          </p:cNvSpPr>
          <p:nvPr/>
        </p:nvSpPr>
        <p:spPr bwMode="auto">
          <a:xfrm>
            <a:off x="1573274" y="2174949"/>
            <a:ext cx="545830" cy="227673"/>
          </a:xfrm>
          <a:prstGeom prst="roundRect">
            <a:avLst>
              <a:gd name="adj" fmla="val 16667"/>
            </a:avLst>
          </a:prstGeom>
          <a:solidFill>
            <a:schemeClr val="bg1">
              <a:lumMod val="85000"/>
            </a:schemeClr>
          </a:solidFill>
          <a:ln w="38100"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lIns="91429" tIns="9143"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PKA</a:t>
            </a:r>
          </a:p>
        </p:txBody>
      </p:sp>
      <p:cxnSp>
        <p:nvCxnSpPr>
          <p:cNvPr id="113" name="Straight Arrow Connector 112">
            <a:extLst>
              <a:ext uri="{FF2B5EF4-FFF2-40B4-BE49-F238E27FC236}">
                <a16:creationId xmlns:a16="http://schemas.microsoft.com/office/drawing/2014/main" id="{39CD563F-224C-5240-AC6E-26097E1FD1C7}"/>
              </a:ext>
            </a:extLst>
          </p:cNvPr>
          <p:cNvCxnSpPr/>
          <p:nvPr/>
        </p:nvCxnSpPr>
        <p:spPr bwMode="auto">
          <a:xfrm>
            <a:off x="1844378" y="1671028"/>
            <a:ext cx="0" cy="335633"/>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sp>
        <p:nvSpPr>
          <p:cNvPr id="114" name="AutoShape 5">
            <a:extLst>
              <a:ext uri="{FF2B5EF4-FFF2-40B4-BE49-F238E27FC236}">
                <a16:creationId xmlns:a16="http://schemas.microsoft.com/office/drawing/2014/main" id="{0C3BCCBB-C7B8-3341-B211-DF8EAC08A7BD}"/>
              </a:ext>
            </a:extLst>
          </p:cNvPr>
          <p:cNvSpPr>
            <a:spLocks noChangeArrowheads="1"/>
          </p:cNvSpPr>
          <p:nvPr/>
        </p:nvSpPr>
        <p:spPr bwMode="auto">
          <a:xfrm>
            <a:off x="2620727" y="1189780"/>
            <a:ext cx="324090" cy="198529"/>
          </a:xfrm>
          <a:prstGeom prst="roundRect">
            <a:avLst>
              <a:gd name="adj" fmla="val 16667"/>
            </a:avLst>
          </a:prstGeom>
          <a:solidFill>
            <a:schemeClr val="bg1">
              <a:lumMod val="85000"/>
            </a:schemeClr>
          </a:solidFill>
          <a:ln w="19050">
            <a:noFill/>
            <a:round/>
            <a:headEnd/>
            <a:tailEn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45715" rIns="91429" bIns="45715"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a:ea typeface="ＭＳ Ｐゴシック" charset="0"/>
                <a:cs typeface="Arial"/>
              </a:rPr>
              <a:t>ATP</a:t>
            </a:r>
            <a:endParaRPr kumimoji="0" lang="en-US" sz="8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cxnSp>
        <p:nvCxnSpPr>
          <p:cNvPr id="115" name="Straight Arrow Connector 114">
            <a:extLst>
              <a:ext uri="{FF2B5EF4-FFF2-40B4-BE49-F238E27FC236}">
                <a16:creationId xmlns:a16="http://schemas.microsoft.com/office/drawing/2014/main" id="{9E6A2DA3-B965-F846-B910-DE30BAD2C852}"/>
              </a:ext>
            </a:extLst>
          </p:cNvPr>
          <p:cNvCxnSpPr/>
          <p:nvPr/>
        </p:nvCxnSpPr>
        <p:spPr bwMode="auto">
          <a:xfrm flipH="1" flipV="1">
            <a:off x="2188914" y="1292410"/>
            <a:ext cx="393464" cy="0"/>
          </a:xfrm>
          <a:prstGeom prst="straightConnector1">
            <a:avLst/>
          </a:prstGeom>
          <a:noFill/>
          <a:ln w="31750" cap="flat" cmpd="sng" algn="ctr">
            <a:solidFill>
              <a:schemeClr val="tx1"/>
            </a:solidFill>
            <a:prstDash val="solid"/>
            <a:headEnd type="none" w="med" len="med"/>
            <a:tailEnd type="triangle" w="med" len="sm"/>
          </a:ln>
          <a:effectLst>
            <a:outerShdw blurRad="40000" dist="23000" dir="5400000" rotWithShape="0">
              <a:srgbClr val="000000">
                <a:alpha val="35000"/>
              </a:srgbClr>
            </a:outerShdw>
          </a:effectLst>
        </p:spPr>
      </p:cxnSp>
      <p:sp>
        <p:nvSpPr>
          <p:cNvPr id="116" name="AutoShape 70">
            <a:extLst>
              <a:ext uri="{FF2B5EF4-FFF2-40B4-BE49-F238E27FC236}">
                <a16:creationId xmlns:a16="http://schemas.microsoft.com/office/drawing/2014/main" id="{BF7DADAF-DDC6-0746-AEE5-366E967E5CEC}"/>
              </a:ext>
            </a:extLst>
          </p:cNvPr>
          <p:cNvSpPr>
            <a:spLocks noChangeArrowheads="1"/>
          </p:cNvSpPr>
          <p:nvPr/>
        </p:nvSpPr>
        <p:spPr bwMode="auto">
          <a:xfrm>
            <a:off x="1132297" y="3125776"/>
            <a:ext cx="545830" cy="227673"/>
          </a:xfrm>
          <a:prstGeom prst="roundRect">
            <a:avLst>
              <a:gd name="adj" fmla="val 16667"/>
            </a:avLst>
          </a:prstGeom>
          <a:solidFill>
            <a:schemeClr val="bg1">
              <a:lumMod val="85000"/>
            </a:schemeClr>
          </a:solidFill>
          <a:ln w="38100"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lIns="91429" tIns="9143"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CREB</a:t>
            </a:r>
          </a:p>
        </p:txBody>
      </p:sp>
      <p:sp>
        <p:nvSpPr>
          <p:cNvPr id="117" name="AutoShape 70">
            <a:extLst>
              <a:ext uri="{FF2B5EF4-FFF2-40B4-BE49-F238E27FC236}">
                <a16:creationId xmlns:a16="http://schemas.microsoft.com/office/drawing/2014/main" id="{92DDA857-B874-594D-8DE3-23EDEE08E7FC}"/>
              </a:ext>
            </a:extLst>
          </p:cNvPr>
          <p:cNvSpPr>
            <a:spLocks noChangeArrowheads="1"/>
          </p:cNvSpPr>
          <p:nvPr/>
        </p:nvSpPr>
        <p:spPr bwMode="auto">
          <a:xfrm>
            <a:off x="1948218" y="3132171"/>
            <a:ext cx="634153" cy="227673"/>
          </a:xfrm>
          <a:prstGeom prst="roundRect">
            <a:avLst>
              <a:gd name="adj" fmla="val 16667"/>
            </a:avLst>
          </a:prstGeom>
          <a:solidFill>
            <a:schemeClr val="bg1">
              <a:lumMod val="85000"/>
            </a:schemeClr>
          </a:solidFill>
          <a:ln w="38100"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lIns="91429" tIns="9143" rIns="91429" bIns="45715" anchor="ctr" anchorCtr="1"/>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rPr>
              <a:t>PGC1</a:t>
            </a:r>
            <a:r>
              <a:rPr kumimoji="0" lang="en-US" sz="1200" b="1" i="0" u="none" strike="noStrike" kern="0" cap="none" spc="0" normalizeH="0" baseline="0" noProof="0" dirty="0">
                <a:ln>
                  <a:noFill/>
                </a:ln>
                <a:solidFill>
                  <a:sysClr val="windowText" lastClr="000000"/>
                </a:solidFill>
                <a:effectLst/>
                <a:uLnTx/>
                <a:uFillTx/>
                <a:latin typeface="Arial"/>
                <a:ea typeface="ＭＳ Ｐゴシック" charset="0"/>
                <a:cs typeface="Arial"/>
              </a:rPr>
              <a:t> ⍺</a:t>
            </a:r>
            <a:endParaRPr kumimoji="0" lang="en-US" sz="1200" b="0"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185" name="Freeform 46">
            <a:extLst>
              <a:ext uri="{FF2B5EF4-FFF2-40B4-BE49-F238E27FC236}">
                <a16:creationId xmlns:a16="http://schemas.microsoft.com/office/drawing/2014/main" id="{AB1A7C72-98E8-C848-8EB7-B88B62F75C0B}"/>
              </a:ext>
            </a:extLst>
          </p:cNvPr>
          <p:cNvSpPr>
            <a:spLocks/>
          </p:cNvSpPr>
          <p:nvPr/>
        </p:nvSpPr>
        <p:spPr bwMode="auto">
          <a:xfrm rot="13630004">
            <a:off x="8834491" y="5327831"/>
            <a:ext cx="765383" cy="868295"/>
          </a:xfrm>
          <a:custGeom>
            <a:avLst/>
            <a:gdLst>
              <a:gd name="T0" fmla="*/ 294 w 294"/>
              <a:gd name="T1" fmla="*/ 25 h 679"/>
              <a:gd name="T2" fmla="*/ 54 w 294"/>
              <a:gd name="T3" fmla="*/ 109 h 679"/>
              <a:gd name="T4" fmla="*/ 0 w 294"/>
              <a:gd name="T5" fmla="*/ 679 h 679"/>
            </a:gdLst>
            <a:ahLst/>
            <a:cxnLst>
              <a:cxn ang="0">
                <a:pos x="T0" y="T1"/>
              </a:cxn>
              <a:cxn ang="0">
                <a:pos x="T2" y="T3"/>
              </a:cxn>
              <a:cxn ang="0">
                <a:pos x="T4" y="T5"/>
              </a:cxn>
            </a:cxnLst>
            <a:rect l="0" t="0" r="r" b="b"/>
            <a:pathLst>
              <a:path w="294" h="679">
                <a:moveTo>
                  <a:pt x="294" y="25"/>
                </a:moveTo>
                <a:cubicBezTo>
                  <a:pt x="254" y="39"/>
                  <a:pt x="103" y="0"/>
                  <a:pt x="54" y="109"/>
                </a:cubicBezTo>
                <a:cubicBezTo>
                  <a:pt x="5" y="218"/>
                  <a:pt x="11" y="560"/>
                  <a:pt x="0" y="679"/>
                </a:cubicBezTo>
              </a:path>
            </a:pathLst>
          </a:custGeom>
          <a:noFill/>
          <a:ln w="3810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118" name="Oval 117">
            <a:extLst>
              <a:ext uri="{FF2B5EF4-FFF2-40B4-BE49-F238E27FC236}">
                <a16:creationId xmlns:a16="http://schemas.microsoft.com/office/drawing/2014/main" id="{49417FAE-0F7E-004F-93BD-0BCE0E991F52}"/>
              </a:ext>
            </a:extLst>
          </p:cNvPr>
          <p:cNvSpPr/>
          <p:nvPr/>
        </p:nvSpPr>
        <p:spPr bwMode="auto">
          <a:xfrm>
            <a:off x="8425914" y="6067197"/>
            <a:ext cx="742582" cy="366920"/>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H2A</a:t>
            </a:r>
          </a:p>
        </p:txBody>
      </p:sp>
      <p:sp>
        <p:nvSpPr>
          <p:cNvPr id="119" name="Oval 118">
            <a:extLst>
              <a:ext uri="{FF2B5EF4-FFF2-40B4-BE49-F238E27FC236}">
                <a16:creationId xmlns:a16="http://schemas.microsoft.com/office/drawing/2014/main" id="{EB9FB7DF-D9C3-9E44-B1BF-53C226867100}"/>
              </a:ext>
            </a:extLst>
          </p:cNvPr>
          <p:cNvSpPr/>
          <p:nvPr/>
        </p:nvSpPr>
        <p:spPr bwMode="auto">
          <a:xfrm>
            <a:off x="8440449" y="5605469"/>
            <a:ext cx="656792" cy="366920"/>
          </a:xfrm>
          <a:prstGeom prst="ellipse">
            <a:avLst/>
          </a:prstGeom>
          <a:solidFill>
            <a:schemeClr val="accent6">
              <a:lumMod val="60000"/>
              <a:lumOff val="40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Bap1</a:t>
            </a:r>
          </a:p>
        </p:txBody>
      </p:sp>
      <p:sp>
        <p:nvSpPr>
          <p:cNvPr id="120" name="Oval 119">
            <a:extLst>
              <a:ext uri="{FF2B5EF4-FFF2-40B4-BE49-F238E27FC236}">
                <a16:creationId xmlns:a16="http://schemas.microsoft.com/office/drawing/2014/main" id="{E488E83A-3FC8-3541-9C55-457B5EF9C8E1}"/>
              </a:ext>
            </a:extLst>
          </p:cNvPr>
          <p:cNvSpPr>
            <a:spLocks noChangeAspect="1"/>
          </p:cNvSpPr>
          <p:nvPr/>
        </p:nvSpPr>
        <p:spPr bwMode="auto">
          <a:xfrm>
            <a:off x="8263272" y="5917809"/>
            <a:ext cx="432308" cy="28484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sysClr val="windowText" lastClr="000000"/>
                </a:solidFill>
                <a:effectLst/>
                <a:uLnTx/>
                <a:uFillTx/>
                <a:latin typeface="Arial"/>
                <a:ea typeface="ＭＳ Ｐゴシック" charset="0"/>
                <a:cs typeface="Arial"/>
              </a:rPr>
              <a:t>Ub</a:t>
            </a:r>
            <a:endPar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121" name="Oval 120">
            <a:extLst>
              <a:ext uri="{FF2B5EF4-FFF2-40B4-BE49-F238E27FC236}">
                <a16:creationId xmlns:a16="http://schemas.microsoft.com/office/drawing/2014/main" id="{511BF240-DF9F-E24E-9CDB-2848CC0B5323}"/>
              </a:ext>
            </a:extLst>
          </p:cNvPr>
          <p:cNvSpPr/>
          <p:nvPr/>
        </p:nvSpPr>
        <p:spPr bwMode="auto">
          <a:xfrm>
            <a:off x="9307486" y="6019880"/>
            <a:ext cx="742582" cy="366920"/>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H2A</a:t>
            </a:r>
          </a:p>
        </p:txBody>
      </p:sp>
      <p:sp>
        <p:nvSpPr>
          <p:cNvPr id="186" name="Oval 185">
            <a:extLst>
              <a:ext uri="{FF2B5EF4-FFF2-40B4-BE49-F238E27FC236}">
                <a16:creationId xmlns:a16="http://schemas.microsoft.com/office/drawing/2014/main" id="{4005D739-162E-4540-8F5E-4B1B1BD1C0E9}"/>
              </a:ext>
            </a:extLst>
          </p:cNvPr>
          <p:cNvSpPr>
            <a:spLocks noChangeAspect="1"/>
          </p:cNvSpPr>
          <p:nvPr/>
        </p:nvSpPr>
        <p:spPr bwMode="auto">
          <a:xfrm>
            <a:off x="9561554" y="5456547"/>
            <a:ext cx="432308" cy="284844"/>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sysClr val="windowText" lastClr="000000"/>
                </a:solidFill>
                <a:effectLst/>
                <a:uLnTx/>
                <a:uFillTx/>
                <a:latin typeface="Arial"/>
                <a:ea typeface="ＭＳ Ｐゴシック" charset="0"/>
                <a:cs typeface="Arial"/>
              </a:rPr>
              <a:t>Ub</a:t>
            </a:r>
            <a:endPar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grpSp>
        <p:nvGrpSpPr>
          <p:cNvPr id="187" name="Group 186">
            <a:extLst>
              <a:ext uri="{FF2B5EF4-FFF2-40B4-BE49-F238E27FC236}">
                <a16:creationId xmlns:a16="http://schemas.microsoft.com/office/drawing/2014/main" id="{A480BADE-68E7-0A47-BBEF-32C105A79692}"/>
              </a:ext>
            </a:extLst>
          </p:cNvPr>
          <p:cNvGrpSpPr/>
          <p:nvPr/>
        </p:nvGrpSpPr>
        <p:grpSpPr>
          <a:xfrm>
            <a:off x="10032619" y="6031647"/>
            <a:ext cx="883108" cy="279400"/>
            <a:chOff x="2587625" y="5100638"/>
            <a:chExt cx="560902" cy="279400"/>
          </a:xfrm>
          <a:noFill/>
        </p:grpSpPr>
        <p:sp>
          <p:nvSpPr>
            <p:cNvPr id="188" name="Line 8">
              <a:extLst>
                <a:ext uri="{FF2B5EF4-FFF2-40B4-BE49-F238E27FC236}">
                  <a16:creationId xmlns:a16="http://schemas.microsoft.com/office/drawing/2014/main" id="{23D84FFE-129C-074E-A874-9DB622D4EFC5}"/>
                </a:ext>
              </a:extLst>
            </p:cNvPr>
            <p:cNvSpPr>
              <a:spLocks noChangeShapeType="1"/>
            </p:cNvSpPr>
            <p:nvPr/>
          </p:nvSpPr>
          <p:spPr bwMode="auto">
            <a:xfrm flipV="1">
              <a:off x="2587625" y="5100638"/>
              <a:ext cx="0" cy="279400"/>
            </a:xfrm>
            <a:prstGeom prst="line">
              <a:avLst/>
            </a:prstGeom>
            <a:grp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charset="0"/>
                <a:ea typeface="ＭＳ Ｐゴシック" charset="0"/>
                <a:cs typeface="+mn-cs"/>
              </a:endParaRPr>
            </a:p>
          </p:txBody>
        </p:sp>
        <p:sp>
          <p:nvSpPr>
            <p:cNvPr id="189" name="Line 9">
              <a:extLst>
                <a:ext uri="{FF2B5EF4-FFF2-40B4-BE49-F238E27FC236}">
                  <a16:creationId xmlns:a16="http://schemas.microsoft.com/office/drawing/2014/main" id="{567C8F89-105D-9845-9BC7-5D3B57B70E88}"/>
                </a:ext>
              </a:extLst>
            </p:cNvPr>
            <p:cNvSpPr>
              <a:spLocks noChangeShapeType="1"/>
            </p:cNvSpPr>
            <p:nvPr/>
          </p:nvSpPr>
          <p:spPr bwMode="auto">
            <a:xfrm>
              <a:off x="2589083" y="5106988"/>
              <a:ext cx="559444" cy="0"/>
            </a:xfrm>
            <a:prstGeom prst="line">
              <a:avLst/>
            </a:prstGeom>
            <a:grpFill/>
            <a:ln w="1905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charset="0"/>
                <a:ea typeface="ＭＳ Ｐゴシック" charset="0"/>
                <a:cs typeface="+mn-cs"/>
              </a:endParaRPr>
            </a:p>
          </p:txBody>
        </p:sp>
      </p:grpSp>
      <p:sp>
        <p:nvSpPr>
          <p:cNvPr id="211" name="Oval 210">
            <a:extLst>
              <a:ext uri="{FF2B5EF4-FFF2-40B4-BE49-F238E27FC236}">
                <a16:creationId xmlns:a16="http://schemas.microsoft.com/office/drawing/2014/main" id="{6A184C7D-FED1-B241-9956-28396E77AC4A}"/>
              </a:ext>
            </a:extLst>
          </p:cNvPr>
          <p:cNvSpPr>
            <a:spLocks noChangeAspect="1"/>
          </p:cNvSpPr>
          <p:nvPr/>
        </p:nvSpPr>
        <p:spPr bwMode="auto">
          <a:xfrm>
            <a:off x="7148348" y="5760604"/>
            <a:ext cx="534340" cy="352070"/>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ACD</a:t>
            </a:r>
          </a:p>
        </p:txBody>
      </p:sp>
      <p:sp>
        <p:nvSpPr>
          <p:cNvPr id="212" name="Oval 211">
            <a:extLst>
              <a:ext uri="{FF2B5EF4-FFF2-40B4-BE49-F238E27FC236}">
                <a16:creationId xmlns:a16="http://schemas.microsoft.com/office/drawing/2014/main" id="{4EA74EAB-9A59-7A42-83F6-C8B4D4E1789E}"/>
              </a:ext>
            </a:extLst>
          </p:cNvPr>
          <p:cNvSpPr>
            <a:spLocks noChangeAspect="1"/>
          </p:cNvSpPr>
          <p:nvPr/>
        </p:nvSpPr>
        <p:spPr bwMode="auto">
          <a:xfrm>
            <a:off x="7389741" y="6035304"/>
            <a:ext cx="534340" cy="352070"/>
          </a:xfrm>
          <a:prstGeom prst="ellipse">
            <a:avLst/>
          </a:prstGeom>
          <a:solidFill>
            <a:schemeClr val="accent6">
              <a:lumMod val="60000"/>
              <a:lumOff val="40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POT1</a:t>
            </a:r>
          </a:p>
        </p:txBody>
      </p:sp>
      <p:sp>
        <p:nvSpPr>
          <p:cNvPr id="213" name="Oval 212">
            <a:extLst>
              <a:ext uri="{FF2B5EF4-FFF2-40B4-BE49-F238E27FC236}">
                <a16:creationId xmlns:a16="http://schemas.microsoft.com/office/drawing/2014/main" id="{3D03ACE8-7092-944B-AD97-784DD8AC1334}"/>
              </a:ext>
            </a:extLst>
          </p:cNvPr>
          <p:cNvSpPr>
            <a:spLocks noChangeAspect="1"/>
          </p:cNvSpPr>
          <p:nvPr/>
        </p:nvSpPr>
        <p:spPr bwMode="auto">
          <a:xfrm>
            <a:off x="6894747" y="6071049"/>
            <a:ext cx="534340" cy="352070"/>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TERF</a:t>
            </a:r>
          </a:p>
        </p:txBody>
      </p:sp>
      <p:sp>
        <p:nvSpPr>
          <p:cNvPr id="214" name="Oval 213">
            <a:extLst>
              <a:ext uri="{FF2B5EF4-FFF2-40B4-BE49-F238E27FC236}">
                <a16:creationId xmlns:a16="http://schemas.microsoft.com/office/drawing/2014/main" id="{2DF0678B-07C8-1E44-AC8F-C7CBD7960584}"/>
              </a:ext>
            </a:extLst>
          </p:cNvPr>
          <p:cNvSpPr/>
          <p:nvPr/>
        </p:nvSpPr>
        <p:spPr bwMode="auto">
          <a:xfrm>
            <a:off x="1278662" y="6106723"/>
            <a:ext cx="742582" cy="366920"/>
          </a:xfrm>
          <a:prstGeom prst="ellipse">
            <a:avLst/>
          </a:prstGeom>
          <a:solidFill>
            <a:schemeClr val="accent6">
              <a:lumMod val="60000"/>
              <a:lumOff val="40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MITF</a:t>
            </a:r>
          </a:p>
        </p:txBody>
      </p:sp>
      <p:cxnSp>
        <p:nvCxnSpPr>
          <p:cNvPr id="246" name="Straight Arrow Connector 245">
            <a:extLst>
              <a:ext uri="{FF2B5EF4-FFF2-40B4-BE49-F238E27FC236}">
                <a16:creationId xmlns:a16="http://schemas.microsoft.com/office/drawing/2014/main" id="{4FA26EA3-A728-8E47-AAA3-3A656A2F412E}"/>
              </a:ext>
            </a:extLst>
          </p:cNvPr>
          <p:cNvCxnSpPr>
            <a:cxnSpLocks/>
          </p:cNvCxnSpPr>
          <p:nvPr/>
        </p:nvCxnSpPr>
        <p:spPr bwMode="auto">
          <a:xfrm flipH="1">
            <a:off x="1399032" y="2523817"/>
            <a:ext cx="207148" cy="493703"/>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247" name="Straight Arrow Connector 246">
            <a:extLst>
              <a:ext uri="{FF2B5EF4-FFF2-40B4-BE49-F238E27FC236}">
                <a16:creationId xmlns:a16="http://schemas.microsoft.com/office/drawing/2014/main" id="{E8FE25E2-95CE-3F4D-A4E1-1F39479055EE}"/>
              </a:ext>
            </a:extLst>
          </p:cNvPr>
          <p:cNvCxnSpPr>
            <a:cxnSpLocks/>
          </p:cNvCxnSpPr>
          <p:nvPr/>
        </p:nvCxnSpPr>
        <p:spPr bwMode="auto">
          <a:xfrm>
            <a:off x="2120617" y="2527179"/>
            <a:ext cx="144677" cy="507757"/>
          </a:xfrm>
          <a:prstGeom prst="straightConnector1">
            <a:avLst/>
          </a:prstGeom>
          <a:noFill/>
          <a:ln w="3810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249" name="Straight Arrow Connector 248">
            <a:extLst>
              <a:ext uri="{FF2B5EF4-FFF2-40B4-BE49-F238E27FC236}">
                <a16:creationId xmlns:a16="http://schemas.microsoft.com/office/drawing/2014/main" id="{F412AB04-13AB-814F-A993-78F5A304633F}"/>
              </a:ext>
            </a:extLst>
          </p:cNvPr>
          <p:cNvCxnSpPr>
            <a:cxnSpLocks/>
          </p:cNvCxnSpPr>
          <p:nvPr/>
        </p:nvCxnSpPr>
        <p:spPr bwMode="auto">
          <a:xfrm flipH="1">
            <a:off x="1678127" y="3426078"/>
            <a:ext cx="614139" cy="2607104"/>
          </a:xfrm>
          <a:prstGeom prst="straightConnector1">
            <a:avLst/>
          </a:prstGeom>
          <a:noFill/>
          <a:ln w="38100" cap="flat" cmpd="sng" algn="ctr">
            <a:gradFill>
              <a:gsLst>
                <a:gs pos="68000">
                  <a:schemeClr val="tx1"/>
                </a:gs>
                <a:gs pos="100000">
                  <a:schemeClr val="bg1"/>
                </a:gs>
              </a:gsLst>
              <a:lin ang="5400000" scaled="1"/>
            </a:gradFill>
            <a:prstDash val="solid"/>
            <a:headEnd type="none" w="med" len="med"/>
            <a:tailEnd type="triangle" w="med" len="sm"/>
          </a:ln>
          <a:effectLst>
            <a:outerShdw blurRad="40000" dist="23000" dir="5400000" rotWithShape="0">
              <a:srgbClr val="000000">
                <a:alpha val="35000"/>
              </a:srgbClr>
            </a:outerShdw>
          </a:effectLst>
        </p:spPr>
      </p:cxnSp>
      <p:cxnSp>
        <p:nvCxnSpPr>
          <p:cNvPr id="250" name="Straight Arrow Connector 249">
            <a:extLst>
              <a:ext uri="{FF2B5EF4-FFF2-40B4-BE49-F238E27FC236}">
                <a16:creationId xmlns:a16="http://schemas.microsoft.com/office/drawing/2014/main" id="{CD22CB51-1620-544A-9196-1666980B40BC}"/>
              </a:ext>
            </a:extLst>
          </p:cNvPr>
          <p:cNvCxnSpPr>
            <a:cxnSpLocks/>
          </p:cNvCxnSpPr>
          <p:nvPr/>
        </p:nvCxnSpPr>
        <p:spPr bwMode="auto">
          <a:xfrm>
            <a:off x="1436734" y="3450684"/>
            <a:ext cx="8588" cy="2632967"/>
          </a:xfrm>
          <a:prstGeom prst="straightConnector1">
            <a:avLst/>
          </a:prstGeom>
          <a:noFill/>
          <a:ln w="38100" cap="flat" cmpd="sng" algn="ctr">
            <a:gradFill>
              <a:gsLst>
                <a:gs pos="68000">
                  <a:schemeClr val="tx1"/>
                </a:gs>
                <a:gs pos="100000">
                  <a:schemeClr val="bg1"/>
                </a:gs>
              </a:gsLst>
              <a:lin ang="5400000" scaled="1"/>
            </a:gradFill>
            <a:prstDash val="solid"/>
            <a:headEnd type="none" w="med" len="med"/>
            <a:tailEnd type="triangle" w="med" len="sm"/>
          </a:ln>
          <a:effectLst>
            <a:outerShdw blurRad="40000" dist="23000" dir="5400000" rotWithShape="0">
              <a:srgbClr val="000000">
                <a:alpha val="35000"/>
              </a:srgbClr>
            </a:outerShdw>
          </a:effectLst>
        </p:spPr>
      </p:cxnSp>
      <p:sp>
        <p:nvSpPr>
          <p:cNvPr id="251" name="Line 9">
            <a:extLst>
              <a:ext uri="{FF2B5EF4-FFF2-40B4-BE49-F238E27FC236}">
                <a16:creationId xmlns:a16="http://schemas.microsoft.com/office/drawing/2014/main" id="{98FCA0D5-06D4-1A40-8234-161F968A3E7F}"/>
              </a:ext>
            </a:extLst>
          </p:cNvPr>
          <p:cNvSpPr>
            <a:spLocks noChangeShapeType="1"/>
          </p:cNvSpPr>
          <p:nvPr/>
        </p:nvSpPr>
        <p:spPr bwMode="auto">
          <a:xfrm>
            <a:off x="4078749" y="5160855"/>
            <a:ext cx="882566" cy="0"/>
          </a:xfrm>
          <a:prstGeom prst="line">
            <a:avLst/>
          </a:prstGeom>
          <a:noFill/>
          <a:ln w="1905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a:ea typeface="ＭＳ Ｐゴシック" charset="0"/>
              <a:cs typeface="Arial"/>
            </a:endParaRPr>
          </a:p>
        </p:txBody>
      </p:sp>
      <p:sp>
        <p:nvSpPr>
          <p:cNvPr id="252" name="Oval 251">
            <a:extLst>
              <a:ext uri="{FF2B5EF4-FFF2-40B4-BE49-F238E27FC236}">
                <a16:creationId xmlns:a16="http://schemas.microsoft.com/office/drawing/2014/main" id="{EDD2DACD-57A5-A341-8CF4-14340E00B94D}"/>
              </a:ext>
            </a:extLst>
          </p:cNvPr>
          <p:cNvSpPr/>
          <p:nvPr/>
        </p:nvSpPr>
        <p:spPr bwMode="auto">
          <a:xfrm>
            <a:off x="3282152" y="5232138"/>
            <a:ext cx="446662" cy="294299"/>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Jun</a:t>
            </a:r>
          </a:p>
        </p:txBody>
      </p:sp>
      <p:sp>
        <p:nvSpPr>
          <p:cNvPr id="253" name="Oval 252">
            <a:extLst>
              <a:ext uri="{FF2B5EF4-FFF2-40B4-BE49-F238E27FC236}">
                <a16:creationId xmlns:a16="http://schemas.microsoft.com/office/drawing/2014/main" id="{64E138A7-4249-B249-A2A0-2D6127305B53}"/>
              </a:ext>
            </a:extLst>
          </p:cNvPr>
          <p:cNvSpPr/>
          <p:nvPr/>
        </p:nvSpPr>
        <p:spPr bwMode="auto">
          <a:xfrm>
            <a:off x="3609875" y="5223335"/>
            <a:ext cx="446662" cy="294299"/>
          </a:xfrm>
          <a:prstGeom prst="ellipse">
            <a:avLst/>
          </a:prstGeom>
          <a:solidFill>
            <a:schemeClr val="bg1">
              <a:lumMod val="85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c-</a:t>
            </a:r>
            <a:r>
              <a:rPr kumimoji="0" lang="en-US" sz="1000" b="1" i="0" u="none" strike="noStrike" kern="0" cap="none" spc="0" normalizeH="0" baseline="0" noProof="0" dirty="0" err="1">
                <a:ln>
                  <a:noFill/>
                </a:ln>
                <a:solidFill>
                  <a:sysClr val="windowText" lastClr="000000"/>
                </a:solidFill>
                <a:effectLst/>
                <a:uLnTx/>
                <a:uFillTx/>
                <a:latin typeface="Arial"/>
                <a:ea typeface="ＭＳ Ｐゴシック" charset="0"/>
                <a:cs typeface="Arial"/>
              </a:rPr>
              <a:t>Fos</a:t>
            </a:r>
            <a:endPar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254" name="Rectangle 10">
            <a:extLst>
              <a:ext uri="{FF2B5EF4-FFF2-40B4-BE49-F238E27FC236}">
                <a16:creationId xmlns:a16="http://schemas.microsoft.com/office/drawing/2014/main" id="{B834571B-4CFB-6D41-B6B5-A8AB3F549505}"/>
              </a:ext>
            </a:extLst>
          </p:cNvPr>
          <p:cNvSpPr>
            <a:spLocks noChangeArrowheads="1"/>
          </p:cNvSpPr>
          <p:nvPr/>
        </p:nvSpPr>
        <p:spPr bwMode="auto">
          <a:xfrm>
            <a:off x="4061726" y="5176374"/>
            <a:ext cx="131365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ＭＳ Ｐゴシック" charset="0"/>
                <a:cs typeface="Arial"/>
              </a:rPr>
              <a:t>Cell Proliferation</a:t>
            </a:r>
            <a:endParaRPr kumimoji="0" lang="el-GR" sz="1200" b="0" i="0" u="none" strike="noStrike" kern="1200" cap="none" spc="0" normalizeH="0" baseline="0" noProof="0" dirty="0">
              <a:ln>
                <a:noFill/>
              </a:ln>
              <a:solidFill>
                <a:prstClr val="white"/>
              </a:solidFill>
              <a:effectLst/>
              <a:uLnTx/>
              <a:uFillTx/>
              <a:latin typeface="Arial"/>
              <a:ea typeface="ＭＳ Ｐゴシック" charset="0"/>
              <a:cs typeface="Arial"/>
            </a:endParaRPr>
          </a:p>
        </p:txBody>
      </p:sp>
      <p:grpSp>
        <p:nvGrpSpPr>
          <p:cNvPr id="255" name="Group 254">
            <a:extLst>
              <a:ext uri="{FF2B5EF4-FFF2-40B4-BE49-F238E27FC236}">
                <a16:creationId xmlns:a16="http://schemas.microsoft.com/office/drawing/2014/main" id="{C06109C3-64D3-8B4C-959C-4C42C00AC039}"/>
              </a:ext>
            </a:extLst>
          </p:cNvPr>
          <p:cNvGrpSpPr/>
          <p:nvPr/>
        </p:nvGrpSpPr>
        <p:grpSpPr>
          <a:xfrm>
            <a:off x="3191565" y="5442890"/>
            <a:ext cx="1448851" cy="352831"/>
            <a:chOff x="5090577" y="4699223"/>
            <a:chExt cx="1125676" cy="281196"/>
          </a:xfrm>
          <a:solidFill>
            <a:schemeClr val="bg1">
              <a:lumMod val="85000"/>
            </a:schemeClr>
          </a:solidFill>
        </p:grpSpPr>
        <p:sp>
          <p:nvSpPr>
            <p:cNvPr id="256" name="Freeform 9">
              <a:extLst>
                <a:ext uri="{FF2B5EF4-FFF2-40B4-BE49-F238E27FC236}">
                  <a16:creationId xmlns:a16="http://schemas.microsoft.com/office/drawing/2014/main" id="{F2320CF0-5A7D-8A4F-8D8A-CA27B62A6CC0}"/>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grp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57" name="Freeform 14">
              <a:extLst>
                <a:ext uri="{FF2B5EF4-FFF2-40B4-BE49-F238E27FC236}">
                  <a16:creationId xmlns:a16="http://schemas.microsoft.com/office/drawing/2014/main" id="{0D5729AF-562D-5F4D-AFD2-DB0FEEFFF481}"/>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grp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58" name="Freeform 13">
              <a:extLst>
                <a:ext uri="{FF2B5EF4-FFF2-40B4-BE49-F238E27FC236}">
                  <a16:creationId xmlns:a16="http://schemas.microsoft.com/office/drawing/2014/main" id="{1229571F-0206-2B42-9F29-49DE197B5180}"/>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grp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59" name="Freeform 8">
              <a:extLst>
                <a:ext uri="{FF2B5EF4-FFF2-40B4-BE49-F238E27FC236}">
                  <a16:creationId xmlns:a16="http://schemas.microsoft.com/office/drawing/2014/main" id="{9E7DA067-BCE3-4A45-BE0F-6B52B9BB66AB}"/>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grp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60" name="Freeform 7">
              <a:extLst>
                <a:ext uri="{FF2B5EF4-FFF2-40B4-BE49-F238E27FC236}">
                  <a16:creationId xmlns:a16="http://schemas.microsoft.com/office/drawing/2014/main" id="{ED0897F0-5555-3F4F-899D-54B54D200C7C}"/>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grp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61" name="Freeform 11">
              <a:extLst>
                <a:ext uri="{FF2B5EF4-FFF2-40B4-BE49-F238E27FC236}">
                  <a16:creationId xmlns:a16="http://schemas.microsoft.com/office/drawing/2014/main" id="{64376869-F64C-8F42-B1C0-EE3294AFCB5B}"/>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grp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cxnSp>
          <p:nvCxnSpPr>
            <p:cNvPr id="262" name="Straight Connector 261">
              <a:extLst>
                <a:ext uri="{FF2B5EF4-FFF2-40B4-BE49-F238E27FC236}">
                  <a16:creationId xmlns:a16="http://schemas.microsoft.com/office/drawing/2014/main" id="{3EFA336B-95E1-BC46-A661-07AB4C1507BC}"/>
                </a:ext>
              </a:extLst>
            </p:cNvPr>
            <p:cNvCxnSpPr/>
            <p:nvPr/>
          </p:nvCxnSpPr>
          <p:spPr bwMode="auto">
            <a:xfrm>
              <a:off x="5343384" y="4709266"/>
              <a:ext cx="4395" cy="212640"/>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3" name="Straight Connector 262">
              <a:extLst>
                <a:ext uri="{FF2B5EF4-FFF2-40B4-BE49-F238E27FC236}">
                  <a16:creationId xmlns:a16="http://schemas.microsoft.com/office/drawing/2014/main" id="{8A29357D-1B71-CD4E-9CAE-A8B94BC3BB88}"/>
                </a:ext>
              </a:extLst>
            </p:cNvPr>
            <p:cNvCxnSpPr/>
            <p:nvPr/>
          </p:nvCxnSpPr>
          <p:spPr bwMode="auto">
            <a:xfrm>
              <a:off x="5428221" y="4734814"/>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4" name="Straight Connector 263">
              <a:extLst>
                <a:ext uri="{FF2B5EF4-FFF2-40B4-BE49-F238E27FC236}">
                  <a16:creationId xmlns:a16="http://schemas.microsoft.com/office/drawing/2014/main" id="{40CB8B06-28E9-704D-891B-14AE1415B083}"/>
                </a:ext>
              </a:extLst>
            </p:cNvPr>
            <p:cNvCxnSpPr/>
            <p:nvPr/>
          </p:nvCxnSpPr>
          <p:spPr bwMode="auto">
            <a:xfrm>
              <a:off x="5480151" y="4728748"/>
              <a:ext cx="12074" cy="218681"/>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5" name="Straight Connector 264">
              <a:extLst>
                <a:ext uri="{FF2B5EF4-FFF2-40B4-BE49-F238E27FC236}">
                  <a16:creationId xmlns:a16="http://schemas.microsoft.com/office/drawing/2014/main" id="{FB6149A0-5A05-6048-81C4-CD1BB2E84C67}"/>
                </a:ext>
              </a:extLst>
            </p:cNvPr>
            <p:cNvCxnSpPr/>
            <p:nvPr/>
          </p:nvCxnSpPr>
          <p:spPr bwMode="auto">
            <a:xfrm>
              <a:off x="5548924" y="4785352"/>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6" name="Straight Connector 265">
              <a:extLst>
                <a:ext uri="{FF2B5EF4-FFF2-40B4-BE49-F238E27FC236}">
                  <a16:creationId xmlns:a16="http://schemas.microsoft.com/office/drawing/2014/main" id="{C7FF7CB6-BBF0-C14A-A81A-793A957F46A2}"/>
                </a:ext>
              </a:extLst>
            </p:cNvPr>
            <p:cNvCxnSpPr/>
            <p:nvPr/>
          </p:nvCxnSpPr>
          <p:spPr bwMode="auto">
            <a:xfrm>
              <a:off x="5179466" y="4764988"/>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7" name="Straight Connector 266">
              <a:extLst>
                <a:ext uri="{FF2B5EF4-FFF2-40B4-BE49-F238E27FC236}">
                  <a16:creationId xmlns:a16="http://schemas.microsoft.com/office/drawing/2014/main" id="{11D7486A-D3B3-B24B-9D55-0D976200A161}"/>
                </a:ext>
              </a:extLst>
            </p:cNvPr>
            <p:cNvCxnSpPr/>
            <p:nvPr/>
          </p:nvCxnSpPr>
          <p:spPr bwMode="auto">
            <a:xfrm>
              <a:off x="5124694" y="4734098"/>
              <a:ext cx="4395" cy="230971"/>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8" name="Straight Connector 267">
              <a:extLst>
                <a:ext uri="{FF2B5EF4-FFF2-40B4-BE49-F238E27FC236}">
                  <a16:creationId xmlns:a16="http://schemas.microsoft.com/office/drawing/2014/main" id="{31BA7F42-2CF0-CF4D-A679-6359A501336C}"/>
                </a:ext>
              </a:extLst>
            </p:cNvPr>
            <p:cNvCxnSpPr/>
            <p:nvPr/>
          </p:nvCxnSpPr>
          <p:spPr bwMode="auto">
            <a:xfrm flipH="1">
              <a:off x="5672904" y="4734098"/>
              <a:ext cx="851" cy="183241"/>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9" name="Straight Connector 268">
              <a:extLst>
                <a:ext uri="{FF2B5EF4-FFF2-40B4-BE49-F238E27FC236}">
                  <a16:creationId xmlns:a16="http://schemas.microsoft.com/office/drawing/2014/main" id="{4E86A8A9-2A8B-ED4D-855E-A81DD99C25A8}"/>
                </a:ext>
              </a:extLst>
            </p:cNvPr>
            <p:cNvCxnSpPr/>
            <p:nvPr/>
          </p:nvCxnSpPr>
          <p:spPr bwMode="auto">
            <a:xfrm>
              <a:off x="5722854" y="4719562"/>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0" name="Straight Connector 269">
              <a:extLst>
                <a:ext uri="{FF2B5EF4-FFF2-40B4-BE49-F238E27FC236}">
                  <a16:creationId xmlns:a16="http://schemas.microsoft.com/office/drawing/2014/main" id="{64D463D4-FD5B-214F-8B18-B15E99233BBD}"/>
                </a:ext>
              </a:extLst>
            </p:cNvPr>
            <p:cNvCxnSpPr/>
            <p:nvPr/>
          </p:nvCxnSpPr>
          <p:spPr bwMode="auto">
            <a:xfrm>
              <a:off x="5780416" y="4729436"/>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1" name="Straight Connector 270">
              <a:extLst>
                <a:ext uri="{FF2B5EF4-FFF2-40B4-BE49-F238E27FC236}">
                  <a16:creationId xmlns:a16="http://schemas.microsoft.com/office/drawing/2014/main" id="{3A379C13-2079-4F4F-A21C-0D3E1043BAC0}"/>
                </a:ext>
              </a:extLst>
            </p:cNvPr>
            <p:cNvCxnSpPr/>
            <p:nvPr/>
          </p:nvCxnSpPr>
          <p:spPr bwMode="auto">
            <a:xfrm>
              <a:off x="5837978" y="4736555"/>
              <a:ext cx="0" cy="228514"/>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2" name="Straight Connector 271">
              <a:extLst>
                <a:ext uri="{FF2B5EF4-FFF2-40B4-BE49-F238E27FC236}">
                  <a16:creationId xmlns:a16="http://schemas.microsoft.com/office/drawing/2014/main" id="{4980CE14-70ED-B845-B57D-953E6E89E7A6}"/>
                </a:ext>
              </a:extLst>
            </p:cNvPr>
            <p:cNvCxnSpPr/>
            <p:nvPr/>
          </p:nvCxnSpPr>
          <p:spPr bwMode="auto">
            <a:xfrm>
              <a:off x="5895540" y="4756816"/>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3" name="Straight Connector 272">
              <a:extLst>
                <a:ext uri="{FF2B5EF4-FFF2-40B4-BE49-F238E27FC236}">
                  <a16:creationId xmlns:a16="http://schemas.microsoft.com/office/drawing/2014/main" id="{EA20A3AA-C730-424C-8BCD-4E71D352FFCA}"/>
                </a:ext>
              </a:extLst>
            </p:cNvPr>
            <p:cNvCxnSpPr/>
            <p:nvPr/>
          </p:nvCxnSpPr>
          <p:spPr bwMode="auto">
            <a:xfrm>
              <a:off x="5953102" y="4785383"/>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4" name="Straight Connector 273">
              <a:extLst>
                <a:ext uri="{FF2B5EF4-FFF2-40B4-BE49-F238E27FC236}">
                  <a16:creationId xmlns:a16="http://schemas.microsoft.com/office/drawing/2014/main" id="{40C3A23C-287A-C648-821A-A0D50201F440}"/>
                </a:ext>
              </a:extLst>
            </p:cNvPr>
            <p:cNvCxnSpPr/>
            <p:nvPr/>
          </p:nvCxnSpPr>
          <p:spPr bwMode="auto">
            <a:xfrm>
              <a:off x="6010664" y="4720628"/>
              <a:ext cx="4395" cy="219483"/>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5" name="Straight Connector 274">
              <a:extLst>
                <a:ext uri="{FF2B5EF4-FFF2-40B4-BE49-F238E27FC236}">
                  <a16:creationId xmlns:a16="http://schemas.microsoft.com/office/drawing/2014/main" id="{0492AE56-67DB-134E-8EB0-D6C0AFE5B003}"/>
                </a:ext>
              </a:extLst>
            </p:cNvPr>
            <p:cNvCxnSpPr/>
            <p:nvPr/>
          </p:nvCxnSpPr>
          <p:spPr bwMode="auto">
            <a:xfrm>
              <a:off x="6068226" y="4739387"/>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6" name="Straight Connector 275">
              <a:extLst>
                <a:ext uri="{FF2B5EF4-FFF2-40B4-BE49-F238E27FC236}">
                  <a16:creationId xmlns:a16="http://schemas.microsoft.com/office/drawing/2014/main" id="{C92B7E18-C421-4A4B-AE8A-3900AC065D4E}"/>
                </a:ext>
              </a:extLst>
            </p:cNvPr>
            <p:cNvCxnSpPr/>
            <p:nvPr/>
          </p:nvCxnSpPr>
          <p:spPr bwMode="auto">
            <a:xfrm>
              <a:off x="6125788" y="4728097"/>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7" name="Freeform 18">
              <a:extLst>
                <a:ext uri="{FF2B5EF4-FFF2-40B4-BE49-F238E27FC236}">
                  <a16:creationId xmlns:a16="http://schemas.microsoft.com/office/drawing/2014/main" id="{663CDFD3-13B3-DE4B-9627-5D11C02D0827}"/>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grp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78" name="Freeform 15">
              <a:extLst>
                <a:ext uri="{FF2B5EF4-FFF2-40B4-BE49-F238E27FC236}">
                  <a16:creationId xmlns:a16="http://schemas.microsoft.com/office/drawing/2014/main" id="{E56EF4D6-2FA0-944A-802F-27DE326A507F}"/>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grp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79" name="Freeform 17">
              <a:extLst>
                <a:ext uri="{FF2B5EF4-FFF2-40B4-BE49-F238E27FC236}">
                  <a16:creationId xmlns:a16="http://schemas.microsoft.com/office/drawing/2014/main" id="{7863451C-738E-204C-820A-F18C2C992347}"/>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grp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cxnSp>
          <p:nvCxnSpPr>
            <p:cNvPr id="280" name="Straight Connector 279">
              <a:extLst>
                <a:ext uri="{FF2B5EF4-FFF2-40B4-BE49-F238E27FC236}">
                  <a16:creationId xmlns:a16="http://schemas.microsoft.com/office/drawing/2014/main" id="{B8EDC27B-78AA-BB49-B876-C887E5B2FD04}"/>
                </a:ext>
              </a:extLst>
            </p:cNvPr>
            <p:cNvCxnSpPr/>
            <p:nvPr/>
          </p:nvCxnSpPr>
          <p:spPr bwMode="auto">
            <a:xfrm>
              <a:off x="5248600" y="4749113"/>
              <a:ext cx="4395" cy="16207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1" name="Straight Connector 280">
              <a:extLst>
                <a:ext uri="{FF2B5EF4-FFF2-40B4-BE49-F238E27FC236}">
                  <a16:creationId xmlns:a16="http://schemas.microsoft.com/office/drawing/2014/main" id="{D1DF81A3-78C9-B34E-98D6-F71B554D730D}"/>
                </a:ext>
              </a:extLst>
            </p:cNvPr>
            <p:cNvCxnSpPr/>
            <p:nvPr/>
          </p:nvCxnSpPr>
          <p:spPr bwMode="auto">
            <a:xfrm>
              <a:off x="5297178" y="4714932"/>
              <a:ext cx="4395" cy="247246"/>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2" name="Freeform 10">
              <a:extLst>
                <a:ext uri="{FF2B5EF4-FFF2-40B4-BE49-F238E27FC236}">
                  <a16:creationId xmlns:a16="http://schemas.microsoft.com/office/drawing/2014/main" id="{E022879D-075A-0B47-8C0E-91541000B336}"/>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grp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cxnSp>
          <p:nvCxnSpPr>
            <p:cNvPr id="283" name="Straight Connector 282">
              <a:extLst>
                <a:ext uri="{FF2B5EF4-FFF2-40B4-BE49-F238E27FC236}">
                  <a16:creationId xmlns:a16="http://schemas.microsoft.com/office/drawing/2014/main" id="{B1B90B55-6B9F-4346-95E7-6A20EE92E393}"/>
                </a:ext>
              </a:extLst>
            </p:cNvPr>
            <p:cNvCxnSpPr/>
            <p:nvPr/>
          </p:nvCxnSpPr>
          <p:spPr bwMode="auto">
            <a:xfrm>
              <a:off x="5620137" y="4764184"/>
              <a:ext cx="0" cy="175927"/>
            </a:xfrm>
            <a:prstGeom prst="line">
              <a:avLst/>
            </a:prstGeom>
            <a:grp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4" name="Freeform 12">
              <a:extLst>
                <a:ext uri="{FF2B5EF4-FFF2-40B4-BE49-F238E27FC236}">
                  <a16:creationId xmlns:a16="http://schemas.microsoft.com/office/drawing/2014/main" id="{9DC8177C-4DE0-9E4E-9C32-5529EFEF4298}"/>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grp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285" name="Freeform 16">
              <a:extLst>
                <a:ext uri="{FF2B5EF4-FFF2-40B4-BE49-F238E27FC236}">
                  <a16:creationId xmlns:a16="http://schemas.microsoft.com/office/drawing/2014/main" id="{D1EFD523-3AD8-DE42-9AE7-089AEF3D7331}"/>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grp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grpSp>
      <p:sp>
        <p:nvSpPr>
          <p:cNvPr id="286" name="AutoShape 70">
            <a:extLst>
              <a:ext uri="{FF2B5EF4-FFF2-40B4-BE49-F238E27FC236}">
                <a16:creationId xmlns:a16="http://schemas.microsoft.com/office/drawing/2014/main" id="{B686D4C2-4226-334A-8434-847E67883747}"/>
              </a:ext>
            </a:extLst>
          </p:cNvPr>
          <p:cNvSpPr>
            <a:spLocks noChangeArrowheads="1"/>
          </p:cNvSpPr>
          <p:nvPr/>
        </p:nvSpPr>
        <p:spPr bwMode="auto">
          <a:xfrm>
            <a:off x="6649685" y="4320086"/>
            <a:ext cx="731734" cy="247245"/>
          </a:xfrm>
          <a:prstGeom prst="roundRect">
            <a:avLst>
              <a:gd name="adj" fmla="val 16667"/>
            </a:avLst>
          </a:prstGeom>
          <a:solidFill>
            <a:schemeClr val="accent6">
              <a:lumMod val="60000"/>
              <a:lumOff val="40000"/>
            </a:schemeClr>
          </a:solidFill>
          <a:ln w="3175" cap="flat" cmpd="sng" algn="ctr">
            <a:solidFill>
              <a:srgbClr val="F8F8F8"/>
            </a:solidFill>
            <a:prstDash val="solid"/>
            <a:headEnd/>
            <a:tailEnd/>
          </a:ln>
          <a:effectLst/>
          <a:scene3d>
            <a:camera prst="orthographicFront"/>
            <a:lightRig rig="threePt" dir="t"/>
          </a:scene3d>
          <a:sp3d>
            <a:bevelT/>
          </a:sp3d>
        </p:spPr>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ＭＳ Ｐゴシック" charset="0"/>
                <a:cs typeface="Arial"/>
              </a:rPr>
              <a:t>CDK4/6</a:t>
            </a:r>
            <a:endParaRPr kumimoji="0" lang="en-US" sz="1200" b="1" i="0" u="none" strike="noStrike" kern="0" cap="none" spc="0" normalizeH="0" baseline="-25000" noProof="0" dirty="0">
              <a:ln>
                <a:noFill/>
              </a:ln>
              <a:solidFill>
                <a:sysClr val="windowText" lastClr="000000"/>
              </a:solidFill>
              <a:effectLst/>
              <a:uLnTx/>
              <a:uFillTx/>
              <a:latin typeface="Arial"/>
              <a:ea typeface="ＭＳ Ｐゴシック" charset="0"/>
              <a:cs typeface="Arial"/>
            </a:endParaRPr>
          </a:p>
        </p:txBody>
      </p:sp>
      <p:sp>
        <p:nvSpPr>
          <p:cNvPr id="287" name="Oval 286">
            <a:extLst>
              <a:ext uri="{FF2B5EF4-FFF2-40B4-BE49-F238E27FC236}">
                <a16:creationId xmlns:a16="http://schemas.microsoft.com/office/drawing/2014/main" id="{BCE50F0A-F9A1-4848-8549-AE0FC4595AE2}"/>
              </a:ext>
            </a:extLst>
          </p:cNvPr>
          <p:cNvSpPr/>
          <p:nvPr/>
        </p:nvSpPr>
        <p:spPr bwMode="auto">
          <a:xfrm>
            <a:off x="6359707" y="4562299"/>
            <a:ext cx="737774" cy="283422"/>
          </a:xfrm>
          <a:prstGeom prst="ellipse">
            <a:avLst/>
          </a:prstGeom>
          <a:solidFill>
            <a:schemeClr val="bg1">
              <a:lumMod val="85000"/>
            </a:schemeClr>
          </a:solidFill>
          <a:ln w="3175"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Cyclin D</a:t>
            </a:r>
          </a:p>
        </p:txBody>
      </p:sp>
      <p:sp>
        <p:nvSpPr>
          <p:cNvPr id="288" name="Freeform 46">
            <a:extLst>
              <a:ext uri="{FF2B5EF4-FFF2-40B4-BE49-F238E27FC236}">
                <a16:creationId xmlns:a16="http://schemas.microsoft.com/office/drawing/2014/main" id="{9A2DE71B-A067-E845-B7B3-BDE0D21C7819}"/>
              </a:ext>
            </a:extLst>
          </p:cNvPr>
          <p:cNvSpPr>
            <a:spLocks/>
          </p:cNvSpPr>
          <p:nvPr/>
        </p:nvSpPr>
        <p:spPr bwMode="auto">
          <a:xfrm rot="16663622" flipH="1">
            <a:off x="5289683" y="4334715"/>
            <a:ext cx="692881" cy="1194644"/>
          </a:xfrm>
          <a:custGeom>
            <a:avLst/>
            <a:gdLst>
              <a:gd name="T0" fmla="*/ 294 w 294"/>
              <a:gd name="T1" fmla="*/ 25 h 679"/>
              <a:gd name="T2" fmla="*/ 54 w 294"/>
              <a:gd name="T3" fmla="*/ 109 h 679"/>
              <a:gd name="T4" fmla="*/ 0 w 294"/>
              <a:gd name="T5" fmla="*/ 679 h 679"/>
              <a:gd name="connsiteX0" fmla="*/ 10000 w 10000"/>
              <a:gd name="connsiteY0" fmla="*/ 0 h 9632"/>
              <a:gd name="connsiteX1" fmla="*/ 4994 w 10000"/>
              <a:gd name="connsiteY1" fmla="*/ 2875 h 9632"/>
              <a:gd name="connsiteX2" fmla="*/ 0 w 10000"/>
              <a:gd name="connsiteY2" fmla="*/ 9632 h 9632"/>
              <a:gd name="connsiteX0" fmla="*/ 11329 w 11329"/>
              <a:gd name="connsiteY0" fmla="*/ 0 h 12317"/>
              <a:gd name="connsiteX1" fmla="*/ 6323 w 11329"/>
              <a:gd name="connsiteY1" fmla="*/ 2985 h 12317"/>
              <a:gd name="connsiteX2" fmla="*/ 0 w 11329"/>
              <a:gd name="connsiteY2" fmla="*/ 12317 h 12317"/>
              <a:gd name="connsiteX0" fmla="*/ 11420 w 11420"/>
              <a:gd name="connsiteY0" fmla="*/ 0 h 12317"/>
              <a:gd name="connsiteX1" fmla="*/ 6414 w 11420"/>
              <a:gd name="connsiteY1" fmla="*/ 2985 h 12317"/>
              <a:gd name="connsiteX2" fmla="*/ 91 w 11420"/>
              <a:gd name="connsiteY2" fmla="*/ 12317 h 12317"/>
            </a:gdLst>
            <a:ahLst/>
            <a:cxnLst>
              <a:cxn ang="0">
                <a:pos x="connsiteX0" y="connsiteY0"/>
              </a:cxn>
              <a:cxn ang="0">
                <a:pos x="connsiteX1" y="connsiteY1"/>
              </a:cxn>
              <a:cxn ang="0">
                <a:pos x="connsiteX2" y="connsiteY2"/>
              </a:cxn>
            </a:cxnLst>
            <a:rect l="l" t="t" r="r" b="b"/>
            <a:pathLst>
              <a:path w="11420" h="12317">
                <a:moveTo>
                  <a:pt x="11420" y="0"/>
                </a:moveTo>
                <a:cubicBezTo>
                  <a:pt x="10059" y="214"/>
                  <a:pt x="8080" y="1319"/>
                  <a:pt x="6414" y="2985"/>
                </a:cubicBezTo>
                <a:cubicBezTo>
                  <a:pt x="4747" y="4652"/>
                  <a:pt x="-774" y="9783"/>
                  <a:pt x="91" y="12317"/>
                </a:cubicBezTo>
              </a:path>
            </a:pathLst>
          </a:custGeom>
          <a:noFill/>
          <a:ln w="19050" cap="flat" cmpd="sng">
            <a:solidFill>
              <a:srgbClr val="FFFFFF"/>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a:ea typeface="ＭＳ Ｐゴシック" charset="0"/>
              <a:cs typeface="Arial"/>
            </a:endParaRPr>
          </a:p>
        </p:txBody>
      </p:sp>
      <p:sp>
        <p:nvSpPr>
          <p:cNvPr id="289" name="Oval 288">
            <a:extLst>
              <a:ext uri="{FF2B5EF4-FFF2-40B4-BE49-F238E27FC236}">
                <a16:creationId xmlns:a16="http://schemas.microsoft.com/office/drawing/2014/main" id="{454738AE-142E-2F45-A5A2-1EB9FE0C79CA}"/>
              </a:ext>
            </a:extLst>
          </p:cNvPr>
          <p:cNvSpPr/>
          <p:nvPr/>
        </p:nvSpPr>
        <p:spPr bwMode="auto">
          <a:xfrm>
            <a:off x="5429119" y="4094731"/>
            <a:ext cx="770064" cy="283422"/>
          </a:xfrm>
          <a:prstGeom prst="ellipse">
            <a:avLst/>
          </a:prstGeom>
          <a:solidFill>
            <a:schemeClr val="accent6">
              <a:lumMod val="50000"/>
            </a:schemeClr>
          </a:solidFill>
          <a:ln w="1905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a:ea typeface="ＭＳ Ｐゴシック" charset="0"/>
                <a:cs typeface="Arial"/>
              </a:rPr>
              <a:t>P16</a:t>
            </a:r>
            <a:r>
              <a:rPr kumimoji="0" lang="en-US" sz="1000" b="1" i="0" u="none" strike="noStrike" kern="0" cap="none" spc="0" normalizeH="0" baseline="30000" noProof="0" dirty="0">
                <a:ln>
                  <a:noFill/>
                </a:ln>
                <a:solidFill>
                  <a:prstClr val="white"/>
                </a:solidFill>
                <a:effectLst/>
                <a:uLnTx/>
                <a:uFillTx/>
                <a:latin typeface="Arial"/>
                <a:ea typeface="ＭＳ Ｐゴシック" charset="0"/>
                <a:cs typeface="Arial"/>
              </a:rPr>
              <a:t>INK4A</a:t>
            </a:r>
          </a:p>
        </p:txBody>
      </p:sp>
      <p:cxnSp>
        <p:nvCxnSpPr>
          <p:cNvPr id="290" name="Straight Connector 289">
            <a:extLst>
              <a:ext uri="{FF2B5EF4-FFF2-40B4-BE49-F238E27FC236}">
                <a16:creationId xmlns:a16="http://schemas.microsoft.com/office/drawing/2014/main" id="{7F147E90-381D-D242-B6AB-37BD3DBA94F4}"/>
              </a:ext>
            </a:extLst>
          </p:cNvPr>
          <p:cNvCxnSpPr/>
          <p:nvPr/>
        </p:nvCxnSpPr>
        <p:spPr bwMode="auto">
          <a:xfrm>
            <a:off x="6252368" y="4293273"/>
            <a:ext cx="331572" cy="53566"/>
          </a:xfrm>
          <a:prstGeom prst="line">
            <a:avLst/>
          </a:prstGeom>
          <a:solidFill>
            <a:srgbClr val="FD8F2B">
              <a:lumMod val="40000"/>
              <a:lumOff val="60000"/>
            </a:srgbClr>
          </a:solidFill>
          <a:ln w="19050"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1" name="Straight Connector 290">
            <a:extLst>
              <a:ext uri="{FF2B5EF4-FFF2-40B4-BE49-F238E27FC236}">
                <a16:creationId xmlns:a16="http://schemas.microsoft.com/office/drawing/2014/main" id="{578D8DE7-7EE4-BD42-8709-E0C3C18A1D63}"/>
              </a:ext>
            </a:extLst>
          </p:cNvPr>
          <p:cNvCxnSpPr/>
          <p:nvPr/>
        </p:nvCxnSpPr>
        <p:spPr bwMode="auto">
          <a:xfrm rot="17128692" flipH="1">
            <a:off x="6521343" y="4351448"/>
            <a:ext cx="124031" cy="2397"/>
          </a:xfrm>
          <a:prstGeom prst="line">
            <a:avLst/>
          </a:prstGeom>
          <a:solidFill>
            <a:srgbClr val="FD8F2B">
              <a:lumMod val="40000"/>
              <a:lumOff val="60000"/>
            </a:srgbClr>
          </a:solidFill>
          <a:ln w="19050"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2" name="Straight Arrow Connector 291">
            <a:extLst>
              <a:ext uri="{FF2B5EF4-FFF2-40B4-BE49-F238E27FC236}">
                <a16:creationId xmlns:a16="http://schemas.microsoft.com/office/drawing/2014/main" id="{E3CEC6A5-4827-7144-BDC4-C9FCF5E3843D}"/>
              </a:ext>
            </a:extLst>
          </p:cNvPr>
          <p:cNvCxnSpPr/>
          <p:nvPr/>
        </p:nvCxnSpPr>
        <p:spPr bwMode="auto">
          <a:xfrm>
            <a:off x="3469807" y="3667890"/>
            <a:ext cx="67164" cy="1567676"/>
          </a:xfrm>
          <a:prstGeom prst="straightConnector1">
            <a:avLst/>
          </a:prstGeom>
          <a:noFill/>
          <a:ln w="38100" cap="flat" cmpd="sng" algn="ctr">
            <a:gradFill flip="none" rotWithShape="1">
              <a:gsLst>
                <a:gs pos="47000">
                  <a:srgbClr val="F8F8F8"/>
                </a:gs>
                <a:gs pos="61000">
                  <a:srgbClr val="F8F8F8">
                    <a:lumMod val="10000"/>
                  </a:srgbClr>
                </a:gs>
              </a:gsLst>
              <a:path path="circle">
                <a:fillToRect l="100000" t="100000"/>
              </a:path>
              <a:tileRect r="-100000" b="-100000"/>
            </a:gradFill>
            <a:prstDash val="solid"/>
            <a:headEnd type="none" w="med" len="med"/>
            <a:tailEnd type="triangle" w="med" len="sm"/>
          </a:ln>
          <a:effectLst>
            <a:outerShdw blurRad="40000" dist="23000" dir="5400000" rotWithShape="0">
              <a:srgbClr val="000000">
                <a:alpha val="35000"/>
              </a:srgbClr>
            </a:outerShdw>
          </a:effectLst>
        </p:spPr>
      </p:cxnSp>
      <p:sp>
        <p:nvSpPr>
          <p:cNvPr id="293" name="Line 8">
            <a:extLst>
              <a:ext uri="{FF2B5EF4-FFF2-40B4-BE49-F238E27FC236}">
                <a16:creationId xmlns:a16="http://schemas.microsoft.com/office/drawing/2014/main" id="{0A93A19D-FE91-8440-BE4E-B2AB8980DDB9}"/>
              </a:ext>
            </a:extLst>
          </p:cNvPr>
          <p:cNvSpPr>
            <a:spLocks noChangeShapeType="1"/>
          </p:cNvSpPr>
          <p:nvPr/>
        </p:nvSpPr>
        <p:spPr bwMode="auto">
          <a:xfrm flipV="1">
            <a:off x="4088274" y="5160855"/>
            <a:ext cx="0" cy="279400"/>
          </a:xfrm>
          <a:prstGeom prst="line">
            <a:avLst/>
          </a:prstGeom>
          <a:noFill/>
          <a:ln w="19050" cmpd="sng">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a:ea typeface="ＭＳ Ｐゴシック" charset="0"/>
              <a:cs typeface="Arial"/>
            </a:endParaRPr>
          </a:p>
        </p:txBody>
      </p:sp>
      <p:sp>
        <p:nvSpPr>
          <p:cNvPr id="297" name="Oval 296">
            <a:extLst>
              <a:ext uri="{FF2B5EF4-FFF2-40B4-BE49-F238E27FC236}">
                <a16:creationId xmlns:a16="http://schemas.microsoft.com/office/drawing/2014/main" id="{BFCEB973-CAF8-F44A-B918-5B08D5CA0DA0}"/>
              </a:ext>
            </a:extLst>
          </p:cNvPr>
          <p:cNvSpPr/>
          <p:nvPr/>
        </p:nvSpPr>
        <p:spPr bwMode="auto">
          <a:xfrm>
            <a:off x="7393639" y="4978181"/>
            <a:ext cx="245120" cy="283422"/>
          </a:xfrm>
          <a:prstGeom prst="ellipse">
            <a:avLst/>
          </a:prstGeom>
          <a:solidFill>
            <a:schemeClr val="bg1">
              <a:lumMod val="85000"/>
            </a:schemeClr>
          </a:solidFill>
          <a:ln w="3175" cap="flat" cmpd="sng" algn="ctr">
            <a:solidFill>
              <a:srgbClr val="FD8F2B">
                <a:lumMod val="60000"/>
                <a:lumOff val="40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ＭＳ Ｐゴシック" charset="0"/>
                <a:cs typeface="Arial"/>
              </a:rPr>
              <a:t>P</a:t>
            </a:r>
          </a:p>
        </p:txBody>
      </p:sp>
      <p:sp>
        <p:nvSpPr>
          <p:cNvPr id="298" name="Freeform 46">
            <a:extLst>
              <a:ext uri="{FF2B5EF4-FFF2-40B4-BE49-F238E27FC236}">
                <a16:creationId xmlns:a16="http://schemas.microsoft.com/office/drawing/2014/main" id="{DBFD99B5-2AAE-DA47-B981-E61A6FAF44DD}"/>
              </a:ext>
            </a:extLst>
          </p:cNvPr>
          <p:cNvSpPr>
            <a:spLocks/>
          </p:cNvSpPr>
          <p:nvPr/>
        </p:nvSpPr>
        <p:spPr bwMode="auto">
          <a:xfrm rot="5204593" flipH="1" flipV="1">
            <a:off x="6632812" y="4862426"/>
            <a:ext cx="231976" cy="249600"/>
          </a:xfrm>
          <a:custGeom>
            <a:avLst/>
            <a:gdLst>
              <a:gd name="T0" fmla="*/ 294 w 294"/>
              <a:gd name="T1" fmla="*/ 25 h 679"/>
              <a:gd name="T2" fmla="*/ 54 w 294"/>
              <a:gd name="T3" fmla="*/ 109 h 679"/>
              <a:gd name="T4" fmla="*/ 0 w 294"/>
              <a:gd name="T5" fmla="*/ 679 h 679"/>
            </a:gdLst>
            <a:ahLst/>
            <a:cxnLst>
              <a:cxn ang="0">
                <a:pos x="T0" y="T1"/>
              </a:cxn>
              <a:cxn ang="0">
                <a:pos x="T2" y="T3"/>
              </a:cxn>
              <a:cxn ang="0">
                <a:pos x="T4" y="T5"/>
              </a:cxn>
            </a:cxnLst>
            <a:rect l="0" t="0" r="r" b="b"/>
            <a:pathLst>
              <a:path w="294" h="679">
                <a:moveTo>
                  <a:pt x="294" y="25"/>
                </a:moveTo>
                <a:cubicBezTo>
                  <a:pt x="254" y="39"/>
                  <a:pt x="103" y="0"/>
                  <a:pt x="54" y="109"/>
                </a:cubicBezTo>
                <a:cubicBezTo>
                  <a:pt x="5" y="218"/>
                  <a:pt x="11" y="560"/>
                  <a:pt x="0" y="679"/>
                </a:cubicBezTo>
              </a:path>
            </a:pathLst>
          </a:custGeom>
          <a:noFill/>
          <a:ln w="19050" cap="flat" cmpd="sng">
            <a:solidFill>
              <a:srgbClr val="FFFFFF"/>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Arial"/>
              <a:ea typeface="ＭＳ Ｐゴシック" charset="0"/>
              <a:cs typeface="Arial"/>
            </a:endParaRPr>
          </a:p>
        </p:txBody>
      </p:sp>
      <p:sp>
        <p:nvSpPr>
          <p:cNvPr id="299" name="Pentagon 298">
            <a:extLst>
              <a:ext uri="{FF2B5EF4-FFF2-40B4-BE49-F238E27FC236}">
                <a16:creationId xmlns:a16="http://schemas.microsoft.com/office/drawing/2014/main" id="{DE5D28B7-B16A-BF4B-AE29-C8B411066D65}"/>
              </a:ext>
            </a:extLst>
          </p:cNvPr>
          <p:cNvSpPr/>
          <p:nvPr/>
        </p:nvSpPr>
        <p:spPr bwMode="auto">
          <a:xfrm flipH="1">
            <a:off x="6114699" y="5164868"/>
            <a:ext cx="516092" cy="292380"/>
          </a:xfrm>
          <a:prstGeom prst="homePlate">
            <a:avLst/>
          </a:prstGeom>
          <a:solidFill>
            <a:schemeClr val="bg1">
              <a:lumMod val="85000"/>
            </a:scheme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square" lIns="91440" tIns="0" rIns="9144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latin typeface="Arial"/>
                <a:ea typeface="ＭＳ Ｐゴシック" charset="0"/>
                <a:cs typeface="Arial"/>
              </a:rPr>
              <a:t>Rb</a:t>
            </a:r>
            <a:endParaRPr kumimoji="0" lang="en-US" sz="1400" b="0"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300" name="Chevron 299">
            <a:extLst>
              <a:ext uri="{FF2B5EF4-FFF2-40B4-BE49-F238E27FC236}">
                <a16:creationId xmlns:a16="http://schemas.microsoft.com/office/drawing/2014/main" id="{3BC4600B-091E-414A-9165-C2B505E0F763}"/>
              </a:ext>
            </a:extLst>
          </p:cNvPr>
          <p:cNvSpPr/>
          <p:nvPr/>
        </p:nvSpPr>
        <p:spPr bwMode="auto">
          <a:xfrm flipH="1">
            <a:off x="5688289" y="5160383"/>
            <a:ext cx="543343" cy="292380"/>
          </a:xfrm>
          <a:prstGeom prst="chevron">
            <a:avLst/>
          </a:prstGeom>
          <a:solidFill>
            <a:schemeClr val="bg1">
              <a:lumMod val="85000"/>
            </a:scheme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0" tIns="4572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ＭＳ Ｐゴシック" charset="0"/>
                <a:cs typeface="Arial"/>
              </a:rPr>
              <a:t>E2f</a:t>
            </a:r>
          </a:p>
        </p:txBody>
      </p:sp>
      <p:sp>
        <p:nvSpPr>
          <p:cNvPr id="301" name="Pentagon 300">
            <a:extLst>
              <a:ext uri="{FF2B5EF4-FFF2-40B4-BE49-F238E27FC236}">
                <a16:creationId xmlns:a16="http://schemas.microsoft.com/office/drawing/2014/main" id="{D73DBA52-2F8F-DD4D-BC12-2F921AB960F7}"/>
              </a:ext>
            </a:extLst>
          </p:cNvPr>
          <p:cNvSpPr/>
          <p:nvPr/>
        </p:nvSpPr>
        <p:spPr bwMode="auto">
          <a:xfrm flipH="1">
            <a:off x="6861094" y="4990964"/>
            <a:ext cx="516092" cy="292380"/>
          </a:xfrm>
          <a:prstGeom prst="homePlate">
            <a:avLst/>
          </a:prstGeom>
          <a:solidFill>
            <a:schemeClr val="bg1">
              <a:lumMod val="85000"/>
            </a:scheme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square" lIns="91440" tIns="0" rIns="9144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latin typeface="Arial"/>
                <a:ea typeface="ＭＳ Ｐゴシック" charset="0"/>
                <a:cs typeface="Arial"/>
              </a:rPr>
              <a:t>Rb</a:t>
            </a:r>
            <a:endParaRPr kumimoji="0" lang="en-US" sz="1400" b="0" i="0" u="none" strike="noStrike" kern="0" cap="none" spc="0" normalizeH="0" baseline="0" noProof="0" dirty="0">
              <a:ln>
                <a:noFill/>
              </a:ln>
              <a:solidFill>
                <a:sysClr val="windowText" lastClr="000000"/>
              </a:solidFill>
              <a:effectLst/>
              <a:uLnTx/>
              <a:uFillTx/>
              <a:latin typeface="Arial"/>
              <a:ea typeface="ＭＳ Ｐゴシック" charset="0"/>
              <a:cs typeface="Arial"/>
            </a:endParaRPr>
          </a:p>
        </p:txBody>
      </p:sp>
      <p:sp>
        <p:nvSpPr>
          <p:cNvPr id="315" name="Chevron 314">
            <a:extLst>
              <a:ext uri="{FF2B5EF4-FFF2-40B4-BE49-F238E27FC236}">
                <a16:creationId xmlns:a16="http://schemas.microsoft.com/office/drawing/2014/main" id="{5D927456-3B1F-A84A-8E5E-A1A4E33D4E79}"/>
              </a:ext>
            </a:extLst>
          </p:cNvPr>
          <p:cNvSpPr/>
          <p:nvPr/>
        </p:nvSpPr>
        <p:spPr bwMode="auto">
          <a:xfrm flipH="1">
            <a:off x="5196201" y="6141299"/>
            <a:ext cx="543343" cy="292380"/>
          </a:xfrm>
          <a:prstGeom prst="chevron">
            <a:avLst/>
          </a:prstGeom>
          <a:solidFill>
            <a:schemeClr val="bg1">
              <a:lumMod val="85000"/>
            </a:scheme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0" tIns="4572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ＭＳ Ｐゴシック" charset="0"/>
                <a:cs typeface="Arial"/>
              </a:rPr>
              <a:t>E2f</a:t>
            </a:r>
          </a:p>
        </p:txBody>
      </p:sp>
      <p:cxnSp>
        <p:nvCxnSpPr>
          <p:cNvPr id="316" name="Straight Arrow Connector 315">
            <a:extLst>
              <a:ext uri="{FF2B5EF4-FFF2-40B4-BE49-F238E27FC236}">
                <a16:creationId xmlns:a16="http://schemas.microsoft.com/office/drawing/2014/main" id="{F150F9BA-441B-5C4A-8DEE-36576F276F0B}"/>
              </a:ext>
            </a:extLst>
          </p:cNvPr>
          <p:cNvCxnSpPr/>
          <p:nvPr/>
        </p:nvCxnSpPr>
        <p:spPr bwMode="auto">
          <a:xfrm flipH="1">
            <a:off x="5760454" y="5498220"/>
            <a:ext cx="266193" cy="438144"/>
          </a:xfrm>
          <a:prstGeom prst="straightConnector1">
            <a:avLst/>
          </a:prstGeom>
          <a:noFill/>
          <a:ln w="19050" cap="flat" cmpd="sng" algn="ctr">
            <a:solidFill>
              <a:srgbClr val="FFFFFF"/>
            </a:solidFill>
            <a:prstDash val="solid"/>
            <a:headEnd type="none" w="med" len="med"/>
            <a:tailEnd type="triangle" w="med" len="sm"/>
          </a:ln>
          <a:effectLst>
            <a:outerShdw blurRad="40000" dist="23000" dir="5400000" rotWithShape="0">
              <a:srgbClr val="000000">
                <a:alpha val="35000"/>
              </a:srgbClr>
            </a:outerShdw>
          </a:effectLst>
        </p:spPr>
      </p:cxnSp>
      <p:sp>
        <p:nvSpPr>
          <p:cNvPr id="329" name="Freeform 6">
            <a:extLst>
              <a:ext uri="{FF2B5EF4-FFF2-40B4-BE49-F238E27FC236}">
                <a16:creationId xmlns:a16="http://schemas.microsoft.com/office/drawing/2014/main" id="{47A13FC0-6C64-BE46-996B-080676ECF78F}"/>
              </a:ext>
            </a:extLst>
          </p:cNvPr>
          <p:cNvSpPr>
            <a:spLocks noChangeAspect="1"/>
          </p:cNvSpPr>
          <p:nvPr/>
        </p:nvSpPr>
        <p:spPr bwMode="auto">
          <a:xfrm rot="638455">
            <a:off x="5980752" y="2253831"/>
            <a:ext cx="1307470" cy="913123"/>
          </a:xfrm>
          <a:custGeom>
            <a:avLst/>
            <a:gdLst>
              <a:gd name="T0" fmla="*/ 3459 w 12000"/>
              <a:gd name="T1" fmla="*/ 477 h 7150"/>
              <a:gd name="T2" fmla="*/ 7076 w 12000"/>
              <a:gd name="T3" fmla="*/ 222 h 7150"/>
              <a:gd name="T4" fmla="*/ 11650 w 12000"/>
              <a:gd name="T5" fmla="*/ 3814 h 7150"/>
              <a:gd name="T6" fmla="*/ 7220 w 12000"/>
              <a:gd name="T7" fmla="*/ 6912 h 7150"/>
              <a:gd name="T8" fmla="*/ 1498 w 12000"/>
              <a:gd name="T9" fmla="*/ 5380 h 7150"/>
              <a:gd name="T10" fmla="*/ 3459 w 12000"/>
              <a:gd name="T11" fmla="*/ 477 h 7150"/>
              <a:gd name="T12" fmla="*/ 0 60000 65536"/>
              <a:gd name="T13" fmla="*/ 0 60000 65536"/>
              <a:gd name="T14" fmla="*/ 0 60000 65536"/>
              <a:gd name="T15" fmla="*/ 0 60000 65536"/>
              <a:gd name="T16" fmla="*/ 0 60000 65536"/>
              <a:gd name="T17" fmla="*/ 0 60000 65536"/>
              <a:gd name="T18" fmla="*/ 0 w 12000"/>
              <a:gd name="T19" fmla="*/ 0 h 7150"/>
              <a:gd name="T20" fmla="*/ 12000 w 12000"/>
              <a:gd name="T21" fmla="*/ 7150 h 7150"/>
            </a:gdLst>
            <a:ahLst/>
            <a:cxnLst>
              <a:cxn ang="T12">
                <a:pos x="T0" y="T1"/>
              </a:cxn>
              <a:cxn ang="T13">
                <a:pos x="T2" y="T3"/>
              </a:cxn>
              <a:cxn ang="T14">
                <a:pos x="T4" y="T5"/>
              </a:cxn>
              <a:cxn ang="T15">
                <a:pos x="T6" y="T7"/>
              </a:cxn>
              <a:cxn ang="T16">
                <a:pos x="T8" y="T9"/>
              </a:cxn>
              <a:cxn ang="T17">
                <a:pos x="T10" y="T11"/>
              </a:cxn>
            </a:cxnLst>
            <a:rect l="T18" t="T19" r="T20" b="T21"/>
            <a:pathLst>
              <a:path w="12000" h="7150">
                <a:moveTo>
                  <a:pt x="3459" y="477"/>
                </a:moveTo>
                <a:cubicBezTo>
                  <a:pt x="4494" y="290"/>
                  <a:pt x="5562" y="341"/>
                  <a:pt x="7076" y="222"/>
                </a:cubicBezTo>
                <a:cubicBezTo>
                  <a:pt x="9993" y="0"/>
                  <a:pt x="12000" y="1805"/>
                  <a:pt x="11650" y="3814"/>
                </a:cubicBezTo>
                <a:cubicBezTo>
                  <a:pt x="11331" y="5703"/>
                  <a:pt x="9849" y="6674"/>
                  <a:pt x="7220" y="6912"/>
                </a:cubicBezTo>
                <a:cubicBezTo>
                  <a:pt x="4606" y="7150"/>
                  <a:pt x="2981" y="6759"/>
                  <a:pt x="1498" y="5380"/>
                </a:cubicBezTo>
                <a:cubicBezTo>
                  <a:pt x="0" y="4018"/>
                  <a:pt x="749" y="920"/>
                  <a:pt x="3459" y="477"/>
                </a:cubicBezTo>
              </a:path>
            </a:pathLst>
          </a:custGeom>
          <a:pattFill prst="pct90">
            <a:fgClr>
              <a:srgbClr val="FEC6AC">
                <a:lumMod val="75000"/>
              </a:srgbClr>
            </a:fgClr>
            <a:bgClr>
              <a:srgbClr val="969696"/>
            </a:bgClr>
          </a:pattFill>
          <a:ln w="635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10080000"/>
            </a:lightRig>
          </a:scene3d>
          <a:sp3d extrusionH="1009650" contourW="31750" prstMaterial="matte">
            <a:bevelT w="215900" h="2165350" prst="softRound"/>
            <a:bevelB w="711200" h="977900" prst="softRound"/>
            <a:contourClr>
              <a:srgbClr val="B8A79D"/>
            </a:contourClr>
          </a:sp3d>
        </p:spPr>
        <p:txBody>
          <a:bodyPr/>
          <a:lstStyle/>
          <a:p>
            <a:pPr marL="0" marR="0" lvl="0" indent="0" algn="l" defTabSz="91428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30" name="Freeform 7">
            <a:extLst>
              <a:ext uri="{FF2B5EF4-FFF2-40B4-BE49-F238E27FC236}">
                <a16:creationId xmlns:a16="http://schemas.microsoft.com/office/drawing/2014/main" id="{68277B71-6B59-AD44-8C8F-EBF61DE82541}"/>
              </a:ext>
            </a:extLst>
          </p:cNvPr>
          <p:cNvSpPr>
            <a:spLocks noChangeAspect="1"/>
          </p:cNvSpPr>
          <p:nvPr/>
        </p:nvSpPr>
        <p:spPr bwMode="auto">
          <a:xfrm rot="11480166">
            <a:off x="6180588" y="2375419"/>
            <a:ext cx="991052" cy="680205"/>
          </a:xfrm>
          <a:custGeom>
            <a:avLst/>
            <a:gdLst>
              <a:gd name="T0" fmla="*/ 2139 w 10725"/>
              <a:gd name="T1" fmla="*/ 4073 h 6467"/>
              <a:gd name="T2" fmla="*/ 1528 w 10725"/>
              <a:gd name="T3" fmla="*/ 5128 h 6467"/>
              <a:gd name="T4" fmla="*/ 1257 w 10725"/>
              <a:gd name="T5" fmla="*/ 5197 h 6467"/>
              <a:gd name="T6" fmla="*/ 827 w 10725"/>
              <a:gd name="T7" fmla="*/ 4836 h 6467"/>
              <a:gd name="T8" fmla="*/ 236 w 10725"/>
              <a:gd name="T9" fmla="*/ 2470 h 6467"/>
              <a:gd name="T10" fmla="*/ 1861 w 10725"/>
              <a:gd name="T11" fmla="*/ 2720 h 6467"/>
              <a:gd name="T12" fmla="*/ 466 w 10725"/>
              <a:gd name="T13" fmla="*/ 2054 h 6467"/>
              <a:gd name="T14" fmla="*/ 1049 w 10725"/>
              <a:gd name="T15" fmla="*/ 1131 h 6467"/>
              <a:gd name="T16" fmla="*/ 2611 w 10725"/>
              <a:gd name="T17" fmla="*/ 410 h 6467"/>
              <a:gd name="T18" fmla="*/ 2826 w 10725"/>
              <a:gd name="T19" fmla="*/ 888 h 6467"/>
              <a:gd name="T20" fmla="*/ 3013 w 10725"/>
              <a:gd name="T21" fmla="*/ 2193 h 6467"/>
              <a:gd name="T22" fmla="*/ 3145 w 10725"/>
              <a:gd name="T23" fmla="*/ 2408 h 6467"/>
              <a:gd name="T24" fmla="*/ 3145 w 10725"/>
              <a:gd name="T25" fmla="*/ 2075 h 6467"/>
              <a:gd name="T26" fmla="*/ 3110 w 10725"/>
              <a:gd name="T27" fmla="*/ 326 h 6467"/>
              <a:gd name="T28" fmla="*/ 4478 w 10725"/>
              <a:gd name="T29" fmla="*/ 194 h 6467"/>
              <a:gd name="T30" fmla="*/ 4860 w 10725"/>
              <a:gd name="T31" fmla="*/ 548 h 6467"/>
              <a:gd name="T32" fmla="*/ 4735 w 10725"/>
              <a:gd name="T33" fmla="*/ 2900 h 6467"/>
              <a:gd name="T34" fmla="*/ 4797 w 10725"/>
              <a:gd name="T35" fmla="*/ 2998 h 6467"/>
              <a:gd name="T36" fmla="*/ 4894 w 10725"/>
              <a:gd name="T37" fmla="*/ 2935 h 6467"/>
              <a:gd name="T38" fmla="*/ 5068 w 10725"/>
              <a:gd name="T39" fmla="*/ 514 h 6467"/>
              <a:gd name="T40" fmla="*/ 5339 w 10725"/>
              <a:gd name="T41" fmla="*/ 160 h 6467"/>
              <a:gd name="T42" fmla="*/ 6213 w 10725"/>
              <a:gd name="T43" fmla="*/ 104 h 6467"/>
              <a:gd name="T44" fmla="*/ 6942 w 10725"/>
              <a:gd name="T45" fmla="*/ 305 h 6467"/>
              <a:gd name="T46" fmla="*/ 6894 w 10725"/>
              <a:gd name="T47" fmla="*/ 1908 h 6467"/>
              <a:gd name="T48" fmla="*/ 6963 w 10725"/>
              <a:gd name="T49" fmla="*/ 2158 h 6467"/>
              <a:gd name="T50" fmla="*/ 7046 w 10725"/>
              <a:gd name="T51" fmla="*/ 1943 h 6467"/>
              <a:gd name="T52" fmla="*/ 7275 w 10725"/>
              <a:gd name="T53" fmla="*/ 305 h 6467"/>
              <a:gd name="T54" fmla="*/ 8442 w 10725"/>
              <a:gd name="T55" fmla="*/ 396 h 6467"/>
              <a:gd name="T56" fmla="*/ 8650 w 10725"/>
              <a:gd name="T57" fmla="*/ 805 h 6467"/>
              <a:gd name="T58" fmla="*/ 8636 w 10725"/>
              <a:gd name="T59" fmla="*/ 2165 h 6467"/>
              <a:gd name="T60" fmla="*/ 8712 w 10725"/>
              <a:gd name="T61" fmla="*/ 2234 h 6467"/>
              <a:gd name="T62" fmla="*/ 8775 w 10725"/>
              <a:gd name="T63" fmla="*/ 2151 h 6467"/>
              <a:gd name="T64" fmla="*/ 8823 w 10725"/>
              <a:gd name="T65" fmla="*/ 888 h 6467"/>
              <a:gd name="T66" fmla="*/ 9053 w 10725"/>
              <a:gd name="T67" fmla="*/ 687 h 6467"/>
              <a:gd name="T68" fmla="*/ 9955 w 10725"/>
              <a:gd name="T69" fmla="*/ 1416 h 6467"/>
              <a:gd name="T70" fmla="*/ 10524 w 10725"/>
              <a:gd name="T71" fmla="*/ 3421 h 6467"/>
              <a:gd name="T72" fmla="*/ 9073 w 10725"/>
              <a:gd name="T73" fmla="*/ 3358 h 6467"/>
              <a:gd name="T74" fmla="*/ 10378 w 10725"/>
              <a:gd name="T75" fmla="*/ 3920 h 6467"/>
              <a:gd name="T76" fmla="*/ 9275 w 10725"/>
              <a:gd name="T77" fmla="*/ 5398 h 6467"/>
              <a:gd name="T78" fmla="*/ 7629 w 10725"/>
              <a:gd name="T79" fmla="*/ 6078 h 6467"/>
              <a:gd name="T80" fmla="*/ 7380 w 10725"/>
              <a:gd name="T81" fmla="*/ 5877 h 6467"/>
              <a:gd name="T82" fmla="*/ 7150 w 10725"/>
              <a:gd name="T83" fmla="*/ 4670 h 6467"/>
              <a:gd name="T84" fmla="*/ 7074 w 10725"/>
              <a:gd name="T85" fmla="*/ 4566 h 6467"/>
              <a:gd name="T86" fmla="*/ 7012 w 10725"/>
              <a:gd name="T87" fmla="*/ 4670 h 6467"/>
              <a:gd name="T88" fmla="*/ 7171 w 10725"/>
              <a:gd name="T89" fmla="*/ 5842 h 6467"/>
              <a:gd name="T90" fmla="*/ 6977 w 10725"/>
              <a:gd name="T91" fmla="*/ 6203 h 6467"/>
              <a:gd name="T92" fmla="*/ 5963 w 10725"/>
              <a:gd name="T93" fmla="*/ 6286 h 6467"/>
              <a:gd name="T94" fmla="*/ 5693 w 10725"/>
              <a:gd name="T95" fmla="*/ 5822 h 6467"/>
              <a:gd name="T96" fmla="*/ 5658 w 10725"/>
              <a:gd name="T97" fmla="*/ 4156 h 6467"/>
              <a:gd name="T98" fmla="*/ 5596 w 10725"/>
              <a:gd name="T99" fmla="*/ 3858 h 6467"/>
              <a:gd name="T100" fmla="*/ 5478 w 10725"/>
              <a:gd name="T101" fmla="*/ 4122 h 6467"/>
              <a:gd name="T102" fmla="*/ 5380 w 10725"/>
              <a:gd name="T103" fmla="*/ 6238 h 6467"/>
              <a:gd name="T104" fmla="*/ 3596 w 10725"/>
              <a:gd name="T105" fmla="*/ 6203 h 6467"/>
              <a:gd name="T106" fmla="*/ 3714 w 10725"/>
              <a:gd name="T107" fmla="*/ 4573 h 6467"/>
              <a:gd name="T108" fmla="*/ 3680 w 10725"/>
              <a:gd name="T109" fmla="*/ 4358 h 6467"/>
              <a:gd name="T110" fmla="*/ 3548 w 10725"/>
              <a:gd name="T111" fmla="*/ 4573 h 6467"/>
              <a:gd name="T112" fmla="*/ 3152 w 10725"/>
              <a:gd name="T113" fmla="*/ 6134 h 6467"/>
              <a:gd name="T114" fmla="*/ 1736 w 10725"/>
              <a:gd name="T115" fmla="*/ 5537 h 6467"/>
              <a:gd name="T116" fmla="*/ 1673 w 10725"/>
              <a:gd name="T117" fmla="*/ 5266 h 6467"/>
              <a:gd name="T118" fmla="*/ 2375 w 10725"/>
              <a:gd name="T119" fmla="*/ 3816 h 6467"/>
              <a:gd name="T120" fmla="*/ 2326 w 10725"/>
              <a:gd name="T121" fmla="*/ 3712 h 6467"/>
              <a:gd name="T122" fmla="*/ 2250 w 10725"/>
              <a:gd name="T123" fmla="*/ 3782 h 6467"/>
              <a:gd name="T124" fmla="*/ 2139 w 10725"/>
              <a:gd name="T125" fmla="*/ 4073 h 646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725"/>
              <a:gd name="T190" fmla="*/ 0 h 6467"/>
              <a:gd name="T191" fmla="*/ 10725 w 10725"/>
              <a:gd name="T192" fmla="*/ 6467 h 6467"/>
              <a:gd name="connsiteX0" fmla="*/ 1861 w 9726"/>
              <a:gd name="connsiteY0" fmla="*/ 6146 h 9736"/>
              <a:gd name="connsiteX1" fmla="*/ 1292 w 9726"/>
              <a:gd name="connsiteY1" fmla="*/ 7777 h 9736"/>
              <a:gd name="connsiteX2" fmla="*/ 1039 w 9726"/>
              <a:gd name="connsiteY2" fmla="*/ 7884 h 9736"/>
              <a:gd name="connsiteX3" fmla="*/ 638 w 9726"/>
              <a:gd name="connsiteY3" fmla="*/ 7326 h 9736"/>
              <a:gd name="connsiteX4" fmla="*/ 87 w 9726"/>
              <a:gd name="connsiteY4" fmla="*/ 3667 h 9736"/>
              <a:gd name="connsiteX5" fmla="*/ 1602 w 9726"/>
              <a:gd name="connsiteY5" fmla="*/ 4054 h 9736"/>
              <a:gd name="connsiteX6" fmla="*/ 301 w 9726"/>
              <a:gd name="connsiteY6" fmla="*/ 3024 h 9736"/>
              <a:gd name="connsiteX7" fmla="*/ 845 w 9726"/>
              <a:gd name="connsiteY7" fmla="*/ 1597 h 9736"/>
              <a:gd name="connsiteX8" fmla="*/ 2301 w 9726"/>
              <a:gd name="connsiteY8" fmla="*/ 482 h 9736"/>
              <a:gd name="connsiteX9" fmla="*/ 2502 w 9726"/>
              <a:gd name="connsiteY9" fmla="*/ 1221 h 9736"/>
              <a:gd name="connsiteX10" fmla="*/ 2676 w 9726"/>
              <a:gd name="connsiteY10" fmla="*/ 3239 h 9736"/>
              <a:gd name="connsiteX11" fmla="*/ 2799 w 9726"/>
              <a:gd name="connsiteY11" fmla="*/ 3572 h 9736"/>
              <a:gd name="connsiteX12" fmla="*/ 2799 w 9726"/>
              <a:gd name="connsiteY12" fmla="*/ 3057 h 9736"/>
              <a:gd name="connsiteX13" fmla="*/ 2767 w 9726"/>
              <a:gd name="connsiteY13" fmla="*/ 352 h 9736"/>
              <a:gd name="connsiteX14" fmla="*/ 4042 w 9726"/>
              <a:gd name="connsiteY14" fmla="*/ 148 h 9736"/>
              <a:gd name="connsiteX15" fmla="*/ 4398 w 9726"/>
              <a:gd name="connsiteY15" fmla="*/ 695 h 9736"/>
              <a:gd name="connsiteX16" fmla="*/ 4282 w 9726"/>
              <a:gd name="connsiteY16" fmla="*/ 4332 h 9736"/>
              <a:gd name="connsiteX17" fmla="*/ 4340 w 9726"/>
              <a:gd name="connsiteY17" fmla="*/ 4484 h 9736"/>
              <a:gd name="connsiteX18" fmla="*/ 4430 w 9726"/>
              <a:gd name="connsiteY18" fmla="*/ 4386 h 9736"/>
              <a:gd name="connsiteX19" fmla="*/ 4592 w 9726"/>
              <a:gd name="connsiteY19" fmla="*/ 643 h 9736"/>
              <a:gd name="connsiteX20" fmla="*/ 4845 w 9726"/>
              <a:gd name="connsiteY20" fmla="*/ 95 h 9736"/>
              <a:gd name="connsiteX21" fmla="*/ 5660 w 9726"/>
              <a:gd name="connsiteY21" fmla="*/ 9 h 9736"/>
              <a:gd name="connsiteX22" fmla="*/ 6340 w 9726"/>
              <a:gd name="connsiteY22" fmla="*/ 320 h 9736"/>
              <a:gd name="connsiteX23" fmla="*/ 6295 w 9726"/>
              <a:gd name="connsiteY23" fmla="*/ 2798 h 9736"/>
              <a:gd name="connsiteX24" fmla="*/ 6359 w 9726"/>
              <a:gd name="connsiteY24" fmla="*/ 3185 h 9736"/>
              <a:gd name="connsiteX25" fmla="*/ 6437 w 9726"/>
              <a:gd name="connsiteY25" fmla="*/ 2852 h 9736"/>
              <a:gd name="connsiteX26" fmla="*/ 6650 w 9726"/>
              <a:gd name="connsiteY26" fmla="*/ 320 h 9736"/>
              <a:gd name="connsiteX27" fmla="*/ 7738 w 9726"/>
              <a:gd name="connsiteY27" fmla="*/ 460 h 9736"/>
              <a:gd name="connsiteX28" fmla="*/ 7932 w 9726"/>
              <a:gd name="connsiteY28" fmla="*/ 1093 h 9736"/>
              <a:gd name="connsiteX29" fmla="*/ 7919 w 9726"/>
              <a:gd name="connsiteY29" fmla="*/ 3196 h 9736"/>
              <a:gd name="connsiteX30" fmla="*/ 7990 w 9726"/>
              <a:gd name="connsiteY30" fmla="*/ 3302 h 9736"/>
              <a:gd name="connsiteX31" fmla="*/ 8049 w 9726"/>
              <a:gd name="connsiteY31" fmla="*/ 3174 h 9736"/>
              <a:gd name="connsiteX32" fmla="*/ 8094 w 9726"/>
              <a:gd name="connsiteY32" fmla="*/ 1221 h 9736"/>
              <a:gd name="connsiteX33" fmla="*/ 8308 w 9726"/>
              <a:gd name="connsiteY33" fmla="*/ 910 h 9736"/>
              <a:gd name="connsiteX34" fmla="*/ 9149 w 9726"/>
              <a:gd name="connsiteY34" fmla="*/ 2038 h 9736"/>
              <a:gd name="connsiteX35" fmla="*/ 9680 w 9726"/>
              <a:gd name="connsiteY35" fmla="*/ 5138 h 9736"/>
              <a:gd name="connsiteX36" fmla="*/ 8327 w 9726"/>
              <a:gd name="connsiteY36" fmla="*/ 5041 h 9736"/>
              <a:gd name="connsiteX37" fmla="*/ 9543 w 9726"/>
              <a:gd name="connsiteY37" fmla="*/ 5910 h 9736"/>
              <a:gd name="connsiteX38" fmla="*/ 7720 w 9726"/>
              <a:gd name="connsiteY38" fmla="*/ 6632 h 9736"/>
              <a:gd name="connsiteX39" fmla="*/ 6980 w 9726"/>
              <a:gd name="connsiteY39" fmla="*/ 9246 h 9736"/>
              <a:gd name="connsiteX40" fmla="*/ 6748 w 9726"/>
              <a:gd name="connsiteY40" fmla="*/ 8936 h 9736"/>
              <a:gd name="connsiteX41" fmla="*/ 6534 w 9726"/>
              <a:gd name="connsiteY41" fmla="*/ 7069 h 9736"/>
              <a:gd name="connsiteX42" fmla="*/ 6463 w 9726"/>
              <a:gd name="connsiteY42" fmla="*/ 6908 h 9736"/>
              <a:gd name="connsiteX43" fmla="*/ 6405 w 9726"/>
              <a:gd name="connsiteY43" fmla="*/ 7069 h 9736"/>
              <a:gd name="connsiteX44" fmla="*/ 6553 w 9726"/>
              <a:gd name="connsiteY44" fmla="*/ 8882 h 9736"/>
              <a:gd name="connsiteX45" fmla="*/ 6372 w 9726"/>
              <a:gd name="connsiteY45" fmla="*/ 9440 h 9736"/>
              <a:gd name="connsiteX46" fmla="*/ 5427 w 9726"/>
              <a:gd name="connsiteY46" fmla="*/ 9568 h 9736"/>
              <a:gd name="connsiteX47" fmla="*/ 5175 w 9726"/>
              <a:gd name="connsiteY47" fmla="*/ 8851 h 9736"/>
              <a:gd name="connsiteX48" fmla="*/ 5143 w 9726"/>
              <a:gd name="connsiteY48" fmla="*/ 6274 h 9736"/>
              <a:gd name="connsiteX49" fmla="*/ 5085 w 9726"/>
              <a:gd name="connsiteY49" fmla="*/ 5814 h 9736"/>
              <a:gd name="connsiteX50" fmla="*/ 4975 w 9726"/>
              <a:gd name="connsiteY50" fmla="*/ 6222 h 9736"/>
              <a:gd name="connsiteX51" fmla="*/ 4883 w 9726"/>
              <a:gd name="connsiteY51" fmla="*/ 9494 h 9736"/>
              <a:gd name="connsiteX52" fmla="*/ 3220 w 9726"/>
              <a:gd name="connsiteY52" fmla="*/ 9440 h 9736"/>
              <a:gd name="connsiteX53" fmla="*/ 3330 w 9726"/>
              <a:gd name="connsiteY53" fmla="*/ 6919 h 9736"/>
              <a:gd name="connsiteX54" fmla="*/ 3298 w 9726"/>
              <a:gd name="connsiteY54" fmla="*/ 6587 h 9736"/>
              <a:gd name="connsiteX55" fmla="*/ 3175 w 9726"/>
              <a:gd name="connsiteY55" fmla="*/ 6919 h 9736"/>
              <a:gd name="connsiteX56" fmla="*/ 2806 w 9726"/>
              <a:gd name="connsiteY56" fmla="*/ 9333 h 9736"/>
              <a:gd name="connsiteX57" fmla="*/ 1486 w 9726"/>
              <a:gd name="connsiteY57" fmla="*/ 8410 h 9736"/>
              <a:gd name="connsiteX58" fmla="*/ 1427 w 9726"/>
              <a:gd name="connsiteY58" fmla="*/ 7991 h 9736"/>
              <a:gd name="connsiteX59" fmla="*/ 2081 w 9726"/>
              <a:gd name="connsiteY59" fmla="*/ 5749 h 9736"/>
              <a:gd name="connsiteX60" fmla="*/ 2036 w 9726"/>
              <a:gd name="connsiteY60" fmla="*/ 5588 h 9736"/>
              <a:gd name="connsiteX61" fmla="*/ 1965 w 9726"/>
              <a:gd name="connsiteY61" fmla="*/ 5696 h 9736"/>
              <a:gd name="connsiteX62" fmla="*/ 1861 w 9726"/>
              <a:gd name="connsiteY62" fmla="*/ 6146 h 9736"/>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812 w 10000"/>
              <a:gd name="connsiteY37" fmla="*/ 6070 h 10000"/>
              <a:gd name="connsiteX38" fmla="*/ 7937 w 10000"/>
              <a:gd name="connsiteY38" fmla="*/ 6812 h 10000"/>
              <a:gd name="connsiteX39" fmla="*/ 7899 w 10000"/>
              <a:gd name="connsiteY39" fmla="*/ 9247 h 10000"/>
              <a:gd name="connsiteX40" fmla="*/ 6938 w 10000"/>
              <a:gd name="connsiteY40" fmla="*/ 9178 h 10000"/>
              <a:gd name="connsiteX41" fmla="*/ 6718 w 10000"/>
              <a:gd name="connsiteY41" fmla="*/ 7261 h 10000"/>
              <a:gd name="connsiteX42" fmla="*/ 6645 w 10000"/>
              <a:gd name="connsiteY42" fmla="*/ 7095 h 10000"/>
              <a:gd name="connsiteX43" fmla="*/ 6585 w 10000"/>
              <a:gd name="connsiteY43" fmla="*/ 7261 h 10000"/>
              <a:gd name="connsiteX44" fmla="*/ 6738 w 10000"/>
              <a:gd name="connsiteY44" fmla="*/ 9123 h 10000"/>
              <a:gd name="connsiteX45" fmla="*/ 6552 w 10000"/>
              <a:gd name="connsiteY45" fmla="*/ 9696 h 10000"/>
              <a:gd name="connsiteX46" fmla="*/ 5580 w 10000"/>
              <a:gd name="connsiteY46" fmla="*/ 9827 h 10000"/>
              <a:gd name="connsiteX47" fmla="*/ 5321 w 10000"/>
              <a:gd name="connsiteY47" fmla="*/ 9091 h 10000"/>
              <a:gd name="connsiteX48" fmla="*/ 5288 w 10000"/>
              <a:gd name="connsiteY48" fmla="*/ 6444 h 10000"/>
              <a:gd name="connsiteX49" fmla="*/ 5228 w 10000"/>
              <a:gd name="connsiteY49" fmla="*/ 5972 h 10000"/>
              <a:gd name="connsiteX50" fmla="*/ 5115 w 10000"/>
              <a:gd name="connsiteY50" fmla="*/ 6391 h 10000"/>
              <a:gd name="connsiteX51" fmla="*/ 5021 w 10000"/>
              <a:gd name="connsiteY51" fmla="*/ 9751 h 10000"/>
              <a:gd name="connsiteX52" fmla="*/ 3311 w 10000"/>
              <a:gd name="connsiteY52" fmla="*/ 9696 h 10000"/>
              <a:gd name="connsiteX53" fmla="*/ 3424 w 10000"/>
              <a:gd name="connsiteY53" fmla="*/ 7107 h 10000"/>
              <a:gd name="connsiteX54" fmla="*/ 3391 w 10000"/>
              <a:gd name="connsiteY54" fmla="*/ 6766 h 10000"/>
              <a:gd name="connsiteX55" fmla="*/ 3264 w 10000"/>
              <a:gd name="connsiteY55" fmla="*/ 7107 h 10000"/>
              <a:gd name="connsiteX56" fmla="*/ 2885 w 10000"/>
              <a:gd name="connsiteY56" fmla="*/ 9586 h 10000"/>
              <a:gd name="connsiteX57" fmla="*/ 1528 w 10000"/>
              <a:gd name="connsiteY57" fmla="*/ 8638 h 10000"/>
              <a:gd name="connsiteX58" fmla="*/ 1467 w 10000"/>
              <a:gd name="connsiteY58" fmla="*/ 8208 h 10000"/>
              <a:gd name="connsiteX59" fmla="*/ 2140 w 10000"/>
              <a:gd name="connsiteY59" fmla="*/ 5905 h 10000"/>
              <a:gd name="connsiteX60" fmla="*/ 2093 w 10000"/>
              <a:gd name="connsiteY60" fmla="*/ 5740 h 10000"/>
              <a:gd name="connsiteX61" fmla="*/ 2020 w 10000"/>
              <a:gd name="connsiteY61" fmla="*/ 5850 h 10000"/>
              <a:gd name="connsiteX62" fmla="*/ 1913 w 10000"/>
              <a:gd name="connsiteY62"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812 w 10000"/>
              <a:gd name="connsiteY37" fmla="*/ 6070 h 10000"/>
              <a:gd name="connsiteX38" fmla="*/ 7937 w 10000"/>
              <a:gd name="connsiteY38" fmla="*/ 6812 h 10000"/>
              <a:gd name="connsiteX39" fmla="*/ 8339 w 10000"/>
              <a:gd name="connsiteY39" fmla="*/ 9065 h 10000"/>
              <a:gd name="connsiteX40" fmla="*/ 6938 w 10000"/>
              <a:gd name="connsiteY40" fmla="*/ 9178 h 10000"/>
              <a:gd name="connsiteX41" fmla="*/ 6718 w 10000"/>
              <a:gd name="connsiteY41" fmla="*/ 7261 h 10000"/>
              <a:gd name="connsiteX42" fmla="*/ 6645 w 10000"/>
              <a:gd name="connsiteY42" fmla="*/ 7095 h 10000"/>
              <a:gd name="connsiteX43" fmla="*/ 6585 w 10000"/>
              <a:gd name="connsiteY43" fmla="*/ 7261 h 10000"/>
              <a:gd name="connsiteX44" fmla="*/ 6738 w 10000"/>
              <a:gd name="connsiteY44" fmla="*/ 9123 h 10000"/>
              <a:gd name="connsiteX45" fmla="*/ 6552 w 10000"/>
              <a:gd name="connsiteY45" fmla="*/ 9696 h 10000"/>
              <a:gd name="connsiteX46" fmla="*/ 5580 w 10000"/>
              <a:gd name="connsiteY46" fmla="*/ 9827 h 10000"/>
              <a:gd name="connsiteX47" fmla="*/ 5321 w 10000"/>
              <a:gd name="connsiteY47" fmla="*/ 9091 h 10000"/>
              <a:gd name="connsiteX48" fmla="*/ 5288 w 10000"/>
              <a:gd name="connsiteY48" fmla="*/ 6444 h 10000"/>
              <a:gd name="connsiteX49" fmla="*/ 5228 w 10000"/>
              <a:gd name="connsiteY49" fmla="*/ 5972 h 10000"/>
              <a:gd name="connsiteX50" fmla="*/ 5115 w 10000"/>
              <a:gd name="connsiteY50" fmla="*/ 6391 h 10000"/>
              <a:gd name="connsiteX51" fmla="*/ 5021 w 10000"/>
              <a:gd name="connsiteY51" fmla="*/ 9751 h 10000"/>
              <a:gd name="connsiteX52" fmla="*/ 3311 w 10000"/>
              <a:gd name="connsiteY52" fmla="*/ 9696 h 10000"/>
              <a:gd name="connsiteX53" fmla="*/ 3424 w 10000"/>
              <a:gd name="connsiteY53" fmla="*/ 7107 h 10000"/>
              <a:gd name="connsiteX54" fmla="*/ 3391 w 10000"/>
              <a:gd name="connsiteY54" fmla="*/ 6766 h 10000"/>
              <a:gd name="connsiteX55" fmla="*/ 3264 w 10000"/>
              <a:gd name="connsiteY55" fmla="*/ 7107 h 10000"/>
              <a:gd name="connsiteX56" fmla="*/ 2885 w 10000"/>
              <a:gd name="connsiteY56" fmla="*/ 9586 h 10000"/>
              <a:gd name="connsiteX57" fmla="*/ 1528 w 10000"/>
              <a:gd name="connsiteY57" fmla="*/ 8638 h 10000"/>
              <a:gd name="connsiteX58" fmla="*/ 1467 w 10000"/>
              <a:gd name="connsiteY58" fmla="*/ 8208 h 10000"/>
              <a:gd name="connsiteX59" fmla="*/ 2140 w 10000"/>
              <a:gd name="connsiteY59" fmla="*/ 5905 h 10000"/>
              <a:gd name="connsiteX60" fmla="*/ 2093 w 10000"/>
              <a:gd name="connsiteY60" fmla="*/ 5740 h 10000"/>
              <a:gd name="connsiteX61" fmla="*/ 2020 w 10000"/>
              <a:gd name="connsiteY61" fmla="*/ 5850 h 10000"/>
              <a:gd name="connsiteX62" fmla="*/ 1913 w 10000"/>
              <a:gd name="connsiteY62"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375 w 10000"/>
              <a:gd name="connsiteY37" fmla="*/ 7077 h 10000"/>
              <a:gd name="connsiteX38" fmla="*/ 7937 w 10000"/>
              <a:gd name="connsiteY38" fmla="*/ 6812 h 10000"/>
              <a:gd name="connsiteX39" fmla="*/ 8339 w 10000"/>
              <a:gd name="connsiteY39" fmla="*/ 9065 h 10000"/>
              <a:gd name="connsiteX40" fmla="*/ 6938 w 10000"/>
              <a:gd name="connsiteY40" fmla="*/ 9178 h 10000"/>
              <a:gd name="connsiteX41" fmla="*/ 6718 w 10000"/>
              <a:gd name="connsiteY41" fmla="*/ 7261 h 10000"/>
              <a:gd name="connsiteX42" fmla="*/ 6645 w 10000"/>
              <a:gd name="connsiteY42" fmla="*/ 7095 h 10000"/>
              <a:gd name="connsiteX43" fmla="*/ 6585 w 10000"/>
              <a:gd name="connsiteY43" fmla="*/ 7261 h 10000"/>
              <a:gd name="connsiteX44" fmla="*/ 6738 w 10000"/>
              <a:gd name="connsiteY44" fmla="*/ 9123 h 10000"/>
              <a:gd name="connsiteX45" fmla="*/ 6552 w 10000"/>
              <a:gd name="connsiteY45" fmla="*/ 9696 h 10000"/>
              <a:gd name="connsiteX46" fmla="*/ 5580 w 10000"/>
              <a:gd name="connsiteY46" fmla="*/ 9827 h 10000"/>
              <a:gd name="connsiteX47" fmla="*/ 5321 w 10000"/>
              <a:gd name="connsiteY47" fmla="*/ 9091 h 10000"/>
              <a:gd name="connsiteX48" fmla="*/ 5288 w 10000"/>
              <a:gd name="connsiteY48" fmla="*/ 6444 h 10000"/>
              <a:gd name="connsiteX49" fmla="*/ 5228 w 10000"/>
              <a:gd name="connsiteY49" fmla="*/ 5972 h 10000"/>
              <a:gd name="connsiteX50" fmla="*/ 5115 w 10000"/>
              <a:gd name="connsiteY50" fmla="*/ 6391 h 10000"/>
              <a:gd name="connsiteX51" fmla="*/ 5021 w 10000"/>
              <a:gd name="connsiteY51" fmla="*/ 9751 h 10000"/>
              <a:gd name="connsiteX52" fmla="*/ 3311 w 10000"/>
              <a:gd name="connsiteY52" fmla="*/ 9696 h 10000"/>
              <a:gd name="connsiteX53" fmla="*/ 3424 w 10000"/>
              <a:gd name="connsiteY53" fmla="*/ 7107 h 10000"/>
              <a:gd name="connsiteX54" fmla="*/ 3391 w 10000"/>
              <a:gd name="connsiteY54" fmla="*/ 6766 h 10000"/>
              <a:gd name="connsiteX55" fmla="*/ 3264 w 10000"/>
              <a:gd name="connsiteY55" fmla="*/ 7107 h 10000"/>
              <a:gd name="connsiteX56" fmla="*/ 2885 w 10000"/>
              <a:gd name="connsiteY56" fmla="*/ 9586 h 10000"/>
              <a:gd name="connsiteX57" fmla="*/ 1528 w 10000"/>
              <a:gd name="connsiteY57" fmla="*/ 8638 h 10000"/>
              <a:gd name="connsiteX58" fmla="*/ 1467 w 10000"/>
              <a:gd name="connsiteY58" fmla="*/ 8208 h 10000"/>
              <a:gd name="connsiteX59" fmla="*/ 2140 w 10000"/>
              <a:gd name="connsiteY59" fmla="*/ 5905 h 10000"/>
              <a:gd name="connsiteX60" fmla="*/ 2093 w 10000"/>
              <a:gd name="connsiteY60" fmla="*/ 5740 h 10000"/>
              <a:gd name="connsiteX61" fmla="*/ 2020 w 10000"/>
              <a:gd name="connsiteY61" fmla="*/ 5850 h 10000"/>
              <a:gd name="connsiteX62" fmla="*/ 1913 w 10000"/>
              <a:gd name="connsiteY62"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023 w 10000"/>
              <a:gd name="connsiteY37" fmla="*/ 8665 h 10000"/>
              <a:gd name="connsiteX38" fmla="*/ 7937 w 10000"/>
              <a:gd name="connsiteY38" fmla="*/ 6812 h 10000"/>
              <a:gd name="connsiteX39" fmla="*/ 8339 w 10000"/>
              <a:gd name="connsiteY39" fmla="*/ 9065 h 10000"/>
              <a:gd name="connsiteX40" fmla="*/ 6938 w 10000"/>
              <a:gd name="connsiteY40" fmla="*/ 9178 h 10000"/>
              <a:gd name="connsiteX41" fmla="*/ 6718 w 10000"/>
              <a:gd name="connsiteY41" fmla="*/ 7261 h 10000"/>
              <a:gd name="connsiteX42" fmla="*/ 6645 w 10000"/>
              <a:gd name="connsiteY42" fmla="*/ 7095 h 10000"/>
              <a:gd name="connsiteX43" fmla="*/ 6585 w 10000"/>
              <a:gd name="connsiteY43" fmla="*/ 7261 h 10000"/>
              <a:gd name="connsiteX44" fmla="*/ 6738 w 10000"/>
              <a:gd name="connsiteY44" fmla="*/ 9123 h 10000"/>
              <a:gd name="connsiteX45" fmla="*/ 6552 w 10000"/>
              <a:gd name="connsiteY45" fmla="*/ 9696 h 10000"/>
              <a:gd name="connsiteX46" fmla="*/ 5580 w 10000"/>
              <a:gd name="connsiteY46" fmla="*/ 9827 h 10000"/>
              <a:gd name="connsiteX47" fmla="*/ 5321 w 10000"/>
              <a:gd name="connsiteY47" fmla="*/ 9091 h 10000"/>
              <a:gd name="connsiteX48" fmla="*/ 5288 w 10000"/>
              <a:gd name="connsiteY48" fmla="*/ 6444 h 10000"/>
              <a:gd name="connsiteX49" fmla="*/ 5228 w 10000"/>
              <a:gd name="connsiteY49" fmla="*/ 5972 h 10000"/>
              <a:gd name="connsiteX50" fmla="*/ 5115 w 10000"/>
              <a:gd name="connsiteY50" fmla="*/ 6391 h 10000"/>
              <a:gd name="connsiteX51" fmla="*/ 5021 w 10000"/>
              <a:gd name="connsiteY51" fmla="*/ 9751 h 10000"/>
              <a:gd name="connsiteX52" fmla="*/ 3311 w 10000"/>
              <a:gd name="connsiteY52" fmla="*/ 9696 h 10000"/>
              <a:gd name="connsiteX53" fmla="*/ 3424 w 10000"/>
              <a:gd name="connsiteY53" fmla="*/ 7107 h 10000"/>
              <a:gd name="connsiteX54" fmla="*/ 3391 w 10000"/>
              <a:gd name="connsiteY54" fmla="*/ 6766 h 10000"/>
              <a:gd name="connsiteX55" fmla="*/ 3264 w 10000"/>
              <a:gd name="connsiteY55" fmla="*/ 7107 h 10000"/>
              <a:gd name="connsiteX56" fmla="*/ 2885 w 10000"/>
              <a:gd name="connsiteY56" fmla="*/ 9586 h 10000"/>
              <a:gd name="connsiteX57" fmla="*/ 1528 w 10000"/>
              <a:gd name="connsiteY57" fmla="*/ 8638 h 10000"/>
              <a:gd name="connsiteX58" fmla="*/ 1467 w 10000"/>
              <a:gd name="connsiteY58" fmla="*/ 8208 h 10000"/>
              <a:gd name="connsiteX59" fmla="*/ 2140 w 10000"/>
              <a:gd name="connsiteY59" fmla="*/ 5905 h 10000"/>
              <a:gd name="connsiteX60" fmla="*/ 2093 w 10000"/>
              <a:gd name="connsiteY60" fmla="*/ 5740 h 10000"/>
              <a:gd name="connsiteX61" fmla="*/ 2020 w 10000"/>
              <a:gd name="connsiteY61" fmla="*/ 5850 h 10000"/>
              <a:gd name="connsiteX62" fmla="*/ 1913 w 10000"/>
              <a:gd name="connsiteY62" fmla="*/ 6313 h 10000"/>
              <a:gd name="connsiteX0" fmla="*/ 1913 w 10023"/>
              <a:gd name="connsiteY0" fmla="*/ 6313 h 10000"/>
              <a:gd name="connsiteX1" fmla="*/ 1328 w 10023"/>
              <a:gd name="connsiteY1" fmla="*/ 7988 h 10000"/>
              <a:gd name="connsiteX2" fmla="*/ 1068 w 10023"/>
              <a:gd name="connsiteY2" fmla="*/ 8098 h 10000"/>
              <a:gd name="connsiteX3" fmla="*/ 656 w 10023"/>
              <a:gd name="connsiteY3" fmla="*/ 7525 h 10000"/>
              <a:gd name="connsiteX4" fmla="*/ 89 w 10023"/>
              <a:gd name="connsiteY4" fmla="*/ 3766 h 10000"/>
              <a:gd name="connsiteX5" fmla="*/ 1647 w 10023"/>
              <a:gd name="connsiteY5" fmla="*/ 4164 h 10000"/>
              <a:gd name="connsiteX6" fmla="*/ 309 w 10023"/>
              <a:gd name="connsiteY6" fmla="*/ 3106 h 10000"/>
              <a:gd name="connsiteX7" fmla="*/ 869 w 10023"/>
              <a:gd name="connsiteY7" fmla="*/ 1640 h 10000"/>
              <a:gd name="connsiteX8" fmla="*/ 2366 w 10023"/>
              <a:gd name="connsiteY8" fmla="*/ 495 h 10000"/>
              <a:gd name="connsiteX9" fmla="*/ 2572 w 10023"/>
              <a:gd name="connsiteY9" fmla="*/ 1254 h 10000"/>
              <a:gd name="connsiteX10" fmla="*/ 2751 w 10023"/>
              <a:gd name="connsiteY10" fmla="*/ 3327 h 10000"/>
              <a:gd name="connsiteX11" fmla="*/ 2878 w 10023"/>
              <a:gd name="connsiteY11" fmla="*/ 3669 h 10000"/>
              <a:gd name="connsiteX12" fmla="*/ 2878 w 10023"/>
              <a:gd name="connsiteY12" fmla="*/ 3140 h 10000"/>
              <a:gd name="connsiteX13" fmla="*/ 2845 w 10023"/>
              <a:gd name="connsiteY13" fmla="*/ 362 h 10000"/>
              <a:gd name="connsiteX14" fmla="*/ 4156 w 10023"/>
              <a:gd name="connsiteY14" fmla="*/ 152 h 10000"/>
              <a:gd name="connsiteX15" fmla="*/ 4522 w 10023"/>
              <a:gd name="connsiteY15" fmla="*/ 714 h 10000"/>
              <a:gd name="connsiteX16" fmla="*/ 4403 w 10023"/>
              <a:gd name="connsiteY16" fmla="*/ 4449 h 10000"/>
              <a:gd name="connsiteX17" fmla="*/ 4462 w 10023"/>
              <a:gd name="connsiteY17" fmla="*/ 4606 h 10000"/>
              <a:gd name="connsiteX18" fmla="*/ 4555 w 10023"/>
              <a:gd name="connsiteY18" fmla="*/ 4505 h 10000"/>
              <a:gd name="connsiteX19" fmla="*/ 4721 w 10023"/>
              <a:gd name="connsiteY19" fmla="*/ 660 h 10000"/>
              <a:gd name="connsiteX20" fmla="*/ 4981 w 10023"/>
              <a:gd name="connsiteY20" fmla="*/ 98 h 10000"/>
              <a:gd name="connsiteX21" fmla="*/ 5819 w 10023"/>
              <a:gd name="connsiteY21" fmla="*/ 9 h 10000"/>
              <a:gd name="connsiteX22" fmla="*/ 6519 w 10023"/>
              <a:gd name="connsiteY22" fmla="*/ 329 h 10000"/>
              <a:gd name="connsiteX23" fmla="*/ 6472 w 10023"/>
              <a:gd name="connsiteY23" fmla="*/ 2874 h 10000"/>
              <a:gd name="connsiteX24" fmla="*/ 6538 w 10023"/>
              <a:gd name="connsiteY24" fmla="*/ 3271 h 10000"/>
              <a:gd name="connsiteX25" fmla="*/ 6618 w 10023"/>
              <a:gd name="connsiteY25" fmla="*/ 2929 h 10000"/>
              <a:gd name="connsiteX26" fmla="*/ 6837 w 10023"/>
              <a:gd name="connsiteY26" fmla="*/ 329 h 10000"/>
              <a:gd name="connsiteX27" fmla="*/ 7956 w 10023"/>
              <a:gd name="connsiteY27" fmla="*/ 472 h 10000"/>
              <a:gd name="connsiteX28" fmla="*/ 8155 w 10023"/>
              <a:gd name="connsiteY28" fmla="*/ 1123 h 10000"/>
              <a:gd name="connsiteX29" fmla="*/ 8142 w 10023"/>
              <a:gd name="connsiteY29" fmla="*/ 3283 h 10000"/>
              <a:gd name="connsiteX30" fmla="*/ 8215 w 10023"/>
              <a:gd name="connsiteY30" fmla="*/ 3392 h 10000"/>
              <a:gd name="connsiteX31" fmla="*/ 8276 w 10023"/>
              <a:gd name="connsiteY31" fmla="*/ 3260 h 10000"/>
              <a:gd name="connsiteX32" fmla="*/ 8322 w 10023"/>
              <a:gd name="connsiteY32" fmla="*/ 1254 h 10000"/>
              <a:gd name="connsiteX33" fmla="*/ 8542 w 10023"/>
              <a:gd name="connsiteY33" fmla="*/ 935 h 10000"/>
              <a:gd name="connsiteX34" fmla="*/ 9407 w 10023"/>
              <a:gd name="connsiteY34" fmla="*/ 2093 h 10000"/>
              <a:gd name="connsiteX35" fmla="*/ 9953 w 10023"/>
              <a:gd name="connsiteY35" fmla="*/ 5277 h 10000"/>
              <a:gd name="connsiteX36" fmla="*/ 8562 w 10023"/>
              <a:gd name="connsiteY36" fmla="*/ 5178 h 10000"/>
              <a:gd name="connsiteX37" fmla="*/ 10023 w 10023"/>
              <a:gd name="connsiteY37" fmla="*/ 6319 h 10000"/>
              <a:gd name="connsiteX38" fmla="*/ 7937 w 10023"/>
              <a:gd name="connsiteY38" fmla="*/ 6812 h 10000"/>
              <a:gd name="connsiteX39" fmla="*/ 8339 w 10023"/>
              <a:gd name="connsiteY39" fmla="*/ 9065 h 10000"/>
              <a:gd name="connsiteX40" fmla="*/ 6938 w 10023"/>
              <a:gd name="connsiteY40" fmla="*/ 9178 h 10000"/>
              <a:gd name="connsiteX41" fmla="*/ 6718 w 10023"/>
              <a:gd name="connsiteY41" fmla="*/ 7261 h 10000"/>
              <a:gd name="connsiteX42" fmla="*/ 6645 w 10023"/>
              <a:gd name="connsiteY42" fmla="*/ 7095 h 10000"/>
              <a:gd name="connsiteX43" fmla="*/ 6585 w 10023"/>
              <a:gd name="connsiteY43" fmla="*/ 7261 h 10000"/>
              <a:gd name="connsiteX44" fmla="*/ 6738 w 10023"/>
              <a:gd name="connsiteY44" fmla="*/ 9123 h 10000"/>
              <a:gd name="connsiteX45" fmla="*/ 6552 w 10023"/>
              <a:gd name="connsiteY45" fmla="*/ 9696 h 10000"/>
              <a:gd name="connsiteX46" fmla="*/ 5580 w 10023"/>
              <a:gd name="connsiteY46" fmla="*/ 9827 h 10000"/>
              <a:gd name="connsiteX47" fmla="*/ 5321 w 10023"/>
              <a:gd name="connsiteY47" fmla="*/ 9091 h 10000"/>
              <a:gd name="connsiteX48" fmla="*/ 5288 w 10023"/>
              <a:gd name="connsiteY48" fmla="*/ 6444 h 10000"/>
              <a:gd name="connsiteX49" fmla="*/ 5228 w 10023"/>
              <a:gd name="connsiteY49" fmla="*/ 5972 h 10000"/>
              <a:gd name="connsiteX50" fmla="*/ 5115 w 10023"/>
              <a:gd name="connsiteY50" fmla="*/ 6391 h 10000"/>
              <a:gd name="connsiteX51" fmla="*/ 5021 w 10023"/>
              <a:gd name="connsiteY51" fmla="*/ 9751 h 10000"/>
              <a:gd name="connsiteX52" fmla="*/ 3311 w 10023"/>
              <a:gd name="connsiteY52" fmla="*/ 9696 h 10000"/>
              <a:gd name="connsiteX53" fmla="*/ 3424 w 10023"/>
              <a:gd name="connsiteY53" fmla="*/ 7107 h 10000"/>
              <a:gd name="connsiteX54" fmla="*/ 3391 w 10023"/>
              <a:gd name="connsiteY54" fmla="*/ 6766 h 10000"/>
              <a:gd name="connsiteX55" fmla="*/ 3264 w 10023"/>
              <a:gd name="connsiteY55" fmla="*/ 7107 h 10000"/>
              <a:gd name="connsiteX56" fmla="*/ 2885 w 10023"/>
              <a:gd name="connsiteY56" fmla="*/ 9586 h 10000"/>
              <a:gd name="connsiteX57" fmla="*/ 1528 w 10023"/>
              <a:gd name="connsiteY57" fmla="*/ 8638 h 10000"/>
              <a:gd name="connsiteX58" fmla="*/ 1467 w 10023"/>
              <a:gd name="connsiteY58" fmla="*/ 8208 h 10000"/>
              <a:gd name="connsiteX59" fmla="*/ 2140 w 10023"/>
              <a:gd name="connsiteY59" fmla="*/ 5905 h 10000"/>
              <a:gd name="connsiteX60" fmla="*/ 2093 w 10023"/>
              <a:gd name="connsiteY60" fmla="*/ 5740 h 10000"/>
              <a:gd name="connsiteX61" fmla="*/ 2020 w 10023"/>
              <a:gd name="connsiteY61" fmla="*/ 5850 h 10000"/>
              <a:gd name="connsiteX62" fmla="*/ 1913 w 10023"/>
              <a:gd name="connsiteY62" fmla="*/ 6313 h 10000"/>
              <a:gd name="connsiteX0" fmla="*/ 1913 w 10023"/>
              <a:gd name="connsiteY0" fmla="*/ 6313 h 10000"/>
              <a:gd name="connsiteX1" fmla="*/ 1328 w 10023"/>
              <a:gd name="connsiteY1" fmla="*/ 7988 h 10000"/>
              <a:gd name="connsiteX2" fmla="*/ 1068 w 10023"/>
              <a:gd name="connsiteY2" fmla="*/ 8098 h 10000"/>
              <a:gd name="connsiteX3" fmla="*/ 656 w 10023"/>
              <a:gd name="connsiteY3" fmla="*/ 7525 h 10000"/>
              <a:gd name="connsiteX4" fmla="*/ 89 w 10023"/>
              <a:gd name="connsiteY4" fmla="*/ 3766 h 10000"/>
              <a:gd name="connsiteX5" fmla="*/ 1647 w 10023"/>
              <a:gd name="connsiteY5" fmla="*/ 4164 h 10000"/>
              <a:gd name="connsiteX6" fmla="*/ 309 w 10023"/>
              <a:gd name="connsiteY6" fmla="*/ 3106 h 10000"/>
              <a:gd name="connsiteX7" fmla="*/ 869 w 10023"/>
              <a:gd name="connsiteY7" fmla="*/ 1640 h 10000"/>
              <a:gd name="connsiteX8" fmla="*/ 2366 w 10023"/>
              <a:gd name="connsiteY8" fmla="*/ 495 h 10000"/>
              <a:gd name="connsiteX9" fmla="*/ 2572 w 10023"/>
              <a:gd name="connsiteY9" fmla="*/ 1254 h 10000"/>
              <a:gd name="connsiteX10" fmla="*/ 2751 w 10023"/>
              <a:gd name="connsiteY10" fmla="*/ 3327 h 10000"/>
              <a:gd name="connsiteX11" fmla="*/ 2878 w 10023"/>
              <a:gd name="connsiteY11" fmla="*/ 3669 h 10000"/>
              <a:gd name="connsiteX12" fmla="*/ 2878 w 10023"/>
              <a:gd name="connsiteY12" fmla="*/ 3140 h 10000"/>
              <a:gd name="connsiteX13" fmla="*/ 2845 w 10023"/>
              <a:gd name="connsiteY13" fmla="*/ 362 h 10000"/>
              <a:gd name="connsiteX14" fmla="*/ 4156 w 10023"/>
              <a:gd name="connsiteY14" fmla="*/ 152 h 10000"/>
              <a:gd name="connsiteX15" fmla="*/ 4522 w 10023"/>
              <a:gd name="connsiteY15" fmla="*/ 714 h 10000"/>
              <a:gd name="connsiteX16" fmla="*/ 4403 w 10023"/>
              <a:gd name="connsiteY16" fmla="*/ 4449 h 10000"/>
              <a:gd name="connsiteX17" fmla="*/ 4462 w 10023"/>
              <a:gd name="connsiteY17" fmla="*/ 4606 h 10000"/>
              <a:gd name="connsiteX18" fmla="*/ 4555 w 10023"/>
              <a:gd name="connsiteY18" fmla="*/ 4505 h 10000"/>
              <a:gd name="connsiteX19" fmla="*/ 4721 w 10023"/>
              <a:gd name="connsiteY19" fmla="*/ 660 h 10000"/>
              <a:gd name="connsiteX20" fmla="*/ 4981 w 10023"/>
              <a:gd name="connsiteY20" fmla="*/ 98 h 10000"/>
              <a:gd name="connsiteX21" fmla="*/ 5819 w 10023"/>
              <a:gd name="connsiteY21" fmla="*/ 9 h 10000"/>
              <a:gd name="connsiteX22" fmla="*/ 6519 w 10023"/>
              <a:gd name="connsiteY22" fmla="*/ 329 h 10000"/>
              <a:gd name="connsiteX23" fmla="*/ 6472 w 10023"/>
              <a:gd name="connsiteY23" fmla="*/ 2874 h 10000"/>
              <a:gd name="connsiteX24" fmla="*/ 6538 w 10023"/>
              <a:gd name="connsiteY24" fmla="*/ 3271 h 10000"/>
              <a:gd name="connsiteX25" fmla="*/ 6618 w 10023"/>
              <a:gd name="connsiteY25" fmla="*/ 2929 h 10000"/>
              <a:gd name="connsiteX26" fmla="*/ 6837 w 10023"/>
              <a:gd name="connsiteY26" fmla="*/ 329 h 10000"/>
              <a:gd name="connsiteX27" fmla="*/ 7956 w 10023"/>
              <a:gd name="connsiteY27" fmla="*/ 472 h 10000"/>
              <a:gd name="connsiteX28" fmla="*/ 8155 w 10023"/>
              <a:gd name="connsiteY28" fmla="*/ 1123 h 10000"/>
              <a:gd name="connsiteX29" fmla="*/ 8142 w 10023"/>
              <a:gd name="connsiteY29" fmla="*/ 3283 h 10000"/>
              <a:gd name="connsiteX30" fmla="*/ 8215 w 10023"/>
              <a:gd name="connsiteY30" fmla="*/ 3392 h 10000"/>
              <a:gd name="connsiteX31" fmla="*/ 8276 w 10023"/>
              <a:gd name="connsiteY31" fmla="*/ 3260 h 10000"/>
              <a:gd name="connsiteX32" fmla="*/ 8322 w 10023"/>
              <a:gd name="connsiteY32" fmla="*/ 1254 h 10000"/>
              <a:gd name="connsiteX33" fmla="*/ 8542 w 10023"/>
              <a:gd name="connsiteY33" fmla="*/ 935 h 10000"/>
              <a:gd name="connsiteX34" fmla="*/ 9407 w 10023"/>
              <a:gd name="connsiteY34" fmla="*/ 2093 h 10000"/>
              <a:gd name="connsiteX35" fmla="*/ 9953 w 10023"/>
              <a:gd name="connsiteY35" fmla="*/ 5277 h 10000"/>
              <a:gd name="connsiteX36" fmla="*/ 8562 w 10023"/>
              <a:gd name="connsiteY36" fmla="*/ 5178 h 10000"/>
              <a:gd name="connsiteX37" fmla="*/ 10023 w 10023"/>
              <a:gd name="connsiteY37" fmla="*/ 6319 h 10000"/>
              <a:gd name="connsiteX38" fmla="*/ 7937 w 10023"/>
              <a:gd name="connsiteY38" fmla="*/ 6812 h 10000"/>
              <a:gd name="connsiteX39" fmla="*/ 9637 w 10023"/>
              <a:gd name="connsiteY39" fmla="*/ 7021 h 10000"/>
              <a:gd name="connsiteX40" fmla="*/ 8339 w 10023"/>
              <a:gd name="connsiteY40" fmla="*/ 9065 h 10000"/>
              <a:gd name="connsiteX41" fmla="*/ 6938 w 10023"/>
              <a:gd name="connsiteY41" fmla="*/ 9178 h 10000"/>
              <a:gd name="connsiteX42" fmla="*/ 6718 w 10023"/>
              <a:gd name="connsiteY42" fmla="*/ 7261 h 10000"/>
              <a:gd name="connsiteX43" fmla="*/ 6645 w 10023"/>
              <a:gd name="connsiteY43" fmla="*/ 7095 h 10000"/>
              <a:gd name="connsiteX44" fmla="*/ 6585 w 10023"/>
              <a:gd name="connsiteY44" fmla="*/ 7261 h 10000"/>
              <a:gd name="connsiteX45" fmla="*/ 6738 w 10023"/>
              <a:gd name="connsiteY45" fmla="*/ 9123 h 10000"/>
              <a:gd name="connsiteX46" fmla="*/ 6552 w 10023"/>
              <a:gd name="connsiteY46" fmla="*/ 9696 h 10000"/>
              <a:gd name="connsiteX47" fmla="*/ 5580 w 10023"/>
              <a:gd name="connsiteY47" fmla="*/ 9827 h 10000"/>
              <a:gd name="connsiteX48" fmla="*/ 5321 w 10023"/>
              <a:gd name="connsiteY48" fmla="*/ 9091 h 10000"/>
              <a:gd name="connsiteX49" fmla="*/ 5288 w 10023"/>
              <a:gd name="connsiteY49" fmla="*/ 6444 h 10000"/>
              <a:gd name="connsiteX50" fmla="*/ 5228 w 10023"/>
              <a:gd name="connsiteY50" fmla="*/ 5972 h 10000"/>
              <a:gd name="connsiteX51" fmla="*/ 5115 w 10023"/>
              <a:gd name="connsiteY51" fmla="*/ 6391 h 10000"/>
              <a:gd name="connsiteX52" fmla="*/ 5021 w 10023"/>
              <a:gd name="connsiteY52" fmla="*/ 9751 h 10000"/>
              <a:gd name="connsiteX53" fmla="*/ 3311 w 10023"/>
              <a:gd name="connsiteY53" fmla="*/ 9696 h 10000"/>
              <a:gd name="connsiteX54" fmla="*/ 3424 w 10023"/>
              <a:gd name="connsiteY54" fmla="*/ 7107 h 10000"/>
              <a:gd name="connsiteX55" fmla="*/ 3391 w 10023"/>
              <a:gd name="connsiteY55" fmla="*/ 6766 h 10000"/>
              <a:gd name="connsiteX56" fmla="*/ 3264 w 10023"/>
              <a:gd name="connsiteY56" fmla="*/ 7107 h 10000"/>
              <a:gd name="connsiteX57" fmla="*/ 2885 w 10023"/>
              <a:gd name="connsiteY57" fmla="*/ 9586 h 10000"/>
              <a:gd name="connsiteX58" fmla="*/ 1528 w 10023"/>
              <a:gd name="connsiteY58" fmla="*/ 8638 h 10000"/>
              <a:gd name="connsiteX59" fmla="*/ 1467 w 10023"/>
              <a:gd name="connsiteY59" fmla="*/ 8208 h 10000"/>
              <a:gd name="connsiteX60" fmla="*/ 2140 w 10023"/>
              <a:gd name="connsiteY60" fmla="*/ 5905 h 10000"/>
              <a:gd name="connsiteX61" fmla="*/ 2093 w 10023"/>
              <a:gd name="connsiteY61" fmla="*/ 5740 h 10000"/>
              <a:gd name="connsiteX62" fmla="*/ 2020 w 10023"/>
              <a:gd name="connsiteY62" fmla="*/ 5850 h 10000"/>
              <a:gd name="connsiteX63" fmla="*/ 1913 w 10023"/>
              <a:gd name="connsiteY63" fmla="*/ 6313 h 10000"/>
              <a:gd name="connsiteX0" fmla="*/ 1913 w 10023"/>
              <a:gd name="connsiteY0" fmla="*/ 6313 h 10000"/>
              <a:gd name="connsiteX1" fmla="*/ 1328 w 10023"/>
              <a:gd name="connsiteY1" fmla="*/ 7988 h 10000"/>
              <a:gd name="connsiteX2" fmla="*/ 1068 w 10023"/>
              <a:gd name="connsiteY2" fmla="*/ 8098 h 10000"/>
              <a:gd name="connsiteX3" fmla="*/ 656 w 10023"/>
              <a:gd name="connsiteY3" fmla="*/ 7525 h 10000"/>
              <a:gd name="connsiteX4" fmla="*/ 89 w 10023"/>
              <a:gd name="connsiteY4" fmla="*/ 3766 h 10000"/>
              <a:gd name="connsiteX5" fmla="*/ 1647 w 10023"/>
              <a:gd name="connsiteY5" fmla="*/ 4164 h 10000"/>
              <a:gd name="connsiteX6" fmla="*/ 309 w 10023"/>
              <a:gd name="connsiteY6" fmla="*/ 3106 h 10000"/>
              <a:gd name="connsiteX7" fmla="*/ 869 w 10023"/>
              <a:gd name="connsiteY7" fmla="*/ 1640 h 10000"/>
              <a:gd name="connsiteX8" fmla="*/ 2366 w 10023"/>
              <a:gd name="connsiteY8" fmla="*/ 495 h 10000"/>
              <a:gd name="connsiteX9" fmla="*/ 2572 w 10023"/>
              <a:gd name="connsiteY9" fmla="*/ 1254 h 10000"/>
              <a:gd name="connsiteX10" fmla="*/ 2751 w 10023"/>
              <a:gd name="connsiteY10" fmla="*/ 3327 h 10000"/>
              <a:gd name="connsiteX11" fmla="*/ 2878 w 10023"/>
              <a:gd name="connsiteY11" fmla="*/ 3669 h 10000"/>
              <a:gd name="connsiteX12" fmla="*/ 2878 w 10023"/>
              <a:gd name="connsiteY12" fmla="*/ 3140 h 10000"/>
              <a:gd name="connsiteX13" fmla="*/ 2845 w 10023"/>
              <a:gd name="connsiteY13" fmla="*/ 362 h 10000"/>
              <a:gd name="connsiteX14" fmla="*/ 4156 w 10023"/>
              <a:gd name="connsiteY14" fmla="*/ 152 h 10000"/>
              <a:gd name="connsiteX15" fmla="*/ 4522 w 10023"/>
              <a:gd name="connsiteY15" fmla="*/ 714 h 10000"/>
              <a:gd name="connsiteX16" fmla="*/ 4403 w 10023"/>
              <a:gd name="connsiteY16" fmla="*/ 4449 h 10000"/>
              <a:gd name="connsiteX17" fmla="*/ 4462 w 10023"/>
              <a:gd name="connsiteY17" fmla="*/ 4606 h 10000"/>
              <a:gd name="connsiteX18" fmla="*/ 4555 w 10023"/>
              <a:gd name="connsiteY18" fmla="*/ 4505 h 10000"/>
              <a:gd name="connsiteX19" fmla="*/ 4721 w 10023"/>
              <a:gd name="connsiteY19" fmla="*/ 660 h 10000"/>
              <a:gd name="connsiteX20" fmla="*/ 4981 w 10023"/>
              <a:gd name="connsiteY20" fmla="*/ 98 h 10000"/>
              <a:gd name="connsiteX21" fmla="*/ 5819 w 10023"/>
              <a:gd name="connsiteY21" fmla="*/ 9 h 10000"/>
              <a:gd name="connsiteX22" fmla="*/ 6519 w 10023"/>
              <a:gd name="connsiteY22" fmla="*/ 329 h 10000"/>
              <a:gd name="connsiteX23" fmla="*/ 6472 w 10023"/>
              <a:gd name="connsiteY23" fmla="*/ 2874 h 10000"/>
              <a:gd name="connsiteX24" fmla="*/ 6538 w 10023"/>
              <a:gd name="connsiteY24" fmla="*/ 3271 h 10000"/>
              <a:gd name="connsiteX25" fmla="*/ 6618 w 10023"/>
              <a:gd name="connsiteY25" fmla="*/ 2929 h 10000"/>
              <a:gd name="connsiteX26" fmla="*/ 6837 w 10023"/>
              <a:gd name="connsiteY26" fmla="*/ 329 h 10000"/>
              <a:gd name="connsiteX27" fmla="*/ 7956 w 10023"/>
              <a:gd name="connsiteY27" fmla="*/ 472 h 10000"/>
              <a:gd name="connsiteX28" fmla="*/ 8155 w 10023"/>
              <a:gd name="connsiteY28" fmla="*/ 1123 h 10000"/>
              <a:gd name="connsiteX29" fmla="*/ 8142 w 10023"/>
              <a:gd name="connsiteY29" fmla="*/ 3283 h 10000"/>
              <a:gd name="connsiteX30" fmla="*/ 8215 w 10023"/>
              <a:gd name="connsiteY30" fmla="*/ 3392 h 10000"/>
              <a:gd name="connsiteX31" fmla="*/ 8276 w 10023"/>
              <a:gd name="connsiteY31" fmla="*/ 3260 h 10000"/>
              <a:gd name="connsiteX32" fmla="*/ 8322 w 10023"/>
              <a:gd name="connsiteY32" fmla="*/ 1254 h 10000"/>
              <a:gd name="connsiteX33" fmla="*/ 8542 w 10023"/>
              <a:gd name="connsiteY33" fmla="*/ 935 h 10000"/>
              <a:gd name="connsiteX34" fmla="*/ 9407 w 10023"/>
              <a:gd name="connsiteY34" fmla="*/ 2093 h 10000"/>
              <a:gd name="connsiteX35" fmla="*/ 9953 w 10023"/>
              <a:gd name="connsiteY35" fmla="*/ 5277 h 10000"/>
              <a:gd name="connsiteX36" fmla="*/ 8562 w 10023"/>
              <a:gd name="connsiteY36" fmla="*/ 5178 h 10000"/>
              <a:gd name="connsiteX37" fmla="*/ 10023 w 10023"/>
              <a:gd name="connsiteY37" fmla="*/ 6319 h 10000"/>
              <a:gd name="connsiteX38" fmla="*/ 7937 w 10023"/>
              <a:gd name="connsiteY38" fmla="*/ 6812 h 10000"/>
              <a:gd name="connsiteX39" fmla="*/ 9003 w 10023"/>
              <a:gd name="connsiteY39" fmla="*/ 8677 h 10000"/>
              <a:gd name="connsiteX40" fmla="*/ 8339 w 10023"/>
              <a:gd name="connsiteY40" fmla="*/ 9065 h 10000"/>
              <a:gd name="connsiteX41" fmla="*/ 6938 w 10023"/>
              <a:gd name="connsiteY41" fmla="*/ 9178 h 10000"/>
              <a:gd name="connsiteX42" fmla="*/ 6718 w 10023"/>
              <a:gd name="connsiteY42" fmla="*/ 7261 h 10000"/>
              <a:gd name="connsiteX43" fmla="*/ 6645 w 10023"/>
              <a:gd name="connsiteY43" fmla="*/ 7095 h 10000"/>
              <a:gd name="connsiteX44" fmla="*/ 6585 w 10023"/>
              <a:gd name="connsiteY44" fmla="*/ 7261 h 10000"/>
              <a:gd name="connsiteX45" fmla="*/ 6738 w 10023"/>
              <a:gd name="connsiteY45" fmla="*/ 9123 h 10000"/>
              <a:gd name="connsiteX46" fmla="*/ 6552 w 10023"/>
              <a:gd name="connsiteY46" fmla="*/ 9696 h 10000"/>
              <a:gd name="connsiteX47" fmla="*/ 5580 w 10023"/>
              <a:gd name="connsiteY47" fmla="*/ 9827 h 10000"/>
              <a:gd name="connsiteX48" fmla="*/ 5321 w 10023"/>
              <a:gd name="connsiteY48" fmla="*/ 9091 h 10000"/>
              <a:gd name="connsiteX49" fmla="*/ 5288 w 10023"/>
              <a:gd name="connsiteY49" fmla="*/ 6444 h 10000"/>
              <a:gd name="connsiteX50" fmla="*/ 5228 w 10023"/>
              <a:gd name="connsiteY50" fmla="*/ 5972 h 10000"/>
              <a:gd name="connsiteX51" fmla="*/ 5115 w 10023"/>
              <a:gd name="connsiteY51" fmla="*/ 6391 h 10000"/>
              <a:gd name="connsiteX52" fmla="*/ 5021 w 10023"/>
              <a:gd name="connsiteY52" fmla="*/ 9751 h 10000"/>
              <a:gd name="connsiteX53" fmla="*/ 3311 w 10023"/>
              <a:gd name="connsiteY53" fmla="*/ 9696 h 10000"/>
              <a:gd name="connsiteX54" fmla="*/ 3424 w 10023"/>
              <a:gd name="connsiteY54" fmla="*/ 7107 h 10000"/>
              <a:gd name="connsiteX55" fmla="*/ 3391 w 10023"/>
              <a:gd name="connsiteY55" fmla="*/ 6766 h 10000"/>
              <a:gd name="connsiteX56" fmla="*/ 3264 w 10023"/>
              <a:gd name="connsiteY56" fmla="*/ 7107 h 10000"/>
              <a:gd name="connsiteX57" fmla="*/ 2885 w 10023"/>
              <a:gd name="connsiteY57" fmla="*/ 9586 h 10000"/>
              <a:gd name="connsiteX58" fmla="*/ 1528 w 10023"/>
              <a:gd name="connsiteY58" fmla="*/ 8638 h 10000"/>
              <a:gd name="connsiteX59" fmla="*/ 1467 w 10023"/>
              <a:gd name="connsiteY59" fmla="*/ 8208 h 10000"/>
              <a:gd name="connsiteX60" fmla="*/ 2140 w 10023"/>
              <a:gd name="connsiteY60" fmla="*/ 5905 h 10000"/>
              <a:gd name="connsiteX61" fmla="*/ 2093 w 10023"/>
              <a:gd name="connsiteY61" fmla="*/ 5740 h 10000"/>
              <a:gd name="connsiteX62" fmla="*/ 2020 w 10023"/>
              <a:gd name="connsiteY62" fmla="*/ 5850 h 10000"/>
              <a:gd name="connsiteX63" fmla="*/ 1913 w 10023"/>
              <a:gd name="connsiteY63" fmla="*/ 6313 h 10000"/>
              <a:gd name="connsiteX0" fmla="*/ 1913 w 10023"/>
              <a:gd name="connsiteY0" fmla="*/ 6313 h 10000"/>
              <a:gd name="connsiteX1" fmla="*/ 1328 w 10023"/>
              <a:gd name="connsiteY1" fmla="*/ 7988 h 10000"/>
              <a:gd name="connsiteX2" fmla="*/ 1068 w 10023"/>
              <a:gd name="connsiteY2" fmla="*/ 8098 h 10000"/>
              <a:gd name="connsiteX3" fmla="*/ 656 w 10023"/>
              <a:gd name="connsiteY3" fmla="*/ 7525 h 10000"/>
              <a:gd name="connsiteX4" fmla="*/ 89 w 10023"/>
              <a:gd name="connsiteY4" fmla="*/ 3766 h 10000"/>
              <a:gd name="connsiteX5" fmla="*/ 1647 w 10023"/>
              <a:gd name="connsiteY5" fmla="*/ 4164 h 10000"/>
              <a:gd name="connsiteX6" fmla="*/ 309 w 10023"/>
              <a:gd name="connsiteY6" fmla="*/ 3106 h 10000"/>
              <a:gd name="connsiteX7" fmla="*/ 869 w 10023"/>
              <a:gd name="connsiteY7" fmla="*/ 1640 h 10000"/>
              <a:gd name="connsiteX8" fmla="*/ 2366 w 10023"/>
              <a:gd name="connsiteY8" fmla="*/ 495 h 10000"/>
              <a:gd name="connsiteX9" fmla="*/ 2572 w 10023"/>
              <a:gd name="connsiteY9" fmla="*/ 1254 h 10000"/>
              <a:gd name="connsiteX10" fmla="*/ 2751 w 10023"/>
              <a:gd name="connsiteY10" fmla="*/ 3327 h 10000"/>
              <a:gd name="connsiteX11" fmla="*/ 2878 w 10023"/>
              <a:gd name="connsiteY11" fmla="*/ 3669 h 10000"/>
              <a:gd name="connsiteX12" fmla="*/ 2878 w 10023"/>
              <a:gd name="connsiteY12" fmla="*/ 3140 h 10000"/>
              <a:gd name="connsiteX13" fmla="*/ 2845 w 10023"/>
              <a:gd name="connsiteY13" fmla="*/ 362 h 10000"/>
              <a:gd name="connsiteX14" fmla="*/ 4156 w 10023"/>
              <a:gd name="connsiteY14" fmla="*/ 152 h 10000"/>
              <a:gd name="connsiteX15" fmla="*/ 4522 w 10023"/>
              <a:gd name="connsiteY15" fmla="*/ 714 h 10000"/>
              <a:gd name="connsiteX16" fmla="*/ 4403 w 10023"/>
              <a:gd name="connsiteY16" fmla="*/ 4449 h 10000"/>
              <a:gd name="connsiteX17" fmla="*/ 4462 w 10023"/>
              <a:gd name="connsiteY17" fmla="*/ 4606 h 10000"/>
              <a:gd name="connsiteX18" fmla="*/ 4555 w 10023"/>
              <a:gd name="connsiteY18" fmla="*/ 4505 h 10000"/>
              <a:gd name="connsiteX19" fmla="*/ 4721 w 10023"/>
              <a:gd name="connsiteY19" fmla="*/ 660 h 10000"/>
              <a:gd name="connsiteX20" fmla="*/ 4981 w 10023"/>
              <a:gd name="connsiteY20" fmla="*/ 98 h 10000"/>
              <a:gd name="connsiteX21" fmla="*/ 5819 w 10023"/>
              <a:gd name="connsiteY21" fmla="*/ 9 h 10000"/>
              <a:gd name="connsiteX22" fmla="*/ 6519 w 10023"/>
              <a:gd name="connsiteY22" fmla="*/ 329 h 10000"/>
              <a:gd name="connsiteX23" fmla="*/ 6472 w 10023"/>
              <a:gd name="connsiteY23" fmla="*/ 2874 h 10000"/>
              <a:gd name="connsiteX24" fmla="*/ 6538 w 10023"/>
              <a:gd name="connsiteY24" fmla="*/ 3271 h 10000"/>
              <a:gd name="connsiteX25" fmla="*/ 6618 w 10023"/>
              <a:gd name="connsiteY25" fmla="*/ 2929 h 10000"/>
              <a:gd name="connsiteX26" fmla="*/ 6837 w 10023"/>
              <a:gd name="connsiteY26" fmla="*/ 329 h 10000"/>
              <a:gd name="connsiteX27" fmla="*/ 7956 w 10023"/>
              <a:gd name="connsiteY27" fmla="*/ 472 h 10000"/>
              <a:gd name="connsiteX28" fmla="*/ 8155 w 10023"/>
              <a:gd name="connsiteY28" fmla="*/ 1123 h 10000"/>
              <a:gd name="connsiteX29" fmla="*/ 8142 w 10023"/>
              <a:gd name="connsiteY29" fmla="*/ 3283 h 10000"/>
              <a:gd name="connsiteX30" fmla="*/ 8215 w 10023"/>
              <a:gd name="connsiteY30" fmla="*/ 3392 h 10000"/>
              <a:gd name="connsiteX31" fmla="*/ 8276 w 10023"/>
              <a:gd name="connsiteY31" fmla="*/ 3260 h 10000"/>
              <a:gd name="connsiteX32" fmla="*/ 8322 w 10023"/>
              <a:gd name="connsiteY32" fmla="*/ 1254 h 10000"/>
              <a:gd name="connsiteX33" fmla="*/ 8542 w 10023"/>
              <a:gd name="connsiteY33" fmla="*/ 935 h 10000"/>
              <a:gd name="connsiteX34" fmla="*/ 9407 w 10023"/>
              <a:gd name="connsiteY34" fmla="*/ 2093 h 10000"/>
              <a:gd name="connsiteX35" fmla="*/ 9953 w 10023"/>
              <a:gd name="connsiteY35" fmla="*/ 5277 h 10000"/>
              <a:gd name="connsiteX36" fmla="*/ 8562 w 10023"/>
              <a:gd name="connsiteY36" fmla="*/ 5178 h 10000"/>
              <a:gd name="connsiteX37" fmla="*/ 10023 w 10023"/>
              <a:gd name="connsiteY37" fmla="*/ 6319 h 10000"/>
              <a:gd name="connsiteX38" fmla="*/ 7937 w 10023"/>
              <a:gd name="connsiteY38" fmla="*/ 6812 h 10000"/>
              <a:gd name="connsiteX39" fmla="*/ 9003 w 10023"/>
              <a:gd name="connsiteY39" fmla="*/ 8677 h 10000"/>
              <a:gd name="connsiteX40" fmla="*/ 8339 w 10023"/>
              <a:gd name="connsiteY40" fmla="*/ 9065 h 10000"/>
              <a:gd name="connsiteX41" fmla="*/ 6938 w 10023"/>
              <a:gd name="connsiteY41" fmla="*/ 9178 h 10000"/>
              <a:gd name="connsiteX42" fmla="*/ 6718 w 10023"/>
              <a:gd name="connsiteY42" fmla="*/ 7261 h 10000"/>
              <a:gd name="connsiteX43" fmla="*/ 6645 w 10023"/>
              <a:gd name="connsiteY43" fmla="*/ 7095 h 10000"/>
              <a:gd name="connsiteX44" fmla="*/ 6585 w 10023"/>
              <a:gd name="connsiteY44" fmla="*/ 7261 h 10000"/>
              <a:gd name="connsiteX45" fmla="*/ 6738 w 10023"/>
              <a:gd name="connsiteY45" fmla="*/ 9123 h 10000"/>
              <a:gd name="connsiteX46" fmla="*/ 6552 w 10023"/>
              <a:gd name="connsiteY46" fmla="*/ 9696 h 10000"/>
              <a:gd name="connsiteX47" fmla="*/ 5580 w 10023"/>
              <a:gd name="connsiteY47" fmla="*/ 9827 h 10000"/>
              <a:gd name="connsiteX48" fmla="*/ 5321 w 10023"/>
              <a:gd name="connsiteY48" fmla="*/ 9091 h 10000"/>
              <a:gd name="connsiteX49" fmla="*/ 5288 w 10023"/>
              <a:gd name="connsiteY49" fmla="*/ 6444 h 10000"/>
              <a:gd name="connsiteX50" fmla="*/ 5228 w 10023"/>
              <a:gd name="connsiteY50" fmla="*/ 5972 h 10000"/>
              <a:gd name="connsiteX51" fmla="*/ 5115 w 10023"/>
              <a:gd name="connsiteY51" fmla="*/ 6391 h 10000"/>
              <a:gd name="connsiteX52" fmla="*/ 5021 w 10023"/>
              <a:gd name="connsiteY52" fmla="*/ 9751 h 10000"/>
              <a:gd name="connsiteX53" fmla="*/ 3311 w 10023"/>
              <a:gd name="connsiteY53" fmla="*/ 9696 h 10000"/>
              <a:gd name="connsiteX54" fmla="*/ 3424 w 10023"/>
              <a:gd name="connsiteY54" fmla="*/ 7107 h 10000"/>
              <a:gd name="connsiteX55" fmla="*/ 3391 w 10023"/>
              <a:gd name="connsiteY55" fmla="*/ 6766 h 10000"/>
              <a:gd name="connsiteX56" fmla="*/ 3264 w 10023"/>
              <a:gd name="connsiteY56" fmla="*/ 7107 h 10000"/>
              <a:gd name="connsiteX57" fmla="*/ 2885 w 10023"/>
              <a:gd name="connsiteY57" fmla="*/ 9586 h 10000"/>
              <a:gd name="connsiteX58" fmla="*/ 1528 w 10023"/>
              <a:gd name="connsiteY58" fmla="*/ 8638 h 10000"/>
              <a:gd name="connsiteX59" fmla="*/ 1467 w 10023"/>
              <a:gd name="connsiteY59" fmla="*/ 8208 h 10000"/>
              <a:gd name="connsiteX60" fmla="*/ 2140 w 10023"/>
              <a:gd name="connsiteY60" fmla="*/ 5905 h 10000"/>
              <a:gd name="connsiteX61" fmla="*/ 2093 w 10023"/>
              <a:gd name="connsiteY61" fmla="*/ 5740 h 10000"/>
              <a:gd name="connsiteX62" fmla="*/ 2020 w 10023"/>
              <a:gd name="connsiteY62" fmla="*/ 5850 h 10000"/>
              <a:gd name="connsiteX63" fmla="*/ 1913 w 10023"/>
              <a:gd name="connsiteY63" fmla="*/ 6313 h 10000"/>
              <a:gd name="connsiteX0" fmla="*/ 1913 w 10023"/>
              <a:gd name="connsiteY0" fmla="*/ 6313 h 10000"/>
              <a:gd name="connsiteX1" fmla="*/ 1328 w 10023"/>
              <a:gd name="connsiteY1" fmla="*/ 7988 h 10000"/>
              <a:gd name="connsiteX2" fmla="*/ 1068 w 10023"/>
              <a:gd name="connsiteY2" fmla="*/ 8098 h 10000"/>
              <a:gd name="connsiteX3" fmla="*/ 656 w 10023"/>
              <a:gd name="connsiteY3" fmla="*/ 7525 h 10000"/>
              <a:gd name="connsiteX4" fmla="*/ 89 w 10023"/>
              <a:gd name="connsiteY4" fmla="*/ 3766 h 10000"/>
              <a:gd name="connsiteX5" fmla="*/ 1647 w 10023"/>
              <a:gd name="connsiteY5" fmla="*/ 4164 h 10000"/>
              <a:gd name="connsiteX6" fmla="*/ 309 w 10023"/>
              <a:gd name="connsiteY6" fmla="*/ 3106 h 10000"/>
              <a:gd name="connsiteX7" fmla="*/ 869 w 10023"/>
              <a:gd name="connsiteY7" fmla="*/ 1640 h 10000"/>
              <a:gd name="connsiteX8" fmla="*/ 2366 w 10023"/>
              <a:gd name="connsiteY8" fmla="*/ 495 h 10000"/>
              <a:gd name="connsiteX9" fmla="*/ 2572 w 10023"/>
              <a:gd name="connsiteY9" fmla="*/ 1254 h 10000"/>
              <a:gd name="connsiteX10" fmla="*/ 2751 w 10023"/>
              <a:gd name="connsiteY10" fmla="*/ 3327 h 10000"/>
              <a:gd name="connsiteX11" fmla="*/ 2878 w 10023"/>
              <a:gd name="connsiteY11" fmla="*/ 3669 h 10000"/>
              <a:gd name="connsiteX12" fmla="*/ 2878 w 10023"/>
              <a:gd name="connsiteY12" fmla="*/ 3140 h 10000"/>
              <a:gd name="connsiteX13" fmla="*/ 2845 w 10023"/>
              <a:gd name="connsiteY13" fmla="*/ 362 h 10000"/>
              <a:gd name="connsiteX14" fmla="*/ 4156 w 10023"/>
              <a:gd name="connsiteY14" fmla="*/ 152 h 10000"/>
              <a:gd name="connsiteX15" fmla="*/ 4522 w 10023"/>
              <a:gd name="connsiteY15" fmla="*/ 714 h 10000"/>
              <a:gd name="connsiteX16" fmla="*/ 4403 w 10023"/>
              <a:gd name="connsiteY16" fmla="*/ 4449 h 10000"/>
              <a:gd name="connsiteX17" fmla="*/ 4462 w 10023"/>
              <a:gd name="connsiteY17" fmla="*/ 4606 h 10000"/>
              <a:gd name="connsiteX18" fmla="*/ 4555 w 10023"/>
              <a:gd name="connsiteY18" fmla="*/ 4505 h 10000"/>
              <a:gd name="connsiteX19" fmla="*/ 4721 w 10023"/>
              <a:gd name="connsiteY19" fmla="*/ 660 h 10000"/>
              <a:gd name="connsiteX20" fmla="*/ 4981 w 10023"/>
              <a:gd name="connsiteY20" fmla="*/ 98 h 10000"/>
              <a:gd name="connsiteX21" fmla="*/ 5819 w 10023"/>
              <a:gd name="connsiteY21" fmla="*/ 9 h 10000"/>
              <a:gd name="connsiteX22" fmla="*/ 6519 w 10023"/>
              <a:gd name="connsiteY22" fmla="*/ 329 h 10000"/>
              <a:gd name="connsiteX23" fmla="*/ 6472 w 10023"/>
              <a:gd name="connsiteY23" fmla="*/ 2874 h 10000"/>
              <a:gd name="connsiteX24" fmla="*/ 6538 w 10023"/>
              <a:gd name="connsiteY24" fmla="*/ 3271 h 10000"/>
              <a:gd name="connsiteX25" fmla="*/ 6618 w 10023"/>
              <a:gd name="connsiteY25" fmla="*/ 2929 h 10000"/>
              <a:gd name="connsiteX26" fmla="*/ 6837 w 10023"/>
              <a:gd name="connsiteY26" fmla="*/ 329 h 10000"/>
              <a:gd name="connsiteX27" fmla="*/ 7956 w 10023"/>
              <a:gd name="connsiteY27" fmla="*/ 472 h 10000"/>
              <a:gd name="connsiteX28" fmla="*/ 8155 w 10023"/>
              <a:gd name="connsiteY28" fmla="*/ 1123 h 10000"/>
              <a:gd name="connsiteX29" fmla="*/ 8142 w 10023"/>
              <a:gd name="connsiteY29" fmla="*/ 3283 h 10000"/>
              <a:gd name="connsiteX30" fmla="*/ 8215 w 10023"/>
              <a:gd name="connsiteY30" fmla="*/ 3392 h 10000"/>
              <a:gd name="connsiteX31" fmla="*/ 8276 w 10023"/>
              <a:gd name="connsiteY31" fmla="*/ 3260 h 10000"/>
              <a:gd name="connsiteX32" fmla="*/ 8322 w 10023"/>
              <a:gd name="connsiteY32" fmla="*/ 1254 h 10000"/>
              <a:gd name="connsiteX33" fmla="*/ 8542 w 10023"/>
              <a:gd name="connsiteY33" fmla="*/ 935 h 10000"/>
              <a:gd name="connsiteX34" fmla="*/ 9407 w 10023"/>
              <a:gd name="connsiteY34" fmla="*/ 2093 h 10000"/>
              <a:gd name="connsiteX35" fmla="*/ 9953 w 10023"/>
              <a:gd name="connsiteY35" fmla="*/ 5277 h 10000"/>
              <a:gd name="connsiteX36" fmla="*/ 8562 w 10023"/>
              <a:gd name="connsiteY36" fmla="*/ 5178 h 10000"/>
              <a:gd name="connsiteX37" fmla="*/ 10023 w 10023"/>
              <a:gd name="connsiteY37" fmla="*/ 6319 h 10000"/>
              <a:gd name="connsiteX38" fmla="*/ 7937 w 10023"/>
              <a:gd name="connsiteY38" fmla="*/ 6812 h 10000"/>
              <a:gd name="connsiteX39" fmla="*/ 9003 w 10023"/>
              <a:gd name="connsiteY39" fmla="*/ 8677 h 10000"/>
              <a:gd name="connsiteX40" fmla="*/ 8339 w 10023"/>
              <a:gd name="connsiteY40" fmla="*/ 9065 h 10000"/>
              <a:gd name="connsiteX41" fmla="*/ 6938 w 10023"/>
              <a:gd name="connsiteY41" fmla="*/ 9178 h 10000"/>
              <a:gd name="connsiteX42" fmla="*/ 6718 w 10023"/>
              <a:gd name="connsiteY42" fmla="*/ 7261 h 10000"/>
              <a:gd name="connsiteX43" fmla="*/ 6645 w 10023"/>
              <a:gd name="connsiteY43" fmla="*/ 7095 h 10000"/>
              <a:gd name="connsiteX44" fmla="*/ 6585 w 10023"/>
              <a:gd name="connsiteY44" fmla="*/ 7261 h 10000"/>
              <a:gd name="connsiteX45" fmla="*/ 6738 w 10023"/>
              <a:gd name="connsiteY45" fmla="*/ 9123 h 10000"/>
              <a:gd name="connsiteX46" fmla="*/ 6552 w 10023"/>
              <a:gd name="connsiteY46" fmla="*/ 9696 h 10000"/>
              <a:gd name="connsiteX47" fmla="*/ 5580 w 10023"/>
              <a:gd name="connsiteY47" fmla="*/ 9827 h 10000"/>
              <a:gd name="connsiteX48" fmla="*/ 5321 w 10023"/>
              <a:gd name="connsiteY48" fmla="*/ 9091 h 10000"/>
              <a:gd name="connsiteX49" fmla="*/ 5288 w 10023"/>
              <a:gd name="connsiteY49" fmla="*/ 6444 h 10000"/>
              <a:gd name="connsiteX50" fmla="*/ 5228 w 10023"/>
              <a:gd name="connsiteY50" fmla="*/ 5972 h 10000"/>
              <a:gd name="connsiteX51" fmla="*/ 5115 w 10023"/>
              <a:gd name="connsiteY51" fmla="*/ 6391 h 10000"/>
              <a:gd name="connsiteX52" fmla="*/ 5021 w 10023"/>
              <a:gd name="connsiteY52" fmla="*/ 9751 h 10000"/>
              <a:gd name="connsiteX53" fmla="*/ 3311 w 10023"/>
              <a:gd name="connsiteY53" fmla="*/ 9696 h 10000"/>
              <a:gd name="connsiteX54" fmla="*/ 3424 w 10023"/>
              <a:gd name="connsiteY54" fmla="*/ 7107 h 10000"/>
              <a:gd name="connsiteX55" fmla="*/ 3391 w 10023"/>
              <a:gd name="connsiteY55" fmla="*/ 6766 h 10000"/>
              <a:gd name="connsiteX56" fmla="*/ 3264 w 10023"/>
              <a:gd name="connsiteY56" fmla="*/ 7107 h 10000"/>
              <a:gd name="connsiteX57" fmla="*/ 2885 w 10023"/>
              <a:gd name="connsiteY57" fmla="*/ 9586 h 10000"/>
              <a:gd name="connsiteX58" fmla="*/ 1528 w 10023"/>
              <a:gd name="connsiteY58" fmla="*/ 8638 h 10000"/>
              <a:gd name="connsiteX59" fmla="*/ 1467 w 10023"/>
              <a:gd name="connsiteY59" fmla="*/ 8208 h 10000"/>
              <a:gd name="connsiteX60" fmla="*/ 2140 w 10023"/>
              <a:gd name="connsiteY60" fmla="*/ 5905 h 10000"/>
              <a:gd name="connsiteX61" fmla="*/ 2093 w 10023"/>
              <a:gd name="connsiteY61" fmla="*/ 5740 h 10000"/>
              <a:gd name="connsiteX62" fmla="*/ 2020 w 10023"/>
              <a:gd name="connsiteY62" fmla="*/ 5850 h 10000"/>
              <a:gd name="connsiteX63" fmla="*/ 1913 w 10023"/>
              <a:gd name="connsiteY63"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889 w 10000"/>
              <a:gd name="connsiteY37" fmla="*/ 7403 h 10000"/>
              <a:gd name="connsiteX38" fmla="*/ 7937 w 10000"/>
              <a:gd name="connsiteY38" fmla="*/ 6812 h 10000"/>
              <a:gd name="connsiteX39" fmla="*/ 9003 w 10000"/>
              <a:gd name="connsiteY39" fmla="*/ 8677 h 10000"/>
              <a:gd name="connsiteX40" fmla="*/ 8339 w 10000"/>
              <a:gd name="connsiteY40" fmla="*/ 9065 h 10000"/>
              <a:gd name="connsiteX41" fmla="*/ 6938 w 10000"/>
              <a:gd name="connsiteY41" fmla="*/ 9178 h 10000"/>
              <a:gd name="connsiteX42" fmla="*/ 6718 w 10000"/>
              <a:gd name="connsiteY42" fmla="*/ 7261 h 10000"/>
              <a:gd name="connsiteX43" fmla="*/ 6645 w 10000"/>
              <a:gd name="connsiteY43" fmla="*/ 7095 h 10000"/>
              <a:gd name="connsiteX44" fmla="*/ 6585 w 10000"/>
              <a:gd name="connsiteY44" fmla="*/ 7261 h 10000"/>
              <a:gd name="connsiteX45" fmla="*/ 6738 w 10000"/>
              <a:gd name="connsiteY45" fmla="*/ 9123 h 10000"/>
              <a:gd name="connsiteX46" fmla="*/ 6552 w 10000"/>
              <a:gd name="connsiteY46" fmla="*/ 9696 h 10000"/>
              <a:gd name="connsiteX47" fmla="*/ 5580 w 10000"/>
              <a:gd name="connsiteY47" fmla="*/ 9827 h 10000"/>
              <a:gd name="connsiteX48" fmla="*/ 5321 w 10000"/>
              <a:gd name="connsiteY48" fmla="*/ 9091 h 10000"/>
              <a:gd name="connsiteX49" fmla="*/ 5288 w 10000"/>
              <a:gd name="connsiteY49" fmla="*/ 6444 h 10000"/>
              <a:gd name="connsiteX50" fmla="*/ 5228 w 10000"/>
              <a:gd name="connsiteY50" fmla="*/ 5972 h 10000"/>
              <a:gd name="connsiteX51" fmla="*/ 5115 w 10000"/>
              <a:gd name="connsiteY51" fmla="*/ 6391 h 10000"/>
              <a:gd name="connsiteX52" fmla="*/ 5021 w 10000"/>
              <a:gd name="connsiteY52" fmla="*/ 9751 h 10000"/>
              <a:gd name="connsiteX53" fmla="*/ 3311 w 10000"/>
              <a:gd name="connsiteY53" fmla="*/ 9696 h 10000"/>
              <a:gd name="connsiteX54" fmla="*/ 3424 w 10000"/>
              <a:gd name="connsiteY54" fmla="*/ 7107 h 10000"/>
              <a:gd name="connsiteX55" fmla="*/ 3391 w 10000"/>
              <a:gd name="connsiteY55" fmla="*/ 6766 h 10000"/>
              <a:gd name="connsiteX56" fmla="*/ 3264 w 10000"/>
              <a:gd name="connsiteY56" fmla="*/ 7107 h 10000"/>
              <a:gd name="connsiteX57" fmla="*/ 2885 w 10000"/>
              <a:gd name="connsiteY57" fmla="*/ 9586 h 10000"/>
              <a:gd name="connsiteX58" fmla="*/ 1528 w 10000"/>
              <a:gd name="connsiteY58" fmla="*/ 8638 h 10000"/>
              <a:gd name="connsiteX59" fmla="*/ 1467 w 10000"/>
              <a:gd name="connsiteY59" fmla="*/ 8208 h 10000"/>
              <a:gd name="connsiteX60" fmla="*/ 2140 w 10000"/>
              <a:gd name="connsiteY60" fmla="*/ 5905 h 10000"/>
              <a:gd name="connsiteX61" fmla="*/ 2093 w 10000"/>
              <a:gd name="connsiteY61" fmla="*/ 5740 h 10000"/>
              <a:gd name="connsiteX62" fmla="*/ 2020 w 10000"/>
              <a:gd name="connsiteY62" fmla="*/ 5850 h 10000"/>
              <a:gd name="connsiteX63" fmla="*/ 1913 w 10000"/>
              <a:gd name="connsiteY63"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555 w 10000"/>
              <a:gd name="connsiteY37" fmla="*/ 8311 h 10000"/>
              <a:gd name="connsiteX38" fmla="*/ 7937 w 10000"/>
              <a:gd name="connsiteY38" fmla="*/ 6812 h 10000"/>
              <a:gd name="connsiteX39" fmla="*/ 9003 w 10000"/>
              <a:gd name="connsiteY39" fmla="*/ 8677 h 10000"/>
              <a:gd name="connsiteX40" fmla="*/ 8339 w 10000"/>
              <a:gd name="connsiteY40" fmla="*/ 9065 h 10000"/>
              <a:gd name="connsiteX41" fmla="*/ 6938 w 10000"/>
              <a:gd name="connsiteY41" fmla="*/ 9178 h 10000"/>
              <a:gd name="connsiteX42" fmla="*/ 6718 w 10000"/>
              <a:gd name="connsiteY42" fmla="*/ 7261 h 10000"/>
              <a:gd name="connsiteX43" fmla="*/ 6645 w 10000"/>
              <a:gd name="connsiteY43" fmla="*/ 7095 h 10000"/>
              <a:gd name="connsiteX44" fmla="*/ 6585 w 10000"/>
              <a:gd name="connsiteY44" fmla="*/ 7261 h 10000"/>
              <a:gd name="connsiteX45" fmla="*/ 6738 w 10000"/>
              <a:gd name="connsiteY45" fmla="*/ 9123 h 10000"/>
              <a:gd name="connsiteX46" fmla="*/ 6552 w 10000"/>
              <a:gd name="connsiteY46" fmla="*/ 9696 h 10000"/>
              <a:gd name="connsiteX47" fmla="*/ 5580 w 10000"/>
              <a:gd name="connsiteY47" fmla="*/ 9827 h 10000"/>
              <a:gd name="connsiteX48" fmla="*/ 5321 w 10000"/>
              <a:gd name="connsiteY48" fmla="*/ 9091 h 10000"/>
              <a:gd name="connsiteX49" fmla="*/ 5288 w 10000"/>
              <a:gd name="connsiteY49" fmla="*/ 6444 h 10000"/>
              <a:gd name="connsiteX50" fmla="*/ 5228 w 10000"/>
              <a:gd name="connsiteY50" fmla="*/ 5972 h 10000"/>
              <a:gd name="connsiteX51" fmla="*/ 5115 w 10000"/>
              <a:gd name="connsiteY51" fmla="*/ 6391 h 10000"/>
              <a:gd name="connsiteX52" fmla="*/ 5021 w 10000"/>
              <a:gd name="connsiteY52" fmla="*/ 9751 h 10000"/>
              <a:gd name="connsiteX53" fmla="*/ 3311 w 10000"/>
              <a:gd name="connsiteY53" fmla="*/ 9696 h 10000"/>
              <a:gd name="connsiteX54" fmla="*/ 3424 w 10000"/>
              <a:gd name="connsiteY54" fmla="*/ 7107 h 10000"/>
              <a:gd name="connsiteX55" fmla="*/ 3391 w 10000"/>
              <a:gd name="connsiteY55" fmla="*/ 6766 h 10000"/>
              <a:gd name="connsiteX56" fmla="*/ 3264 w 10000"/>
              <a:gd name="connsiteY56" fmla="*/ 7107 h 10000"/>
              <a:gd name="connsiteX57" fmla="*/ 2885 w 10000"/>
              <a:gd name="connsiteY57" fmla="*/ 9586 h 10000"/>
              <a:gd name="connsiteX58" fmla="*/ 1528 w 10000"/>
              <a:gd name="connsiteY58" fmla="*/ 8638 h 10000"/>
              <a:gd name="connsiteX59" fmla="*/ 1467 w 10000"/>
              <a:gd name="connsiteY59" fmla="*/ 8208 h 10000"/>
              <a:gd name="connsiteX60" fmla="*/ 2140 w 10000"/>
              <a:gd name="connsiteY60" fmla="*/ 5905 h 10000"/>
              <a:gd name="connsiteX61" fmla="*/ 2093 w 10000"/>
              <a:gd name="connsiteY61" fmla="*/ 5740 h 10000"/>
              <a:gd name="connsiteX62" fmla="*/ 2020 w 10000"/>
              <a:gd name="connsiteY62" fmla="*/ 5850 h 10000"/>
              <a:gd name="connsiteX63" fmla="*/ 1913 w 10000"/>
              <a:gd name="connsiteY63" fmla="*/ 6313 h 10000"/>
              <a:gd name="connsiteX0" fmla="*/ 1913 w 10000"/>
              <a:gd name="connsiteY0" fmla="*/ 6313 h 10000"/>
              <a:gd name="connsiteX1" fmla="*/ 1328 w 10000"/>
              <a:gd name="connsiteY1" fmla="*/ 7988 h 10000"/>
              <a:gd name="connsiteX2" fmla="*/ 1068 w 10000"/>
              <a:gd name="connsiteY2" fmla="*/ 8098 h 10000"/>
              <a:gd name="connsiteX3" fmla="*/ 656 w 10000"/>
              <a:gd name="connsiteY3" fmla="*/ 7525 h 10000"/>
              <a:gd name="connsiteX4" fmla="*/ 89 w 10000"/>
              <a:gd name="connsiteY4" fmla="*/ 3766 h 10000"/>
              <a:gd name="connsiteX5" fmla="*/ 1647 w 10000"/>
              <a:gd name="connsiteY5" fmla="*/ 4164 h 10000"/>
              <a:gd name="connsiteX6" fmla="*/ 309 w 10000"/>
              <a:gd name="connsiteY6" fmla="*/ 3106 h 10000"/>
              <a:gd name="connsiteX7" fmla="*/ 869 w 10000"/>
              <a:gd name="connsiteY7" fmla="*/ 1640 h 10000"/>
              <a:gd name="connsiteX8" fmla="*/ 2366 w 10000"/>
              <a:gd name="connsiteY8" fmla="*/ 495 h 10000"/>
              <a:gd name="connsiteX9" fmla="*/ 2572 w 10000"/>
              <a:gd name="connsiteY9" fmla="*/ 1254 h 10000"/>
              <a:gd name="connsiteX10" fmla="*/ 2751 w 10000"/>
              <a:gd name="connsiteY10" fmla="*/ 3327 h 10000"/>
              <a:gd name="connsiteX11" fmla="*/ 2878 w 10000"/>
              <a:gd name="connsiteY11" fmla="*/ 3669 h 10000"/>
              <a:gd name="connsiteX12" fmla="*/ 2878 w 10000"/>
              <a:gd name="connsiteY12" fmla="*/ 3140 h 10000"/>
              <a:gd name="connsiteX13" fmla="*/ 2845 w 10000"/>
              <a:gd name="connsiteY13" fmla="*/ 362 h 10000"/>
              <a:gd name="connsiteX14" fmla="*/ 4156 w 10000"/>
              <a:gd name="connsiteY14" fmla="*/ 152 h 10000"/>
              <a:gd name="connsiteX15" fmla="*/ 4522 w 10000"/>
              <a:gd name="connsiteY15" fmla="*/ 714 h 10000"/>
              <a:gd name="connsiteX16" fmla="*/ 4403 w 10000"/>
              <a:gd name="connsiteY16" fmla="*/ 4449 h 10000"/>
              <a:gd name="connsiteX17" fmla="*/ 4462 w 10000"/>
              <a:gd name="connsiteY17" fmla="*/ 4606 h 10000"/>
              <a:gd name="connsiteX18" fmla="*/ 4555 w 10000"/>
              <a:gd name="connsiteY18" fmla="*/ 4505 h 10000"/>
              <a:gd name="connsiteX19" fmla="*/ 4721 w 10000"/>
              <a:gd name="connsiteY19" fmla="*/ 660 h 10000"/>
              <a:gd name="connsiteX20" fmla="*/ 4981 w 10000"/>
              <a:gd name="connsiteY20" fmla="*/ 98 h 10000"/>
              <a:gd name="connsiteX21" fmla="*/ 5819 w 10000"/>
              <a:gd name="connsiteY21" fmla="*/ 9 h 10000"/>
              <a:gd name="connsiteX22" fmla="*/ 6519 w 10000"/>
              <a:gd name="connsiteY22" fmla="*/ 329 h 10000"/>
              <a:gd name="connsiteX23" fmla="*/ 6472 w 10000"/>
              <a:gd name="connsiteY23" fmla="*/ 2874 h 10000"/>
              <a:gd name="connsiteX24" fmla="*/ 6538 w 10000"/>
              <a:gd name="connsiteY24" fmla="*/ 3271 h 10000"/>
              <a:gd name="connsiteX25" fmla="*/ 6618 w 10000"/>
              <a:gd name="connsiteY25" fmla="*/ 2929 h 10000"/>
              <a:gd name="connsiteX26" fmla="*/ 6837 w 10000"/>
              <a:gd name="connsiteY26" fmla="*/ 329 h 10000"/>
              <a:gd name="connsiteX27" fmla="*/ 7956 w 10000"/>
              <a:gd name="connsiteY27" fmla="*/ 472 h 10000"/>
              <a:gd name="connsiteX28" fmla="*/ 8155 w 10000"/>
              <a:gd name="connsiteY28" fmla="*/ 1123 h 10000"/>
              <a:gd name="connsiteX29" fmla="*/ 8142 w 10000"/>
              <a:gd name="connsiteY29" fmla="*/ 3283 h 10000"/>
              <a:gd name="connsiteX30" fmla="*/ 8215 w 10000"/>
              <a:gd name="connsiteY30" fmla="*/ 3392 h 10000"/>
              <a:gd name="connsiteX31" fmla="*/ 8276 w 10000"/>
              <a:gd name="connsiteY31" fmla="*/ 3260 h 10000"/>
              <a:gd name="connsiteX32" fmla="*/ 8322 w 10000"/>
              <a:gd name="connsiteY32" fmla="*/ 1254 h 10000"/>
              <a:gd name="connsiteX33" fmla="*/ 8542 w 10000"/>
              <a:gd name="connsiteY33" fmla="*/ 935 h 10000"/>
              <a:gd name="connsiteX34" fmla="*/ 9407 w 10000"/>
              <a:gd name="connsiteY34" fmla="*/ 2093 h 10000"/>
              <a:gd name="connsiteX35" fmla="*/ 9953 w 10000"/>
              <a:gd name="connsiteY35" fmla="*/ 5277 h 10000"/>
              <a:gd name="connsiteX36" fmla="*/ 8562 w 10000"/>
              <a:gd name="connsiteY36" fmla="*/ 5178 h 10000"/>
              <a:gd name="connsiteX37" fmla="*/ 9176 w 10000"/>
              <a:gd name="connsiteY37" fmla="*/ 7058 h 10000"/>
              <a:gd name="connsiteX38" fmla="*/ 9555 w 10000"/>
              <a:gd name="connsiteY38" fmla="*/ 8311 h 10000"/>
              <a:gd name="connsiteX39" fmla="*/ 7937 w 10000"/>
              <a:gd name="connsiteY39" fmla="*/ 6812 h 10000"/>
              <a:gd name="connsiteX40" fmla="*/ 9003 w 10000"/>
              <a:gd name="connsiteY40" fmla="*/ 8677 h 10000"/>
              <a:gd name="connsiteX41" fmla="*/ 8339 w 10000"/>
              <a:gd name="connsiteY41" fmla="*/ 9065 h 10000"/>
              <a:gd name="connsiteX42" fmla="*/ 6938 w 10000"/>
              <a:gd name="connsiteY42" fmla="*/ 9178 h 10000"/>
              <a:gd name="connsiteX43" fmla="*/ 6718 w 10000"/>
              <a:gd name="connsiteY43" fmla="*/ 7261 h 10000"/>
              <a:gd name="connsiteX44" fmla="*/ 6645 w 10000"/>
              <a:gd name="connsiteY44" fmla="*/ 7095 h 10000"/>
              <a:gd name="connsiteX45" fmla="*/ 6585 w 10000"/>
              <a:gd name="connsiteY45" fmla="*/ 7261 h 10000"/>
              <a:gd name="connsiteX46" fmla="*/ 6738 w 10000"/>
              <a:gd name="connsiteY46" fmla="*/ 9123 h 10000"/>
              <a:gd name="connsiteX47" fmla="*/ 6552 w 10000"/>
              <a:gd name="connsiteY47" fmla="*/ 9696 h 10000"/>
              <a:gd name="connsiteX48" fmla="*/ 5580 w 10000"/>
              <a:gd name="connsiteY48" fmla="*/ 9827 h 10000"/>
              <a:gd name="connsiteX49" fmla="*/ 5321 w 10000"/>
              <a:gd name="connsiteY49" fmla="*/ 9091 h 10000"/>
              <a:gd name="connsiteX50" fmla="*/ 5288 w 10000"/>
              <a:gd name="connsiteY50" fmla="*/ 6444 h 10000"/>
              <a:gd name="connsiteX51" fmla="*/ 5228 w 10000"/>
              <a:gd name="connsiteY51" fmla="*/ 5972 h 10000"/>
              <a:gd name="connsiteX52" fmla="*/ 5115 w 10000"/>
              <a:gd name="connsiteY52" fmla="*/ 6391 h 10000"/>
              <a:gd name="connsiteX53" fmla="*/ 5021 w 10000"/>
              <a:gd name="connsiteY53" fmla="*/ 9751 h 10000"/>
              <a:gd name="connsiteX54" fmla="*/ 3311 w 10000"/>
              <a:gd name="connsiteY54" fmla="*/ 9696 h 10000"/>
              <a:gd name="connsiteX55" fmla="*/ 3424 w 10000"/>
              <a:gd name="connsiteY55" fmla="*/ 7107 h 10000"/>
              <a:gd name="connsiteX56" fmla="*/ 3391 w 10000"/>
              <a:gd name="connsiteY56" fmla="*/ 6766 h 10000"/>
              <a:gd name="connsiteX57" fmla="*/ 3264 w 10000"/>
              <a:gd name="connsiteY57" fmla="*/ 7107 h 10000"/>
              <a:gd name="connsiteX58" fmla="*/ 2885 w 10000"/>
              <a:gd name="connsiteY58" fmla="*/ 9586 h 10000"/>
              <a:gd name="connsiteX59" fmla="*/ 1528 w 10000"/>
              <a:gd name="connsiteY59" fmla="*/ 8638 h 10000"/>
              <a:gd name="connsiteX60" fmla="*/ 1467 w 10000"/>
              <a:gd name="connsiteY60" fmla="*/ 8208 h 10000"/>
              <a:gd name="connsiteX61" fmla="*/ 2140 w 10000"/>
              <a:gd name="connsiteY61" fmla="*/ 5905 h 10000"/>
              <a:gd name="connsiteX62" fmla="*/ 2093 w 10000"/>
              <a:gd name="connsiteY62" fmla="*/ 5740 h 10000"/>
              <a:gd name="connsiteX63" fmla="*/ 2020 w 10000"/>
              <a:gd name="connsiteY63" fmla="*/ 5850 h 10000"/>
              <a:gd name="connsiteX64" fmla="*/ 1913 w 10000"/>
              <a:gd name="connsiteY64" fmla="*/ 6313 h 10000"/>
              <a:gd name="connsiteX0" fmla="*/ 1913 w 10213"/>
              <a:gd name="connsiteY0" fmla="*/ 6313 h 10000"/>
              <a:gd name="connsiteX1" fmla="*/ 1328 w 10213"/>
              <a:gd name="connsiteY1" fmla="*/ 7988 h 10000"/>
              <a:gd name="connsiteX2" fmla="*/ 1068 w 10213"/>
              <a:gd name="connsiteY2" fmla="*/ 8098 h 10000"/>
              <a:gd name="connsiteX3" fmla="*/ 656 w 10213"/>
              <a:gd name="connsiteY3" fmla="*/ 7525 h 10000"/>
              <a:gd name="connsiteX4" fmla="*/ 89 w 10213"/>
              <a:gd name="connsiteY4" fmla="*/ 3766 h 10000"/>
              <a:gd name="connsiteX5" fmla="*/ 1647 w 10213"/>
              <a:gd name="connsiteY5" fmla="*/ 4164 h 10000"/>
              <a:gd name="connsiteX6" fmla="*/ 309 w 10213"/>
              <a:gd name="connsiteY6" fmla="*/ 3106 h 10000"/>
              <a:gd name="connsiteX7" fmla="*/ 869 w 10213"/>
              <a:gd name="connsiteY7" fmla="*/ 1640 h 10000"/>
              <a:gd name="connsiteX8" fmla="*/ 2366 w 10213"/>
              <a:gd name="connsiteY8" fmla="*/ 495 h 10000"/>
              <a:gd name="connsiteX9" fmla="*/ 2572 w 10213"/>
              <a:gd name="connsiteY9" fmla="*/ 1254 h 10000"/>
              <a:gd name="connsiteX10" fmla="*/ 2751 w 10213"/>
              <a:gd name="connsiteY10" fmla="*/ 3327 h 10000"/>
              <a:gd name="connsiteX11" fmla="*/ 2878 w 10213"/>
              <a:gd name="connsiteY11" fmla="*/ 3669 h 10000"/>
              <a:gd name="connsiteX12" fmla="*/ 2878 w 10213"/>
              <a:gd name="connsiteY12" fmla="*/ 3140 h 10000"/>
              <a:gd name="connsiteX13" fmla="*/ 2845 w 10213"/>
              <a:gd name="connsiteY13" fmla="*/ 362 h 10000"/>
              <a:gd name="connsiteX14" fmla="*/ 4156 w 10213"/>
              <a:gd name="connsiteY14" fmla="*/ 152 h 10000"/>
              <a:gd name="connsiteX15" fmla="*/ 4522 w 10213"/>
              <a:gd name="connsiteY15" fmla="*/ 714 h 10000"/>
              <a:gd name="connsiteX16" fmla="*/ 4403 w 10213"/>
              <a:gd name="connsiteY16" fmla="*/ 4449 h 10000"/>
              <a:gd name="connsiteX17" fmla="*/ 4462 w 10213"/>
              <a:gd name="connsiteY17" fmla="*/ 4606 h 10000"/>
              <a:gd name="connsiteX18" fmla="*/ 4555 w 10213"/>
              <a:gd name="connsiteY18" fmla="*/ 4505 h 10000"/>
              <a:gd name="connsiteX19" fmla="*/ 4721 w 10213"/>
              <a:gd name="connsiteY19" fmla="*/ 660 h 10000"/>
              <a:gd name="connsiteX20" fmla="*/ 4981 w 10213"/>
              <a:gd name="connsiteY20" fmla="*/ 98 h 10000"/>
              <a:gd name="connsiteX21" fmla="*/ 5819 w 10213"/>
              <a:gd name="connsiteY21" fmla="*/ 9 h 10000"/>
              <a:gd name="connsiteX22" fmla="*/ 6519 w 10213"/>
              <a:gd name="connsiteY22" fmla="*/ 329 h 10000"/>
              <a:gd name="connsiteX23" fmla="*/ 6472 w 10213"/>
              <a:gd name="connsiteY23" fmla="*/ 2874 h 10000"/>
              <a:gd name="connsiteX24" fmla="*/ 6538 w 10213"/>
              <a:gd name="connsiteY24" fmla="*/ 3271 h 10000"/>
              <a:gd name="connsiteX25" fmla="*/ 6618 w 10213"/>
              <a:gd name="connsiteY25" fmla="*/ 2929 h 10000"/>
              <a:gd name="connsiteX26" fmla="*/ 6837 w 10213"/>
              <a:gd name="connsiteY26" fmla="*/ 329 h 10000"/>
              <a:gd name="connsiteX27" fmla="*/ 7956 w 10213"/>
              <a:gd name="connsiteY27" fmla="*/ 472 h 10000"/>
              <a:gd name="connsiteX28" fmla="*/ 8155 w 10213"/>
              <a:gd name="connsiteY28" fmla="*/ 1123 h 10000"/>
              <a:gd name="connsiteX29" fmla="*/ 8142 w 10213"/>
              <a:gd name="connsiteY29" fmla="*/ 3283 h 10000"/>
              <a:gd name="connsiteX30" fmla="*/ 8215 w 10213"/>
              <a:gd name="connsiteY30" fmla="*/ 3392 h 10000"/>
              <a:gd name="connsiteX31" fmla="*/ 8276 w 10213"/>
              <a:gd name="connsiteY31" fmla="*/ 3260 h 10000"/>
              <a:gd name="connsiteX32" fmla="*/ 8322 w 10213"/>
              <a:gd name="connsiteY32" fmla="*/ 1254 h 10000"/>
              <a:gd name="connsiteX33" fmla="*/ 8542 w 10213"/>
              <a:gd name="connsiteY33" fmla="*/ 935 h 10000"/>
              <a:gd name="connsiteX34" fmla="*/ 9407 w 10213"/>
              <a:gd name="connsiteY34" fmla="*/ 2093 h 10000"/>
              <a:gd name="connsiteX35" fmla="*/ 9953 w 10213"/>
              <a:gd name="connsiteY35" fmla="*/ 5277 h 10000"/>
              <a:gd name="connsiteX36" fmla="*/ 8562 w 10213"/>
              <a:gd name="connsiteY36" fmla="*/ 5178 h 10000"/>
              <a:gd name="connsiteX37" fmla="*/ 10184 w 10213"/>
              <a:gd name="connsiteY37" fmla="*/ 7566 h 10000"/>
              <a:gd name="connsiteX38" fmla="*/ 9555 w 10213"/>
              <a:gd name="connsiteY38" fmla="*/ 8311 h 10000"/>
              <a:gd name="connsiteX39" fmla="*/ 7937 w 10213"/>
              <a:gd name="connsiteY39" fmla="*/ 6812 h 10000"/>
              <a:gd name="connsiteX40" fmla="*/ 9003 w 10213"/>
              <a:gd name="connsiteY40" fmla="*/ 8677 h 10000"/>
              <a:gd name="connsiteX41" fmla="*/ 8339 w 10213"/>
              <a:gd name="connsiteY41" fmla="*/ 9065 h 10000"/>
              <a:gd name="connsiteX42" fmla="*/ 6938 w 10213"/>
              <a:gd name="connsiteY42" fmla="*/ 9178 h 10000"/>
              <a:gd name="connsiteX43" fmla="*/ 6718 w 10213"/>
              <a:gd name="connsiteY43" fmla="*/ 7261 h 10000"/>
              <a:gd name="connsiteX44" fmla="*/ 6645 w 10213"/>
              <a:gd name="connsiteY44" fmla="*/ 7095 h 10000"/>
              <a:gd name="connsiteX45" fmla="*/ 6585 w 10213"/>
              <a:gd name="connsiteY45" fmla="*/ 7261 h 10000"/>
              <a:gd name="connsiteX46" fmla="*/ 6738 w 10213"/>
              <a:gd name="connsiteY46" fmla="*/ 9123 h 10000"/>
              <a:gd name="connsiteX47" fmla="*/ 6552 w 10213"/>
              <a:gd name="connsiteY47" fmla="*/ 9696 h 10000"/>
              <a:gd name="connsiteX48" fmla="*/ 5580 w 10213"/>
              <a:gd name="connsiteY48" fmla="*/ 9827 h 10000"/>
              <a:gd name="connsiteX49" fmla="*/ 5321 w 10213"/>
              <a:gd name="connsiteY49" fmla="*/ 9091 h 10000"/>
              <a:gd name="connsiteX50" fmla="*/ 5288 w 10213"/>
              <a:gd name="connsiteY50" fmla="*/ 6444 h 10000"/>
              <a:gd name="connsiteX51" fmla="*/ 5228 w 10213"/>
              <a:gd name="connsiteY51" fmla="*/ 5972 h 10000"/>
              <a:gd name="connsiteX52" fmla="*/ 5115 w 10213"/>
              <a:gd name="connsiteY52" fmla="*/ 6391 h 10000"/>
              <a:gd name="connsiteX53" fmla="*/ 5021 w 10213"/>
              <a:gd name="connsiteY53" fmla="*/ 9751 h 10000"/>
              <a:gd name="connsiteX54" fmla="*/ 3311 w 10213"/>
              <a:gd name="connsiteY54" fmla="*/ 9696 h 10000"/>
              <a:gd name="connsiteX55" fmla="*/ 3424 w 10213"/>
              <a:gd name="connsiteY55" fmla="*/ 7107 h 10000"/>
              <a:gd name="connsiteX56" fmla="*/ 3391 w 10213"/>
              <a:gd name="connsiteY56" fmla="*/ 6766 h 10000"/>
              <a:gd name="connsiteX57" fmla="*/ 3264 w 10213"/>
              <a:gd name="connsiteY57" fmla="*/ 7107 h 10000"/>
              <a:gd name="connsiteX58" fmla="*/ 2885 w 10213"/>
              <a:gd name="connsiteY58" fmla="*/ 9586 h 10000"/>
              <a:gd name="connsiteX59" fmla="*/ 1528 w 10213"/>
              <a:gd name="connsiteY59" fmla="*/ 8638 h 10000"/>
              <a:gd name="connsiteX60" fmla="*/ 1467 w 10213"/>
              <a:gd name="connsiteY60" fmla="*/ 8208 h 10000"/>
              <a:gd name="connsiteX61" fmla="*/ 2140 w 10213"/>
              <a:gd name="connsiteY61" fmla="*/ 5905 h 10000"/>
              <a:gd name="connsiteX62" fmla="*/ 2093 w 10213"/>
              <a:gd name="connsiteY62" fmla="*/ 5740 h 10000"/>
              <a:gd name="connsiteX63" fmla="*/ 2020 w 10213"/>
              <a:gd name="connsiteY63" fmla="*/ 5850 h 10000"/>
              <a:gd name="connsiteX64" fmla="*/ 1913 w 10213"/>
              <a:gd name="connsiteY64" fmla="*/ 6313 h 10000"/>
              <a:gd name="connsiteX0" fmla="*/ 1913 w 10213"/>
              <a:gd name="connsiteY0" fmla="*/ 6313 h 10000"/>
              <a:gd name="connsiteX1" fmla="*/ 1328 w 10213"/>
              <a:gd name="connsiteY1" fmla="*/ 7988 h 10000"/>
              <a:gd name="connsiteX2" fmla="*/ 1068 w 10213"/>
              <a:gd name="connsiteY2" fmla="*/ 8098 h 10000"/>
              <a:gd name="connsiteX3" fmla="*/ 656 w 10213"/>
              <a:gd name="connsiteY3" fmla="*/ 7525 h 10000"/>
              <a:gd name="connsiteX4" fmla="*/ 89 w 10213"/>
              <a:gd name="connsiteY4" fmla="*/ 3766 h 10000"/>
              <a:gd name="connsiteX5" fmla="*/ 1647 w 10213"/>
              <a:gd name="connsiteY5" fmla="*/ 4164 h 10000"/>
              <a:gd name="connsiteX6" fmla="*/ 309 w 10213"/>
              <a:gd name="connsiteY6" fmla="*/ 3106 h 10000"/>
              <a:gd name="connsiteX7" fmla="*/ 869 w 10213"/>
              <a:gd name="connsiteY7" fmla="*/ 1640 h 10000"/>
              <a:gd name="connsiteX8" fmla="*/ 2366 w 10213"/>
              <a:gd name="connsiteY8" fmla="*/ 495 h 10000"/>
              <a:gd name="connsiteX9" fmla="*/ 2572 w 10213"/>
              <a:gd name="connsiteY9" fmla="*/ 1254 h 10000"/>
              <a:gd name="connsiteX10" fmla="*/ 2751 w 10213"/>
              <a:gd name="connsiteY10" fmla="*/ 3327 h 10000"/>
              <a:gd name="connsiteX11" fmla="*/ 2878 w 10213"/>
              <a:gd name="connsiteY11" fmla="*/ 3669 h 10000"/>
              <a:gd name="connsiteX12" fmla="*/ 2878 w 10213"/>
              <a:gd name="connsiteY12" fmla="*/ 3140 h 10000"/>
              <a:gd name="connsiteX13" fmla="*/ 2845 w 10213"/>
              <a:gd name="connsiteY13" fmla="*/ 362 h 10000"/>
              <a:gd name="connsiteX14" fmla="*/ 4156 w 10213"/>
              <a:gd name="connsiteY14" fmla="*/ 152 h 10000"/>
              <a:gd name="connsiteX15" fmla="*/ 4522 w 10213"/>
              <a:gd name="connsiteY15" fmla="*/ 714 h 10000"/>
              <a:gd name="connsiteX16" fmla="*/ 4403 w 10213"/>
              <a:gd name="connsiteY16" fmla="*/ 4449 h 10000"/>
              <a:gd name="connsiteX17" fmla="*/ 4462 w 10213"/>
              <a:gd name="connsiteY17" fmla="*/ 4606 h 10000"/>
              <a:gd name="connsiteX18" fmla="*/ 4555 w 10213"/>
              <a:gd name="connsiteY18" fmla="*/ 4505 h 10000"/>
              <a:gd name="connsiteX19" fmla="*/ 4721 w 10213"/>
              <a:gd name="connsiteY19" fmla="*/ 660 h 10000"/>
              <a:gd name="connsiteX20" fmla="*/ 4981 w 10213"/>
              <a:gd name="connsiteY20" fmla="*/ 98 h 10000"/>
              <a:gd name="connsiteX21" fmla="*/ 5819 w 10213"/>
              <a:gd name="connsiteY21" fmla="*/ 9 h 10000"/>
              <a:gd name="connsiteX22" fmla="*/ 6519 w 10213"/>
              <a:gd name="connsiteY22" fmla="*/ 329 h 10000"/>
              <a:gd name="connsiteX23" fmla="*/ 6472 w 10213"/>
              <a:gd name="connsiteY23" fmla="*/ 2874 h 10000"/>
              <a:gd name="connsiteX24" fmla="*/ 6538 w 10213"/>
              <a:gd name="connsiteY24" fmla="*/ 3271 h 10000"/>
              <a:gd name="connsiteX25" fmla="*/ 6618 w 10213"/>
              <a:gd name="connsiteY25" fmla="*/ 2929 h 10000"/>
              <a:gd name="connsiteX26" fmla="*/ 6837 w 10213"/>
              <a:gd name="connsiteY26" fmla="*/ 329 h 10000"/>
              <a:gd name="connsiteX27" fmla="*/ 7956 w 10213"/>
              <a:gd name="connsiteY27" fmla="*/ 472 h 10000"/>
              <a:gd name="connsiteX28" fmla="*/ 8155 w 10213"/>
              <a:gd name="connsiteY28" fmla="*/ 1123 h 10000"/>
              <a:gd name="connsiteX29" fmla="*/ 8142 w 10213"/>
              <a:gd name="connsiteY29" fmla="*/ 3283 h 10000"/>
              <a:gd name="connsiteX30" fmla="*/ 8215 w 10213"/>
              <a:gd name="connsiteY30" fmla="*/ 3392 h 10000"/>
              <a:gd name="connsiteX31" fmla="*/ 8276 w 10213"/>
              <a:gd name="connsiteY31" fmla="*/ 3260 h 10000"/>
              <a:gd name="connsiteX32" fmla="*/ 8322 w 10213"/>
              <a:gd name="connsiteY32" fmla="*/ 1254 h 10000"/>
              <a:gd name="connsiteX33" fmla="*/ 8542 w 10213"/>
              <a:gd name="connsiteY33" fmla="*/ 935 h 10000"/>
              <a:gd name="connsiteX34" fmla="*/ 9407 w 10213"/>
              <a:gd name="connsiteY34" fmla="*/ 2093 h 10000"/>
              <a:gd name="connsiteX35" fmla="*/ 9953 w 10213"/>
              <a:gd name="connsiteY35" fmla="*/ 5277 h 10000"/>
              <a:gd name="connsiteX36" fmla="*/ 8562 w 10213"/>
              <a:gd name="connsiteY36" fmla="*/ 5178 h 10000"/>
              <a:gd name="connsiteX37" fmla="*/ 10184 w 10213"/>
              <a:gd name="connsiteY37" fmla="*/ 7566 h 10000"/>
              <a:gd name="connsiteX38" fmla="*/ 9555 w 10213"/>
              <a:gd name="connsiteY38" fmla="*/ 8311 h 10000"/>
              <a:gd name="connsiteX39" fmla="*/ 7937 w 10213"/>
              <a:gd name="connsiteY39" fmla="*/ 6812 h 10000"/>
              <a:gd name="connsiteX40" fmla="*/ 9003 w 10213"/>
              <a:gd name="connsiteY40" fmla="*/ 8677 h 10000"/>
              <a:gd name="connsiteX41" fmla="*/ 8339 w 10213"/>
              <a:gd name="connsiteY41" fmla="*/ 9065 h 10000"/>
              <a:gd name="connsiteX42" fmla="*/ 6938 w 10213"/>
              <a:gd name="connsiteY42" fmla="*/ 9178 h 10000"/>
              <a:gd name="connsiteX43" fmla="*/ 6718 w 10213"/>
              <a:gd name="connsiteY43" fmla="*/ 7261 h 10000"/>
              <a:gd name="connsiteX44" fmla="*/ 6645 w 10213"/>
              <a:gd name="connsiteY44" fmla="*/ 7095 h 10000"/>
              <a:gd name="connsiteX45" fmla="*/ 6585 w 10213"/>
              <a:gd name="connsiteY45" fmla="*/ 7261 h 10000"/>
              <a:gd name="connsiteX46" fmla="*/ 6738 w 10213"/>
              <a:gd name="connsiteY46" fmla="*/ 9123 h 10000"/>
              <a:gd name="connsiteX47" fmla="*/ 6552 w 10213"/>
              <a:gd name="connsiteY47" fmla="*/ 9696 h 10000"/>
              <a:gd name="connsiteX48" fmla="*/ 5580 w 10213"/>
              <a:gd name="connsiteY48" fmla="*/ 9827 h 10000"/>
              <a:gd name="connsiteX49" fmla="*/ 5321 w 10213"/>
              <a:gd name="connsiteY49" fmla="*/ 9091 h 10000"/>
              <a:gd name="connsiteX50" fmla="*/ 5288 w 10213"/>
              <a:gd name="connsiteY50" fmla="*/ 6444 h 10000"/>
              <a:gd name="connsiteX51" fmla="*/ 5228 w 10213"/>
              <a:gd name="connsiteY51" fmla="*/ 5972 h 10000"/>
              <a:gd name="connsiteX52" fmla="*/ 5115 w 10213"/>
              <a:gd name="connsiteY52" fmla="*/ 6391 h 10000"/>
              <a:gd name="connsiteX53" fmla="*/ 5021 w 10213"/>
              <a:gd name="connsiteY53" fmla="*/ 9751 h 10000"/>
              <a:gd name="connsiteX54" fmla="*/ 3311 w 10213"/>
              <a:gd name="connsiteY54" fmla="*/ 9696 h 10000"/>
              <a:gd name="connsiteX55" fmla="*/ 3424 w 10213"/>
              <a:gd name="connsiteY55" fmla="*/ 7107 h 10000"/>
              <a:gd name="connsiteX56" fmla="*/ 3391 w 10213"/>
              <a:gd name="connsiteY56" fmla="*/ 6766 h 10000"/>
              <a:gd name="connsiteX57" fmla="*/ 3264 w 10213"/>
              <a:gd name="connsiteY57" fmla="*/ 7107 h 10000"/>
              <a:gd name="connsiteX58" fmla="*/ 2885 w 10213"/>
              <a:gd name="connsiteY58" fmla="*/ 9586 h 10000"/>
              <a:gd name="connsiteX59" fmla="*/ 1528 w 10213"/>
              <a:gd name="connsiteY59" fmla="*/ 8638 h 10000"/>
              <a:gd name="connsiteX60" fmla="*/ 1467 w 10213"/>
              <a:gd name="connsiteY60" fmla="*/ 8208 h 10000"/>
              <a:gd name="connsiteX61" fmla="*/ 2140 w 10213"/>
              <a:gd name="connsiteY61" fmla="*/ 5905 h 10000"/>
              <a:gd name="connsiteX62" fmla="*/ 2093 w 10213"/>
              <a:gd name="connsiteY62" fmla="*/ 5740 h 10000"/>
              <a:gd name="connsiteX63" fmla="*/ 2020 w 10213"/>
              <a:gd name="connsiteY63" fmla="*/ 5850 h 10000"/>
              <a:gd name="connsiteX64" fmla="*/ 1913 w 10213"/>
              <a:gd name="connsiteY64" fmla="*/ 6313 h 10000"/>
              <a:gd name="connsiteX0" fmla="*/ 1913 w 10186"/>
              <a:gd name="connsiteY0" fmla="*/ 6313 h 10000"/>
              <a:gd name="connsiteX1" fmla="*/ 1328 w 10186"/>
              <a:gd name="connsiteY1" fmla="*/ 7988 h 10000"/>
              <a:gd name="connsiteX2" fmla="*/ 1068 w 10186"/>
              <a:gd name="connsiteY2" fmla="*/ 8098 h 10000"/>
              <a:gd name="connsiteX3" fmla="*/ 656 w 10186"/>
              <a:gd name="connsiteY3" fmla="*/ 7525 h 10000"/>
              <a:gd name="connsiteX4" fmla="*/ 89 w 10186"/>
              <a:gd name="connsiteY4" fmla="*/ 3766 h 10000"/>
              <a:gd name="connsiteX5" fmla="*/ 1647 w 10186"/>
              <a:gd name="connsiteY5" fmla="*/ 4164 h 10000"/>
              <a:gd name="connsiteX6" fmla="*/ 309 w 10186"/>
              <a:gd name="connsiteY6" fmla="*/ 3106 h 10000"/>
              <a:gd name="connsiteX7" fmla="*/ 869 w 10186"/>
              <a:gd name="connsiteY7" fmla="*/ 1640 h 10000"/>
              <a:gd name="connsiteX8" fmla="*/ 2366 w 10186"/>
              <a:gd name="connsiteY8" fmla="*/ 495 h 10000"/>
              <a:gd name="connsiteX9" fmla="*/ 2572 w 10186"/>
              <a:gd name="connsiteY9" fmla="*/ 1254 h 10000"/>
              <a:gd name="connsiteX10" fmla="*/ 2751 w 10186"/>
              <a:gd name="connsiteY10" fmla="*/ 3327 h 10000"/>
              <a:gd name="connsiteX11" fmla="*/ 2878 w 10186"/>
              <a:gd name="connsiteY11" fmla="*/ 3669 h 10000"/>
              <a:gd name="connsiteX12" fmla="*/ 2878 w 10186"/>
              <a:gd name="connsiteY12" fmla="*/ 3140 h 10000"/>
              <a:gd name="connsiteX13" fmla="*/ 2845 w 10186"/>
              <a:gd name="connsiteY13" fmla="*/ 362 h 10000"/>
              <a:gd name="connsiteX14" fmla="*/ 4156 w 10186"/>
              <a:gd name="connsiteY14" fmla="*/ 152 h 10000"/>
              <a:gd name="connsiteX15" fmla="*/ 4522 w 10186"/>
              <a:gd name="connsiteY15" fmla="*/ 714 h 10000"/>
              <a:gd name="connsiteX16" fmla="*/ 4403 w 10186"/>
              <a:gd name="connsiteY16" fmla="*/ 4449 h 10000"/>
              <a:gd name="connsiteX17" fmla="*/ 4462 w 10186"/>
              <a:gd name="connsiteY17" fmla="*/ 4606 h 10000"/>
              <a:gd name="connsiteX18" fmla="*/ 4555 w 10186"/>
              <a:gd name="connsiteY18" fmla="*/ 4505 h 10000"/>
              <a:gd name="connsiteX19" fmla="*/ 4721 w 10186"/>
              <a:gd name="connsiteY19" fmla="*/ 660 h 10000"/>
              <a:gd name="connsiteX20" fmla="*/ 4981 w 10186"/>
              <a:gd name="connsiteY20" fmla="*/ 98 h 10000"/>
              <a:gd name="connsiteX21" fmla="*/ 5819 w 10186"/>
              <a:gd name="connsiteY21" fmla="*/ 9 h 10000"/>
              <a:gd name="connsiteX22" fmla="*/ 6519 w 10186"/>
              <a:gd name="connsiteY22" fmla="*/ 329 h 10000"/>
              <a:gd name="connsiteX23" fmla="*/ 6472 w 10186"/>
              <a:gd name="connsiteY23" fmla="*/ 2874 h 10000"/>
              <a:gd name="connsiteX24" fmla="*/ 6538 w 10186"/>
              <a:gd name="connsiteY24" fmla="*/ 3271 h 10000"/>
              <a:gd name="connsiteX25" fmla="*/ 6618 w 10186"/>
              <a:gd name="connsiteY25" fmla="*/ 2929 h 10000"/>
              <a:gd name="connsiteX26" fmla="*/ 6837 w 10186"/>
              <a:gd name="connsiteY26" fmla="*/ 329 h 10000"/>
              <a:gd name="connsiteX27" fmla="*/ 7956 w 10186"/>
              <a:gd name="connsiteY27" fmla="*/ 472 h 10000"/>
              <a:gd name="connsiteX28" fmla="*/ 8155 w 10186"/>
              <a:gd name="connsiteY28" fmla="*/ 1123 h 10000"/>
              <a:gd name="connsiteX29" fmla="*/ 8142 w 10186"/>
              <a:gd name="connsiteY29" fmla="*/ 3283 h 10000"/>
              <a:gd name="connsiteX30" fmla="*/ 8215 w 10186"/>
              <a:gd name="connsiteY30" fmla="*/ 3392 h 10000"/>
              <a:gd name="connsiteX31" fmla="*/ 8276 w 10186"/>
              <a:gd name="connsiteY31" fmla="*/ 3260 h 10000"/>
              <a:gd name="connsiteX32" fmla="*/ 8322 w 10186"/>
              <a:gd name="connsiteY32" fmla="*/ 1254 h 10000"/>
              <a:gd name="connsiteX33" fmla="*/ 8542 w 10186"/>
              <a:gd name="connsiteY33" fmla="*/ 935 h 10000"/>
              <a:gd name="connsiteX34" fmla="*/ 9407 w 10186"/>
              <a:gd name="connsiteY34" fmla="*/ 2093 h 10000"/>
              <a:gd name="connsiteX35" fmla="*/ 9953 w 10186"/>
              <a:gd name="connsiteY35" fmla="*/ 5277 h 10000"/>
              <a:gd name="connsiteX36" fmla="*/ 8562 w 10186"/>
              <a:gd name="connsiteY36" fmla="*/ 5178 h 10000"/>
              <a:gd name="connsiteX37" fmla="*/ 9317 w 10186"/>
              <a:gd name="connsiteY37" fmla="*/ 6423 h 10000"/>
              <a:gd name="connsiteX38" fmla="*/ 10184 w 10186"/>
              <a:gd name="connsiteY38" fmla="*/ 7566 h 10000"/>
              <a:gd name="connsiteX39" fmla="*/ 9555 w 10186"/>
              <a:gd name="connsiteY39" fmla="*/ 8311 h 10000"/>
              <a:gd name="connsiteX40" fmla="*/ 7937 w 10186"/>
              <a:gd name="connsiteY40" fmla="*/ 6812 h 10000"/>
              <a:gd name="connsiteX41" fmla="*/ 9003 w 10186"/>
              <a:gd name="connsiteY41" fmla="*/ 8677 h 10000"/>
              <a:gd name="connsiteX42" fmla="*/ 8339 w 10186"/>
              <a:gd name="connsiteY42" fmla="*/ 9065 h 10000"/>
              <a:gd name="connsiteX43" fmla="*/ 6938 w 10186"/>
              <a:gd name="connsiteY43" fmla="*/ 9178 h 10000"/>
              <a:gd name="connsiteX44" fmla="*/ 6718 w 10186"/>
              <a:gd name="connsiteY44" fmla="*/ 7261 h 10000"/>
              <a:gd name="connsiteX45" fmla="*/ 6645 w 10186"/>
              <a:gd name="connsiteY45" fmla="*/ 7095 h 10000"/>
              <a:gd name="connsiteX46" fmla="*/ 6585 w 10186"/>
              <a:gd name="connsiteY46" fmla="*/ 7261 h 10000"/>
              <a:gd name="connsiteX47" fmla="*/ 6738 w 10186"/>
              <a:gd name="connsiteY47" fmla="*/ 9123 h 10000"/>
              <a:gd name="connsiteX48" fmla="*/ 6552 w 10186"/>
              <a:gd name="connsiteY48" fmla="*/ 9696 h 10000"/>
              <a:gd name="connsiteX49" fmla="*/ 5580 w 10186"/>
              <a:gd name="connsiteY49" fmla="*/ 9827 h 10000"/>
              <a:gd name="connsiteX50" fmla="*/ 5321 w 10186"/>
              <a:gd name="connsiteY50" fmla="*/ 9091 h 10000"/>
              <a:gd name="connsiteX51" fmla="*/ 5288 w 10186"/>
              <a:gd name="connsiteY51" fmla="*/ 6444 h 10000"/>
              <a:gd name="connsiteX52" fmla="*/ 5228 w 10186"/>
              <a:gd name="connsiteY52" fmla="*/ 5972 h 10000"/>
              <a:gd name="connsiteX53" fmla="*/ 5115 w 10186"/>
              <a:gd name="connsiteY53" fmla="*/ 6391 h 10000"/>
              <a:gd name="connsiteX54" fmla="*/ 5021 w 10186"/>
              <a:gd name="connsiteY54" fmla="*/ 9751 h 10000"/>
              <a:gd name="connsiteX55" fmla="*/ 3311 w 10186"/>
              <a:gd name="connsiteY55" fmla="*/ 9696 h 10000"/>
              <a:gd name="connsiteX56" fmla="*/ 3424 w 10186"/>
              <a:gd name="connsiteY56" fmla="*/ 7107 h 10000"/>
              <a:gd name="connsiteX57" fmla="*/ 3391 w 10186"/>
              <a:gd name="connsiteY57" fmla="*/ 6766 h 10000"/>
              <a:gd name="connsiteX58" fmla="*/ 3264 w 10186"/>
              <a:gd name="connsiteY58" fmla="*/ 7107 h 10000"/>
              <a:gd name="connsiteX59" fmla="*/ 2885 w 10186"/>
              <a:gd name="connsiteY59" fmla="*/ 9586 h 10000"/>
              <a:gd name="connsiteX60" fmla="*/ 1528 w 10186"/>
              <a:gd name="connsiteY60" fmla="*/ 8638 h 10000"/>
              <a:gd name="connsiteX61" fmla="*/ 1467 w 10186"/>
              <a:gd name="connsiteY61" fmla="*/ 8208 h 10000"/>
              <a:gd name="connsiteX62" fmla="*/ 2140 w 10186"/>
              <a:gd name="connsiteY62" fmla="*/ 5905 h 10000"/>
              <a:gd name="connsiteX63" fmla="*/ 2093 w 10186"/>
              <a:gd name="connsiteY63" fmla="*/ 5740 h 10000"/>
              <a:gd name="connsiteX64" fmla="*/ 2020 w 10186"/>
              <a:gd name="connsiteY64" fmla="*/ 5850 h 10000"/>
              <a:gd name="connsiteX65" fmla="*/ 1913 w 10186"/>
              <a:gd name="connsiteY65" fmla="*/ 6313 h 10000"/>
              <a:gd name="connsiteX0" fmla="*/ 1913 w 10337"/>
              <a:gd name="connsiteY0" fmla="*/ 6313 h 10000"/>
              <a:gd name="connsiteX1" fmla="*/ 1328 w 10337"/>
              <a:gd name="connsiteY1" fmla="*/ 7988 h 10000"/>
              <a:gd name="connsiteX2" fmla="*/ 1068 w 10337"/>
              <a:gd name="connsiteY2" fmla="*/ 8098 h 10000"/>
              <a:gd name="connsiteX3" fmla="*/ 656 w 10337"/>
              <a:gd name="connsiteY3" fmla="*/ 7525 h 10000"/>
              <a:gd name="connsiteX4" fmla="*/ 89 w 10337"/>
              <a:gd name="connsiteY4" fmla="*/ 3766 h 10000"/>
              <a:gd name="connsiteX5" fmla="*/ 1647 w 10337"/>
              <a:gd name="connsiteY5" fmla="*/ 4164 h 10000"/>
              <a:gd name="connsiteX6" fmla="*/ 309 w 10337"/>
              <a:gd name="connsiteY6" fmla="*/ 3106 h 10000"/>
              <a:gd name="connsiteX7" fmla="*/ 869 w 10337"/>
              <a:gd name="connsiteY7" fmla="*/ 1640 h 10000"/>
              <a:gd name="connsiteX8" fmla="*/ 2366 w 10337"/>
              <a:gd name="connsiteY8" fmla="*/ 495 h 10000"/>
              <a:gd name="connsiteX9" fmla="*/ 2572 w 10337"/>
              <a:gd name="connsiteY9" fmla="*/ 1254 h 10000"/>
              <a:gd name="connsiteX10" fmla="*/ 2751 w 10337"/>
              <a:gd name="connsiteY10" fmla="*/ 3327 h 10000"/>
              <a:gd name="connsiteX11" fmla="*/ 2878 w 10337"/>
              <a:gd name="connsiteY11" fmla="*/ 3669 h 10000"/>
              <a:gd name="connsiteX12" fmla="*/ 2878 w 10337"/>
              <a:gd name="connsiteY12" fmla="*/ 3140 h 10000"/>
              <a:gd name="connsiteX13" fmla="*/ 2845 w 10337"/>
              <a:gd name="connsiteY13" fmla="*/ 362 h 10000"/>
              <a:gd name="connsiteX14" fmla="*/ 4156 w 10337"/>
              <a:gd name="connsiteY14" fmla="*/ 152 h 10000"/>
              <a:gd name="connsiteX15" fmla="*/ 4522 w 10337"/>
              <a:gd name="connsiteY15" fmla="*/ 714 h 10000"/>
              <a:gd name="connsiteX16" fmla="*/ 4403 w 10337"/>
              <a:gd name="connsiteY16" fmla="*/ 4449 h 10000"/>
              <a:gd name="connsiteX17" fmla="*/ 4462 w 10337"/>
              <a:gd name="connsiteY17" fmla="*/ 4606 h 10000"/>
              <a:gd name="connsiteX18" fmla="*/ 4555 w 10337"/>
              <a:gd name="connsiteY18" fmla="*/ 4505 h 10000"/>
              <a:gd name="connsiteX19" fmla="*/ 4721 w 10337"/>
              <a:gd name="connsiteY19" fmla="*/ 660 h 10000"/>
              <a:gd name="connsiteX20" fmla="*/ 4981 w 10337"/>
              <a:gd name="connsiteY20" fmla="*/ 98 h 10000"/>
              <a:gd name="connsiteX21" fmla="*/ 5819 w 10337"/>
              <a:gd name="connsiteY21" fmla="*/ 9 h 10000"/>
              <a:gd name="connsiteX22" fmla="*/ 6519 w 10337"/>
              <a:gd name="connsiteY22" fmla="*/ 329 h 10000"/>
              <a:gd name="connsiteX23" fmla="*/ 6472 w 10337"/>
              <a:gd name="connsiteY23" fmla="*/ 2874 h 10000"/>
              <a:gd name="connsiteX24" fmla="*/ 6538 w 10337"/>
              <a:gd name="connsiteY24" fmla="*/ 3271 h 10000"/>
              <a:gd name="connsiteX25" fmla="*/ 6618 w 10337"/>
              <a:gd name="connsiteY25" fmla="*/ 2929 h 10000"/>
              <a:gd name="connsiteX26" fmla="*/ 6837 w 10337"/>
              <a:gd name="connsiteY26" fmla="*/ 329 h 10000"/>
              <a:gd name="connsiteX27" fmla="*/ 7956 w 10337"/>
              <a:gd name="connsiteY27" fmla="*/ 472 h 10000"/>
              <a:gd name="connsiteX28" fmla="*/ 8155 w 10337"/>
              <a:gd name="connsiteY28" fmla="*/ 1123 h 10000"/>
              <a:gd name="connsiteX29" fmla="*/ 8142 w 10337"/>
              <a:gd name="connsiteY29" fmla="*/ 3283 h 10000"/>
              <a:gd name="connsiteX30" fmla="*/ 8215 w 10337"/>
              <a:gd name="connsiteY30" fmla="*/ 3392 h 10000"/>
              <a:gd name="connsiteX31" fmla="*/ 8276 w 10337"/>
              <a:gd name="connsiteY31" fmla="*/ 3260 h 10000"/>
              <a:gd name="connsiteX32" fmla="*/ 8322 w 10337"/>
              <a:gd name="connsiteY32" fmla="*/ 1254 h 10000"/>
              <a:gd name="connsiteX33" fmla="*/ 8542 w 10337"/>
              <a:gd name="connsiteY33" fmla="*/ 935 h 10000"/>
              <a:gd name="connsiteX34" fmla="*/ 9407 w 10337"/>
              <a:gd name="connsiteY34" fmla="*/ 2093 h 10000"/>
              <a:gd name="connsiteX35" fmla="*/ 9953 w 10337"/>
              <a:gd name="connsiteY35" fmla="*/ 5277 h 10000"/>
              <a:gd name="connsiteX36" fmla="*/ 8562 w 10337"/>
              <a:gd name="connsiteY36" fmla="*/ 5178 h 10000"/>
              <a:gd name="connsiteX37" fmla="*/ 10194 w 10337"/>
              <a:gd name="connsiteY37" fmla="*/ 6436 h 10000"/>
              <a:gd name="connsiteX38" fmla="*/ 10184 w 10337"/>
              <a:gd name="connsiteY38" fmla="*/ 7566 h 10000"/>
              <a:gd name="connsiteX39" fmla="*/ 9555 w 10337"/>
              <a:gd name="connsiteY39" fmla="*/ 8311 h 10000"/>
              <a:gd name="connsiteX40" fmla="*/ 7937 w 10337"/>
              <a:gd name="connsiteY40" fmla="*/ 6812 h 10000"/>
              <a:gd name="connsiteX41" fmla="*/ 9003 w 10337"/>
              <a:gd name="connsiteY41" fmla="*/ 8677 h 10000"/>
              <a:gd name="connsiteX42" fmla="*/ 8339 w 10337"/>
              <a:gd name="connsiteY42" fmla="*/ 9065 h 10000"/>
              <a:gd name="connsiteX43" fmla="*/ 6938 w 10337"/>
              <a:gd name="connsiteY43" fmla="*/ 9178 h 10000"/>
              <a:gd name="connsiteX44" fmla="*/ 6718 w 10337"/>
              <a:gd name="connsiteY44" fmla="*/ 7261 h 10000"/>
              <a:gd name="connsiteX45" fmla="*/ 6645 w 10337"/>
              <a:gd name="connsiteY45" fmla="*/ 7095 h 10000"/>
              <a:gd name="connsiteX46" fmla="*/ 6585 w 10337"/>
              <a:gd name="connsiteY46" fmla="*/ 7261 h 10000"/>
              <a:gd name="connsiteX47" fmla="*/ 6738 w 10337"/>
              <a:gd name="connsiteY47" fmla="*/ 9123 h 10000"/>
              <a:gd name="connsiteX48" fmla="*/ 6552 w 10337"/>
              <a:gd name="connsiteY48" fmla="*/ 9696 h 10000"/>
              <a:gd name="connsiteX49" fmla="*/ 5580 w 10337"/>
              <a:gd name="connsiteY49" fmla="*/ 9827 h 10000"/>
              <a:gd name="connsiteX50" fmla="*/ 5321 w 10337"/>
              <a:gd name="connsiteY50" fmla="*/ 9091 h 10000"/>
              <a:gd name="connsiteX51" fmla="*/ 5288 w 10337"/>
              <a:gd name="connsiteY51" fmla="*/ 6444 h 10000"/>
              <a:gd name="connsiteX52" fmla="*/ 5228 w 10337"/>
              <a:gd name="connsiteY52" fmla="*/ 5972 h 10000"/>
              <a:gd name="connsiteX53" fmla="*/ 5115 w 10337"/>
              <a:gd name="connsiteY53" fmla="*/ 6391 h 10000"/>
              <a:gd name="connsiteX54" fmla="*/ 5021 w 10337"/>
              <a:gd name="connsiteY54" fmla="*/ 9751 h 10000"/>
              <a:gd name="connsiteX55" fmla="*/ 3311 w 10337"/>
              <a:gd name="connsiteY55" fmla="*/ 9696 h 10000"/>
              <a:gd name="connsiteX56" fmla="*/ 3424 w 10337"/>
              <a:gd name="connsiteY56" fmla="*/ 7107 h 10000"/>
              <a:gd name="connsiteX57" fmla="*/ 3391 w 10337"/>
              <a:gd name="connsiteY57" fmla="*/ 6766 h 10000"/>
              <a:gd name="connsiteX58" fmla="*/ 3264 w 10337"/>
              <a:gd name="connsiteY58" fmla="*/ 7107 h 10000"/>
              <a:gd name="connsiteX59" fmla="*/ 2885 w 10337"/>
              <a:gd name="connsiteY59" fmla="*/ 9586 h 10000"/>
              <a:gd name="connsiteX60" fmla="*/ 1528 w 10337"/>
              <a:gd name="connsiteY60" fmla="*/ 8638 h 10000"/>
              <a:gd name="connsiteX61" fmla="*/ 1467 w 10337"/>
              <a:gd name="connsiteY61" fmla="*/ 8208 h 10000"/>
              <a:gd name="connsiteX62" fmla="*/ 2140 w 10337"/>
              <a:gd name="connsiteY62" fmla="*/ 5905 h 10000"/>
              <a:gd name="connsiteX63" fmla="*/ 2093 w 10337"/>
              <a:gd name="connsiteY63" fmla="*/ 5740 h 10000"/>
              <a:gd name="connsiteX64" fmla="*/ 2020 w 10337"/>
              <a:gd name="connsiteY64" fmla="*/ 5850 h 10000"/>
              <a:gd name="connsiteX65" fmla="*/ 1913 w 10337"/>
              <a:gd name="connsiteY65" fmla="*/ 6313 h 10000"/>
              <a:gd name="connsiteX0" fmla="*/ 1968 w 10392"/>
              <a:gd name="connsiteY0" fmla="*/ 6313 h 10000"/>
              <a:gd name="connsiteX1" fmla="*/ 1383 w 10392"/>
              <a:gd name="connsiteY1" fmla="*/ 7988 h 10000"/>
              <a:gd name="connsiteX2" fmla="*/ 1123 w 10392"/>
              <a:gd name="connsiteY2" fmla="*/ 8098 h 10000"/>
              <a:gd name="connsiteX3" fmla="*/ 711 w 10392"/>
              <a:gd name="connsiteY3" fmla="*/ 7525 h 10000"/>
              <a:gd name="connsiteX4" fmla="*/ 132 w 10392"/>
              <a:gd name="connsiteY4" fmla="*/ 5878 h 10000"/>
              <a:gd name="connsiteX5" fmla="*/ 144 w 10392"/>
              <a:gd name="connsiteY5" fmla="*/ 3766 h 10000"/>
              <a:gd name="connsiteX6" fmla="*/ 1702 w 10392"/>
              <a:gd name="connsiteY6" fmla="*/ 4164 h 10000"/>
              <a:gd name="connsiteX7" fmla="*/ 364 w 10392"/>
              <a:gd name="connsiteY7" fmla="*/ 3106 h 10000"/>
              <a:gd name="connsiteX8" fmla="*/ 924 w 10392"/>
              <a:gd name="connsiteY8" fmla="*/ 1640 h 10000"/>
              <a:gd name="connsiteX9" fmla="*/ 2421 w 10392"/>
              <a:gd name="connsiteY9" fmla="*/ 495 h 10000"/>
              <a:gd name="connsiteX10" fmla="*/ 2627 w 10392"/>
              <a:gd name="connsiteY10" fmla="*/ 1254 h 10000"/>
              <a:gd name="connsiteX11" fmla="*/ 2806 w 10392"/>
              <a:gd name="connsiteY11" fmla="*/ 3327 h 10000"/>
              <a:gd name="connsiteX12" fmla="*/ 2933 w 10392"/>
              <a:gd name="connsiteY12" fmla="*/ 3669 h 10000"/>
              <a:gd name="connsiteX13" fmla="*/ 2933 w 10392"/>
              <a:gd name="connsiteY13" fmla="*/ 3140 h 10000"/>
              <a:gd name="connsiteX14" fmla="*/ 2900 w 10392"/>
              <a:gd name="connsiteY14" fmla="*/ 362 h 10000"/>
              <a:gd name="connsiteX15" fmla="*/ 4211 w 10392"/>
              <a:gd name="connsiteY15" fmla="*/ 152 h 10000"/>
              <a:gd name="connsiteX16" fmla="*/ 4577 w 10392"/>
              <a:gd name="connsiteY16" fmla="*/ 714 h 10000"/>
              <a:gd name="connsiteX17" fmla="*/ 4458 w 10392"/>
              <a:gd name="connsiteY17" fmla="*/ 4449 h 10000"/>
              <a:gd name="connsiteX18" fmla="*/ 4517 w 10392"/>
              <a:gd name="connsiteY18" fmla="*/ 4606 h 10000"/>
              <a:gd name="connsiteX19" fmla="*/ 4610 w 10392"/>
              <a:gd name="connsiteY19" fmla="*/ 4505 h 10000"/>
              <a:gd name="connsiteX20" fmla="*/ 4776 w 10392"/>
              <a:gd name="connsiteY20" fmla="*/ 660 h 10000"/>
              <a:gd name="connsiteX21" fmla="*/ 5036 w 10392"/>
              <a:gd name="connsiteY21" fmla="*/ 98 h 10000"/>
              <a:gd name="connsiteX22" fmla="*/ 5874 w 10392"/>
              <a:gd name="connsiteY22" fmla="*/ 9 h 10000"/>
              <a:gd name="connsiteX23" fmla="*/ 6574 w 10392"/>
              <a:gd name="connsiteY23" fmla="*/ 329 h 10000"/>
              <a:gd name="connsiteX24" fmla="*/ 6527 w 10392"/>
              <a:gd name="connsiteY24" fmla="*/ 2874 h 10000"/>
              <a:gd name="connsiteX25" fmla="*/ 6593 w 10392"/>
              <a:gd name="connsiteY25" fmla="*/ 3271 h 10000"/>
              <a:gd name="connsiteX26" fmla="*/ 6673 w 10392"/>
              <a:gd name="connsiteY26" fmla="*/ 2929 h 10000"/>
              <a:gd name="connsiteX27" fmla="*/ 6892 w 10392"/>
              <a:gd name="connsiteY27" fmla="*/ 329 h 10000"/>
              <a:gd name="connsiteX28" fmla="*/ 8011 w 10392"/>
              <a:gd name="connsiteY28" fmla="*/ 472 h 10000"/>
              <a:gd name="connsiteX29" fmla="*/ 8210 w 10392"/>
              <a:gd name="connsiteY29" fmla="*/ 1123 h 10000"/>
              <a:gd name="connsiteX30" fmla="*/ 8197 w 10392"/>
              <a:gd name="connsiteY30" fmla="*/ 3283 h 10000"/>
              <a:gd name="connsiteX31" fmla="*/ 8270 w 10392"/>
              <a:gd name="connsiteY31" fmla="*/ 3392 h 10000"/>
              <a:gd name="connsiteX32" fmla="*/ 8331 w 10392"/>
              <a:gd name="connsiteY32" fmla="*/ 3260 h 10000"/>
              <a:gd name="connsiteX33" fmla="*/ 8377 w 10392"/>
              <a:gd name="connsiteY33" fmla="*/ 1254 h 10000"/>
              <a:gd name="connsiteX34" fmla="*/ 8597 w 10392"/>
              <a:gd name="connsiteY34" fmla="*/ 935 h 10000"/>
              <a:gd name="connsiteX35" fmla="*/ 9462 w 10392"/>
              <a:gd name="connsiteY35" fmla="*/ 2093 h 10000"/>
              <a:gd name="connsiteX36" fmla="*/ 10008 w 10392"/>
              <a:gd name="connsiteY36" fmla="*/ 5277 h 10000"/>
              <a:gd name="connsiteX37" fmla="*/ 8617 w 10392"/>
              <a:gd name="connsiteY37" fmla="*/ 5178 h 10000"/>
              <a:gd name="connsiteX38" fmla="*/ 10249 w 10392"/>
              <a:gd name="connsiteY38" fmla="*/ 6436 h 10000"/>
              <a:gd name="connsiteX39" fmla="*/ 10239 w 10392"/>
              <a:gd name="connsiteY39" fmla="*/ 7566 h 10000"/>
              <a:gd name="connsiteX40" fmla="*/ 9610 w 10392"/>
              <a:gd name="connsiteY40" fmla="*/ 8311 h 10000"/>
              <a:gd name="connsiteX41" fmla="*/ 7992 w 10392"/>
              <a:gd name="connsiteY41" fmla="*/ 6812 h 10000"/>
              <a:gd name="connsiteX42" fmla="*/ 9058 w 10392"/>
              <a:gd name="connsiteY42" fmla="*/ 8677 h 10000"/>
              <a:gd name="connsiteX43" fmla="*/ 8394 w 10392"/>
              <a:gd name="connsiteY43" fmla="*/ 9065 h 10000"/>
              <a:gd name="connsiteX44" fmla="*/ 6993 w 10392"/>
              <a:gd name="connsiteY44" fmla="*/ 9178 h 10000"/>
              <a:gd name="connsiteX45" fmla="*/ 6773 w 10392"/>
              <a:gd name="connsiteY45" fmla="*/ 7261 h 10000"/>
              <a:gd name="connsiteX46" fmla="*/ 6700 w 10392"/>
              <a:gd name="connsiteY46" fmla="*/ 7095 h 10000"/>
              <a:gd name="connsiteX47" fmla="*/ 6640 w 10392"/>
              <a:gd name="connsiteY47" fmla="*/ 7261 h 10000"/>
              <a:gd name="connsiteX48" fmla="*/ 6793 w 10392"/>
              <a:gd name="connsiteY48" fmla="*/ 9123 h 10000"/>
              <a:gd name="connsiteX49" fmla="*/ 6607 w 10392"/>
              <a:gd name="connsiteY49" fmla="*/ 9696 h 10000"/>
              <a:gd name="connsiteX50" fmla="*/ 5635 w 10392"/>
              <a:gd name="connsiteY50" fmla="*/ 9827 h 10000"/>
              <a:gd name="connsiteX51" fmla="*/ 5376 w 10392"/>
              <a:gd name="connsiteY51" fmla="*/ 9091 h 10000"/>
              <a:gd name="connsiteX52" fmla="*/ 5343 w 10392"/>
              <a:gd name="connsiteY52" fmla="*/ 6444 h 10000"/>
              <a:gd name="connsiteX53" fmla="*/ 5283 w 10392"/>
              <a:gd name="connsiteY53" fmla="*/ 5972 h 10000"/>
              <a:gd name="connsiteX54" fmla="*/ 5170 w 10392"/>
              <a:gd name="connsiteY54" fmla="*/ 6391 h 10000"/>
              <a:gd name="connsiteX55" fmla="*/ 5076 w 10392"/>
              <a:gd name="connsiteY55" fmla="*/ 9751 h 10000"/>
              <a:gd name="connsiteX56" fmla="*/ 3366 w 10392"/>
              <a:gd name="connsiteY56" fmla="*/ 9696 h 10000"/>
              <a:gd name="connsiteX57" fmla="*/ 3479 w 10392"/>
              <a:gd name="connsiteY57" fmla="*/ 7107 h 10000"/>
              <a:gd name="connsiteX58" fmla="*/ 3446 w 10392"/>
              <a:gd name="connsiteY58" fmla="*/ 6766 h 10000"/>
              <a:gd name="connsiteX59" fmla="*/ 3319 w 10392"/>
              <a:gd name="connsiteY59" fmla="*/ 7107 h 10000"/>
              <a:gd name="connsiteX60" fmla="*/ 2940 w 10392"/>
              <a:gd name="connsiteY60" fmla="*/ 9586 h 10000"/>
              <a:gd name="connsiteX61" fmla="*/ 1583 w 10392"/>
              <a:gd name="connsiteY61" fmla="*/ 8638 h 10000"/>
              <a:gd name="connsiteX62" fmla="*/ 1522 w 10392"/>
              <a:gd name="connsiteY62" fmla="*/ 8208 h 10000"/>
              <a:gd name="connsiteX63" fmla="*/ 2195 w 10392"/>
              <a:gd name="connsiteY63" fmla="*/ 5905 h 10000"/>
              <a:gd name="connsiteX64" fmla="*/ 2148 w 10392"/>
              <a:gd name="connsiteY64" fmla="*/ 5740 h 10000"/>
              <a:gd name="connsiteX65" fmla="*/ 2075 w 10392"/>
              <a:gd name="connsiteY65" fmla="*/ 5850 h 10000"/>
              <a:gd name="connsiteX66" fmla="*/ 1968 w 10392"/>
              <a:gd name="connsiteY66" fmla="*/ 6313 h 10000"/>
              <a:gd name="connsiteX0" fmla="*/ 1858 w 10282"/>
              <a:gd name="connsiteY0" fmla="*/ 6313 h 10000"/>
              <a:gd name="connsiteX1" fmla="*/ 1273 w 10282"/>
              <a:gd name="connsiteY1" fmla="*/ 7988 h 10000"/>
              <a:gd name="connsiteX2" fmla="*/ 1013 w 10282"/>
              <a:gd name="connsiteY2" fmla="*/ 8098 h 10000"/>
              <a:gd name="connsiteX3" fmla="*/ 601 w 10282"/>
              <a:gd name="connsiteY3" fmla="*/ 7525 h 10000"/>
              <a:gd name="connsiteX4" fmla="*/ 1230 w 10282"/>
              <a:gd name="connsiteY4" fmla="*/ 5360 h 10000"/>
              <a:gd name="connsiteX5" fmla="*/ 34 w 10282"/>
              <a:gd name="connsiteY5" fmla="*/ 3766 h 10000"/>
              <a:gd name="connsiteX6" fmla="*/ 1592 w 10282"/>
              <a:gd name="connsiteY6" fmla="*/ 4164 h 10000"/>
              <a:gd name="connsiteX7" fmla="*/ 254 w 10282"/>
              <a:gd name="connsiteY7" fmla="*/ 3106 h 10000"/>
              <a:gd name="connsiteX8" fmla="*/ 814 w 10282"/>
              <a:gd name="connsiteY8" fmla="*/ 1640 h 10000"/>
              <a:gd name="connsiteX9" fmla="*/ 2311 w 10282"/>
              <a:gd name="connsiteY9" fmla="*/ 495 h 10000"/>
              <a:gd name="connsiteX10" fmla="*/ 2517 w 10282"/>
              <a:gd name="connsiteY10" fmla="*/ 1254 h 10000"/>
              <a:gd name="connsiteX11" fmla="*/ 2696 w 10282"/>
              <a:gd name="connsiteY11" fmla="*/ 3327 h 10000"/>
              <a:gd name="connsiteX12" fmla="*/ 2823 w 10282"/>
              <a:gd name="connsiteY12" fmla="*/ 3669 h 10000"/>
              <a:gd name="connsiteX13" fmla="*/ 2823 w 10282"/>
              <a:gd name="connsiteY13" fmla="*/ 3140 h 10000"/>
              <a:gd name="connsiteX14" fmla="*/ 2790 w 10282"/>
              <a:gd name="connsiteY14" fmla="*/ 362 h 10000"/>
              <a:gd name="connsiteX15" fmla="*/ 4101 w 10282"/>
              <a:gd name="connsiteY15" fmla="*/ 152 h 10000"/>
              <a:gd name="connsiteX16" fmla="*/ 4467 w 10282"/>
              <a:gd name="connsiteY16" fmla="*/ 714 h 10000"/>
              <a:gd name="connsiteX17" fmla="*/ 4348 w 10282"/>
              <a:gd name="connsiteY17" fmla="*/ 4449 h 10000"/>
              <a:gd name="connsiteX18" fmla="*/ 4407 w 10282"/>
              <a:gd name="connsiteY18" fmla="*/ 4606 h 10000"/>
              <a:gd name="connsiteX19" fmla="*/ 4500 w 10282"/>
              <a:gd name="connsiteY19" fmla="*/ 4505 h 10000"/>
              <a:gd name="connsiteX20" fmla="*/ 4666 w 10282"/>
              <a:gd name="connsiteY20" fmla="*/ 660 h 10000"/>
              <a:gd name="connsiteX21" fmla="*/ 4926 w 10282"/>
              <a:gd name="connsiteY21" fmla="*/ 98 h 10000"/>
              <a:gd name="connsiteX22" fmla="*/ 5764 w 10282"/>
              <a:gd name="connsiteY22" fmla="*/ 9 h 10000"/>
              <a:gd name="connsiteX23" fmla="*/ 6464 w 10282"/>
              <a:gd name="connsiteY23" fmla="*/ 329 h 10000"/>
              <a:gd name="connsiteX24" fmla="*/ 6417 w 10282"/>
              <a:gd name="connsiteY24" fmla="*/ 2874 h 10000"/>
              <a:gd name="connsiteX25" fmla="*/ 6483 w 10282"/>
              <a:gd name="connsiteY25" fmla="*/ 3271 h 10000"/>
              <a:gd name="connsiteX26" fmla="*/ 6563 w 10282"/>
              <a:gd name="connsiteY26" fmla="*/ 2929 h 10000"/>
              <a:gd name="connsiteX27" fmla="*/ 6782 w 10282"/>
              <a:gd name="connsiteY27" fmla="*/ 329 h 10000"/>
              <a:gd name="connsiteX28" fmla="*/ 7901 w 10282"/>
              <a:gd name="connsiteY28" fmla="*/ 472 h 10000"/>
              <a:gd name="connsiteX29" fmla="*/ 8100 w 10282"/>
              <a:gd name="connsiteY29" fmla="*/ 1123 h 10000"/>
              <a:gd name="connsiteX30" fmla="*/ 8087 w 10282"/>
              <a:gd name="connsiteY30" fmla="*/ 3283 h 10000"/>
              <a:gd name="connsiteX31" fmla="*/ 8160 w 10282"/>
              <a:gd name="connsiteY31" fmla="*/ 3392 h 10000"/>
              <a:gd name="connsiteX32" fmla="*/ 8221 w 10282"/>
              <a:gd name="connsiteY32" fmla="*/ 3260 h 10000"/>
              <a:gd name="connsiteX33" fmla="*/ 8267 w 10282"/>
              <a:gd name="connsiteY33" fmla="*/ 1254 h 10000"/>
              <a:gd name="connsiteX34" fmla="*/ 8487 w 10282"/>
              <a:gd name="connsiteY34" fmla="*/ 935 h 10000"/>
              <a:gd name="connsiteX35" fmla="*/ 9352 w 10282"/>
              <a:gd name="connsiteY35" fmla="*/ 2093 h 10000"/>
              <a:gd name="connsiteX36" fmla="*/ 9898 w 10282"/>
              <a:gd name="connsiteY36" fmla="*/ 5277 h 10000"/>
              <a:gd name="connsiteX37" fmla="*/ 8507 w 10282"/>
              <a:gd name="connsiteY37" fmla="*/ 5178 h 10000"/>
              <a:gd name="connsiteX38" fmla="*/ 10139 w 10282"/>
              <a:gd name="connsiteY38" fmla="*/ 6436 h 10000"/>
              <a:gd name="connsiteX39" fmla="*/ 10129 w 10282"/>
              <a:gd name="connsiteY39" fmla="*/ 7566 h 10000"/>
              <a:gd name="connsiteX40" fmla="*/ 9500 w 10282"/>
              <a:gd name="connsiteY40" fmla="*/ 8311 h 10000"/>
              <a:gd name="connsiteX41" fmla="*/ 7882 w 10282"/>
              <a:gd name="connsiteY41" fmla="*/ 6812 h 10000"/>
              <a:gd name="connsiteX42" fmla="*/ 8948 w 10282"/>
              <a:gd name="connsiteY42" fmla="*/ 8677 h 10000"/>
              <a:gd name="connsiteX43" fmla="*/ 8284 w 10282"/>
              <a:gd name="connsiteY43" fmla="*/ 9065 h 10000"/>
              <a:gd name="connsiteX44" fmla="*/ 6883 w 10282"/>
              <a:gd name="connsiteY44" fmla="*/ 9178 h 10000"/>
              <a:gd name="connsiteX45" fmla="*/ 6663 w 10282"/>
              <a:gd name="connsiteY45" fmla="*/ 7261 h 10000"/>
              <a:gd name="connsiteX46" fmla="*/ 6590 w 10282"/>
              <a:gd name="connsiteY46" fmla="*/ 7095 h 10000"/>
              <a:gd name="connsiteX47" fmla="*/ 6530 w 10282"/>
              <a:gd name="connsiteY47" fmla="*/ 7261 h 10000"/>
              <a:gd name="connsiteX48" fmla="*/ 6683 w 10282"/>
              <a:gd name="connsiteY48" fmla="*/ 9123 h 10000"/>
              <a:gd name="connsiteX49" fmla="*/ 6497 w 10282"/>
              <a:gd name="connsiteY49" fmla="*/ 9696 h 10000"/>
              <a:gd name="connsiteX50" fmla="*/ 5525 w 10282"/>
              <a:gd name="connsiteY50" fmla="*/ 9827 h 10000"/>
              <a:gd name="connsiteX51" fmla="*/ 5266 w 10282"/>
              <a:gd name="connsiteY51" fmla="*/ 9091 h 10000"/>
              <a:gd name="connsiteX52" fmla="*/ 5233 w 10282"/>
              <a:gd name="connsiteY52" fmla="*/ 6444 h 10000"/>
              <a:gd name="connsiteX53" fmla="*/ 5173 w 10282"/>
              <a:gd name="connsiteY53" fmla="*/ 5972 h 10000"/>
              <a:gd name="connsiteX54" fmla="*/ 5060 w 10282"/>
              <a:gd name="connsiteY54" fmla="*/ 6391 h 10000"/>
              <a:gd name="connsiteX55" fmla="*/ 4966 w 10282"/>
              <a:gd name="connsiteY55" fmla="*/ 9751 h 10000"/>
              <a:gd name="connsiteX56" fmla="*/ 3256 w 10282"/>
              <a:gd name="connsiteY56" fmla="*/ 9696 h 10000"/>
              <a:gd name="connsiteX57" fmla="*/ 3369 w 10282"/>
              <a:gd name="connsiteY57" fmla="*/ 7107 h 10000"/>
              <a:gd name="connsiteX58" fmla="*/ 3336 w 10282"/>
              <a:gd name="connsiteY58" fmla="*/ 6766 h 10000"/>
              <a:gd name="connsiteX59" fmla="*/ 3209 w 10282"/>
              <a:gd name="connsiteY59" fmla="*/ 7107 h 10000"/>
              <a:gd name="connsiteX60" fmla="*/ 2830 w 10282"/>
              <a:gd name="connsiteY60" fmla="*/ 9586 h 10000"/>
              <a:gd name="connsiteX61" fmla="*/ 1473 w 10282"/>
              <a:gd name="connsiteY61" fmla="*/ 8638 h 10000"/>
              <a:gd name="connsiteX62" fmla="*/ 1412 w 10282"/>
              <a:gd name="connsiteY62" fmla="*/ 8208 h 10000"/>
              <a:gd name="connsiteX63" fmla="*/ 2085 w 10282"/>
              <a:gd name="connsiteY63" fmla="*/ 5905 h 10000"/>
              <a:gd name="connsiteX64" fmla="*/ 2038 w 10282"/>
              <a:gd name="connsiteY64" fmla="*/ 5740 h 10000"/>
              <a:gd name="connsiteX65" fmla="*/ 1965 w 10282"/>
              <a:gd name="connsiteY65" fmla="*/ 5850 h 10000"/>
              <a:gd name="connsiteX66" fmla="*/ 1858 w 10282"/>
              <a:gd name="connsiteY66" fmla="*/ 6313 h 10000"/>
              <a:gd name="connsiteX0" fmla="*/ 1857 w 10281"/>
              <a:gd name="connsiteY0" fmla="*/ 6313 h 10000"/>
              <a:gd name="connsiteX1" fmla="*/ 1272 w 10281"/>
              <a:gd name="connsiteY1" fmla="*/ 7988 h 10000"/>
              <a:gd name="connsiteX2" fmla="*/ 1012 w 10281"/>
              <a:gd name="connsiteY2" fmla="*/ 8098 h 10000"/>
              <a:gd name="connsiteX3" fmla="*/ 600 w 10281"/>
              <a:gd name="connsiteY3" fmla="*/ 7525 h 10000"/>
              <a:gd name="connsiteX4" fmla="*/ 1229 w 10281"/>
              <a:gd name="connsiteY4" fmla="*/ 5360 h 10000"/>
              <a:gd name="connsiteX5" fmla="*/ 584 w 10281"/>
              <a:gd name="connsiteY5" fmla="*/ 4539 h 10000"/>
              <a:gd name="connsiteX6" fmla="*/ 33 w 10281"/>
              <a:gd name="connsiteY6" fmla="*/ 3766 h 10000"/>
              <a:gd name="connsiteX7" fmla="*/ 1591 w 10281"/>
              <a:gd name="connsiteY7" fmla="*/ 4164 h 10000"/>
              <a:gd name="connsiteX8" fmla="*/ 253 w 10281"/>
              <a:gd name="connsiteY8" fmla="*/ 3106 h 10000"/>
              <a:gd name="connsiteX9" fmla="*/ 813 w 10281"/>
              <a:gd name="connsiteY9" fmla="*/ 1640 h 10000"/>
              <a:gd name="connsiteX10" fmla="*/ 2310 w 10281"/>
              <a:gd name="connsiteY10" fmla="*/ 495 h 10000"/>
              <a:gd name="connsiteX11" fmla="*/ 2516 w 10281"/>
              <a:gd name="connsiteY11" fmla="*/ 1254 h 10000"/>
              <a:gd name="connsiteX12" fmla="*/ 2695 w 10281"/>
              <a:gd name="connsiteY12" fmla="*/ 3327 h 10000"/>
              <a:gd name="connsiteX13" fmla="*/ 2822 w 10281"/>
              <a:gd name="connsiteY13" fmla="*/ 3669 h 10000"/>
              <a:gd name="connsiteX14" fmla="*/ 2822 w 10281"/>
              <a:gd name="connsiteY14" fmla="*/ 3140 h 10000"/>
              <a:gd name="connsiteX15" fmla="*/ 2789 w 10281"/>
              <a:gd name="connsiteY15" fmla="*/ 362 h 10000"/>
              <a:gd name="connsiteX16" fmla="*/ 4100 w 10281"/>
              <a:gd name="connsiteY16" fmla="*/ 152 h 10000"/>
              <a:gd name="connsiteX17" fmla="*/ 4466 w 10281"/>
              <a:gd name="connsiteY17" fmla="*/ 714 h 10000"/>
              <a:gd name="connsiteX18" fmla="*/ 4347 w 10281"/>
              <a:gd name="connsiteY18" fmla="*/ 4449 h 10000"/>
              <a:gd name="connsiteX19" fmla="*/ 4406 w 10281"/>
              <a:gd name="connsiteY19" fmla="*/ 4606 h 10000"/>
              <a:gd name="connsiteX20" fmla="*/ 4499 w 10281"/>
              <a:gd name="connsiteY20" fmla="*/ 4505 h 10000"/>
              <a:gd name="connsiteX21" fmla="*/ 4665 w 10281"/>
              <a:gd name="connsiteY21" fmla="*/ 660 h 10000"/>
              <a:gd name="connsiteX22" fmla="*/ 4925 w 10281"/>
              <a:gd name="connsiteY22" fmla="*/ 98 h 10000"/>
              <a:gd name="connsiteX23" fmla="*/ 5763 w 10281"/>
              <a:gd name="connsiteY23" fmla="*/ 9 h 10000"/>
              <a:gd name="connsiteX24" fmla="*/ 6463 w 10281"/>
              <a:gd name="connsiteY24" fmla="*/ 329 h 10000"/>
              <a:gd name="connsiteX25" fmla="*/ 6416 w 10281"/>
              <a:gd name="connsiteY25" fmla="*/ 2874 h 10000"/>
              <a:gd name="connsiteX26" fmla="*/ 6482 w 10281"/>
              <a:gd name="connsiteY26" fmla="*/ 3271 h 10000"/>
              <a:gd name="connsiteX27" fmla="*/ 6562 w 10281"/>
              <a:gd name="connsiteY27" fmla="*/ 2929 h 10000"/>
              <a:gd name="connsiteX28" fmla="*/ 6781 w 10281"/>
              <a:gd name="connsiteY28" fmla="*/ 329 h 10000"/>
              <a:gd name="connsiteX29" fmla="*/ 7900 w 10281"/>
              <a:gd name="connsiteY29" fmla="*/ 472 h 10000"/>
              <a:gd name="connsiteX30" fmla="*/ 8099 w 10281"/>
              <a:gd name="connsiteY30" fmla="*/ 1123 h 10000"/>
              <a:gd name="connsiteX31" fmla="*/ 8086 w 10281"/>
              <a:gd name="connsiteY31" fmla="*/ 3283 h 10000"/>
              <a:gd name="connsiteX32" fmla="*/ 8159 w 10281"/>
              <a:gd name="connsiteY32" fmla="*/ 3392 h 10000"/>
              <a:gd name="connsiteX33" fmla="*/ 8220 w 10281"/>
              <a:gd name="connsiteY33" fmla="*/ 3260 h 10000"/>
              <a:gd name="connsiteX34" fmla="*/ 8266 w 10281"/>
              <a:gd name="connsiteY34" fmla="*/ 1254 h 10000"/>
              <a:gd name="connsiteX35" fmla="*/ 8486 w 10281"/>
              <a:gd name="connsiteY35" fmla="*/ 935 h 10000"/>
              <a:gd name="connsiteX36" fmla="*/ 9351 w 10281"/>
              <a:gd name="connsiteY36" fmla="*/ 2093 h 10000"/>
              <a:gd name="connsiteX37" fmla="*/ 9897 w 10281"/>
              <a:gd name="connsiteY37" fmla="*/ 5277 h 10000"/>
              <a:gd name="connsiteX38" fmla="*/ 8506 w 10281"/>
              <a:gd name="connsiteY38" fmla="*/ 5178 h 10000"/>
              <a:gd name="connsiteX39" fmla="*/ 10138 w 10281"/>
              <a:gd name="connsiteY39" fmla="*/ 6436 h 10000"/>
              <a:gd name="connsiteX40" fmla="*/ 10128 w 10281"/>
              <a:gd name="connsiteY40" fmla="*/ 7566 h 10000"/>
              <a:gd name="connsiteX41" fmla="*/ 9499 w 10281"/>
              <a:gd name="connsiteY41" fmla="*/ 8311 h 10000"/>
              <a:gd name="connsiteX42" fmla="*/ 7881 w 10281"/>
              <a:gd name="connsiteY42" fmla="*/ 6812 h 10000"/>
              <a:gd name="connsiteX43" fmla="*/ 8947 w 10281"/>
              <a:gd name="connsiteY43" fmla="*/ 8677 h 10000"/>
              <a:gd name="connsiteX44" fmla="*/ 8283 w 10281"/>
              <a:gd name="connsiteY44" fmla="*/ 9065 h 10000"/>
              <a:gd name="connsiteX45" fmla="*/ 6882 w 10281"/>
              <a:gd name="connsiteY45" fmla="*/ 9178 h 10000"/>
              <a:gd name="connsiteX46" fmla="*/ 6662 w 10281"/>
              <a:gd name="connsiteY46" fmla="*/ 7261 h 10000"/>
              <a:gd name="connsiteX47" fmla="*/ 6589 w 10281"/>
              <a:gd name="connsiteY47" fmla="*/ 7095 h 10000"/>
              <a:gd name="connsiteX48" fmla="*/ 6529 w 10281"/>
              <a:gd name="connsiteY48" fmla="*/ 7261 h 10000"/>
              <a:gd name="connsiteX49" fmla="*/ 6682 w 10281"/>
              <a:gd name="connsiteY49" fmla="*/ 9123 h 10000"/>
              <a:gd name="connsiteX50" fmla="*/ 6496 w 10281"/>
              <a:gd name="connsiteY50" fmla="*/ 9696 h 10000"/>
              <a:gd name="connsiteX51" fmla="*/ 5524 w 10281"/>
              <a:gd name="connsiteY51" fmla="*/ 9827 h 10000"/>
              <a:gd name="connsiteX52" fmla="*/ 5265 w 10281"/>
              <a:gd name="connsiteY52" fmla="*/ 9091 h 10000"/>
              <a:gd name="connsiteX53" fmla="*/ 5232 w 10281"/>
              <a:gd name="connsiteY53" fmla="*/ 6444 h 10000"/>
              <a:gd name="connsiteX54" fmla="*/ 5172 w 10281"/>
              <a:gd name="connsiteY54" fmla="*/ 5972 h 10000"/>
              <a:gd name="connsiteX55" fmla="*/ 5059 w 10281"/>
              <a:gd name="connsiteY55" fmla="*/ 6391 h 10000"/>
              <a:gd name="connsiteX56" fmla="*/ 4965 w 10281"/>
              <a:gd name="connsiteY56" fmla="*/ 9751 h 10000"/>
              <a:gd name="connsiteX57" fmla="*/ 3255 w 10281"/>
              <a:gd name="connsiteY57" fmla="*/ 9696 h 10000"/>
              <a:gd name="connsiteX58" fmla="*/ 3368 w 10281"/>
              <a:gd name="connsiteY58" fmla="*/ 7107 h 10000"/>
              <a:gd name="connsiteX59" fmla="*/ 3335 w 10281"/>
              <a:gd name="connsiteY59" fmla="*/ 6766 h 10000"/>
              <a:gd name="connsiteX60" fmla="*/ 3208 w 10281"/>
              <a:gd name="connsiteY60" fmla="*/ 7107 h 10000"/>
              <a:gd name="connsiteX61" fmla="*/ 2829 w 10281"/>
              <a:gd name="connsiteY61" fmla="*/ 9586 h 10000"/>
              <a:gd name="connsiteX62" fmla="*/ 1472 w 10281"/>
              <a:gd name="connsiteY62" fmla="*/ 8638 h 10000"/>
              <a:gd name="connsiteX63" fmla="*/ 1411 w 10281"/>
              <a:gd name="connsiteY63" fmla="*/ 8208 h 10000"/>
              <a:gd name="connsiteX64" fmla="*/ 2084 w 10281"/>
              <a:gd name="connsiteY64" fmla="*/ 5905 h 10000"/>
              <a:gd name="connsiteX65" fmla="*/ 2037 w 10281"/>
              <a:gd name="connsiteY65" fmla="*/ 5740 h 10000"/>
              <a:gd name="connsiteX66" fmla="*/ 1964 w 10281"/>
              <a:gd name="connsiteY66" fmla="*/ 5850 h 10000"/>
              <a:gd name="connsiteX67" fmla="*/ 1857 w 10281"/>
              <a:gd name="connsiteY67" fmla="*/ 6313 h 10000"/>
              <a:gd name="connsiteX0" fmla="*/ 1896 w 10320"/>
              <a:gd name="connsiteY0" fmla="*/ 6313 h 10000"/>
              <a:gd name="connsiteX1" fmla="*/ 1311 w 10320"/>
              <a:gd name="connsiteY1" fmla="*/ 7988 h 10000"/>
              <a:gd name="connsiteX2" fmla="*/ 1051 w 10320"/>
              <a:gd name="connsiteY2" fmla="*/ 8098 h 10000"/>
              <a:gd name="connsiteX3" fmla="*/ 639 w 10320"/>
              <a:gd name="connsiteY3" fmla="*/ 7525 h 10000"/>
              <a:gd name="connsiteX4" fmla="*/ 1268 w 10320"/>
              <a:gd name="connsiteY4" fmla="*/ 5360 h 10000"/>
              <a:gd name="connsiteX5" fmla="*/ 253 w 10320"/>
              <a:gd name="connsiteY5" fmla="*/ 5605 h 10000"/>
              <a:gd name="connsiteX6" fmla="*/ 72 w 10320"/>
              <a:gd name="connsiteY6" fmla="*/ 3766 h 10000"/>
              <a:gd name="connsiteX7" fmla="*/ 1630 w 10320"/>
              <a:gd name="connsiteY7" fmla="*/ 4164 h 10000"/>
              <a:gd name="connsiteX8" fmla="*/ 292 w 10320"/>
              <a:gd name="connsiteY8" fmla="*/ 3106 h 10000"/>
              <a:gd name="connsiteX9" fmla="*/ 852 w 10320"/>
              <a:gd name="connsiteY9" fmla="*/ 1640 h 10000"/>
              <a:gd name="connsiteX10" fmla="*/ 2349 w 10320"/>
              <a:gd name="connsiteY10" fmla="*/ 495 h 10000"/>
              <a:gd name="connsiteX11" fmla="*/ 2555 w 10320"/>
              <a:gd name="connsiteY11" fmla="*/ 1254 h 10000"/>
              <a:gd name="connsiteX12" fmla="*/ 2734 w 10320"/>
              <a:gd name="connsiteY12" fmla="*/ 3327 h 10000"/>
              <a:gd name="connsiteX13" fmla="*/ 2861 w 10320"/>
              <a:gd name="connsiteY13" fmla="*/ 3669 h 10000"/>
              <a:gd name="connsiteX14" fmla="*/ 2861 w 10320"/>
              <a:gd name="connsiteY14" fmla="*/ 3140 h 10000"/>
              <a:gd name="connsiteX15" fmla="*/ 2828 w 10320"/>
              <a:gd name="connsiteY15" fmla="*/ 362 h 10000"/>
              <a:gd name="connsiteX16" fmla="*/ 4139 w 10320"/>
              <a:gd name="connsiteY16" fmla="*/ 152 h 10000"/>
              <a:gd name="connsiteX17" fmla="*/ 4505 w 10320"/>
              <a:gd name="connsiteY17" fmla="*/ 714 h 10000"/>
              <a:gd name="connsiteX18" fmla="*/ 4386 w 10320"/>
              <a:gd name="connsiteY18" fmla="*/ 4449 h 10000"/>
              <a:gd name="connsiteX19" fmla="*/ 4445 w 10320"/>
              <a:gd name="connsiteY19" fmla="*/ 4606 h 10000"/>
              <a:gd name="connsiteX20" fmla="*/ 4538 w 10320"/>
              <a:gd name="connsiteY20" fmla="*/ 4505 h 10000"/>
              <a:gd name="connsiteX21" fmla="*/ 4704 w 10320"/>
              <a:gd name="connsiteY21" fmla="*/ 660 h 10000"/>
              <a:gd name="connsiteX22" fmla="*/ 4964 w 10320"/>
              <a:gd name="connsiteY22" fmla="*/ 98 h 10000"/>
              <a:gd name="connsiteX23" fmla="*/ 5802 w 10320"/>
              <a:gd name="connsiteY23" fmla="*/ 9 h 10000"/>
              <a:gd name="connsiteX24" fmla="*/ 6502 w 10320"/>
              <a:gd name="connsiteY24" fmla="*/ 329 h 10000"/>
              <a:gd name="connsiteX25" fmla="*/ 6455 w 10320"/>
              <a:gd name="connsiteY25" fmla="*/ 2874 h 10000"/>
              <a:gd name="connsiteX26" fmla="*/ 6521 w 10320"/>
              <a:gd name="connsiteY26" fmla="*/ 3271 h 10000"/>
              <a:gd name="connsiteX27" fmla="*/ 6601 w 10320"/>
              <a:gd name="connsiteY27" fmla="*/ 2929 h 10000"/>
              <a:gd name="connsiteX28" fmla="*/ 6820 w 10320"/>
              <a:gd name="connsiteY28" fmla="*/ 329 h 10000"/>
              <a:gd name="connsiteX29" fmla="*/ 7939 w 10320"/>
              <a:gd name="connsiteY29" fmla="*/ 472 h 10000"/>
              <a:gd name="connsiteX30" fmla="*/ 8138 w 10320"/>
              <a:gd name="connsiteY30" fmla="*/ 1123 h 10000"/>
              <a:gd name="connsiteX31" fmla="*/ 8125 w 10320"/>
              <a:gd name="connsiteY31" fmla="*/ 3283 h 10000"/>
              <a:gd name="connsiteX32" fmla="*/ 8198 w 10320"/>
              <a:gd name="connsiteY32" fmla="*/ 3392 h 10000"/>
              <a:gd name="connsiteX33" fmla="*/ 8259 w 10320"/>
              <a:gd name="connsiteY33" fmla="*/ 3260 h 10000"/>
              <a:gd name="connsiteX34" fmla="*/ 8305 w 10320"/>
              <a:gd name="connsiteY34" fmla="*/ 1254 h 10000"/>
              <a:gd name="connsiteX35" fmla="*/ 8525 w 10320"/>
              <a:gd name="connsiteY35" fmla="*/ 935 h 10000"/>
              <a:gd name="connsiteX36" fmla="*/ 9390 w 10320"/>
              <a:gd name="connsiteY36" fmla="*/ 2093 h 10000"/>
              <a:gd name="connsiteX37" fmla="*/ 9936 w 10320"/>
              <a:gd name="connsiteY37" fmla="*/ 5277 h 10000"/>
              <a:gd name="connsiteX38" fmla="*/ 8545 w 10320"/>
              <a:gd name="connsiteY38" fmla="*/ 5178 h 10000"/>
              <a:gd name="connsiteX39" fmla="*/ 10177 w 10320"/>
              <a:gd name="connsiteY39" fmla="*/ 6436 h 10000"/>
              <a:gd name="connsiteX40" fmla="*/ 10167 w 10320"/>
              <a:gd name="connsiteY40" fmla="*/ 7566 h 10000"/>
              <a:gd name="connsiteX41" fmla="*/ 9538 w 10320"/>
              <a:gd name="connsiteY41" fmla="*/ 8311 h 10000"/>
              <a:gd name="connsiteX42" fmla="*/ 7920 w 10320"/>
              <a:gd name="connsiteY42" fmla="*/ 6812 h 10000"/>
              <a:gd name="connsiteX43" fmla="*/ 8986 w 10320"/>
              <a:gd name="connsiteY43" fmla="*/ 8677 h 10000"/>
              <a:gd name="connsiteX44" fmla="*/ 8322 w 10320"/>
              <a:gd name="connsiteY44" fmla="*/ 9065 h 10000"/>
              <a:gd name="connsiteX45" fmla="*/ 6921 w 10320"/>
              <a:gd name="connsiteY45" fmla="*/ 9178 h 10000"/>
              <a:gd name="connsiteX46" fmla="*/ 6701 w 10320"/>
              <a:gd name="connsiteY46" fmla="*/ 7261 h 10000"/>
              <a:gd name="connsiteX47" fmla="*/ 6628 w 10320"/>
              <a:gd name="connsiteY47" fmla="*/ 7095 h 10000"/>
              <a:gd name="connsiteX48" fmla="*/ 6568 w 10320"/>
              <a:gd name="connsiteY48" fmla="*/ 7261 h 10000"/>
              <a:gd name="connsiteX49" fmla="*/ 6721 w 10320"/>
              <a:gd name="connsiteY49" fmla="*/ 9123 h 10000"/>
              <a:gd name="connsiteX50" fmla="*/ 6535 w 10320"/>
              <a:gd name="connsiteY50" fmla="*/ 9696 h 10000"/>
              <a:gd name="connsiteX51" fmla="*/ 5563 w 10320"/>
              <a:gd name="connsiteY51" fmla="*/ 9827 h 10000"/>
              <a:gd name="connsiteX52" fmla="*/ 5304 w 10320"/>
              <a:gd name="connsiteY52" fmla="*/ 9091 h 10000"/>
              <a:gd name="connsiteX53" fmla="*/ 5271 w 10320"/>
              <a:gd name="connsiteY53" fmla="*/ 6444 h 10000"/>
              <a:gd name="connsiteX54" fmla="*/ 5211 w 10320"/>
              <a:gd name="connsiteY54" fmla="*/ 5972 h 10000"/>
              <a:gd name="connsiteX55" fmla="*/ 5098 w 10320"/>
              <a:gd name="connsiteY55" fmla="*/ 6391 h 10000"/>
              <a:gd name="connsiteX56" fmla="*/ 5004 w 10320"/>
              <a:gd name="connsiteY56" fmla="*/ 9751 h 10000"/>
              <a:gd name="connsiteX57" fmla="*/ 3294 w 10320"/>
              <a:gd name="connsiteY57" fmla="*/ 9696 h 10000"/>
              <a:gd name="connsiteX58" fmla="*/ 3407 w 10320"/>
              <a:gd name="connsiteY58" fmla="*/ 7107 h 10000"/>
              <a:gd name="connsiteX59" fmla="*/ 3374 w 10320"/>
              <a:gd name="connsiteY59" fmla="*/ 6766 h 10000"/>
              <a:gd name="connsiteX60" fmla="*/ 3247 w 10320"/>
              <a:gd name="connsiteY60" fmla="*/ 7107 h 10000"/>
              <a:gd name="connsiteX61" fmla="*/ 2868 w 10320"/>
              <a:gd name="connsiteY61" fmla="*/ 9586 h 10000"/>
              <a:gd name="connsiteX62" fmla="*/ 1511 w 10320"/>
              <a:gd name="connsiteY62" fmla="*/ 8638 h 10000"/>
              <a:gd name="connsiteX63" fmla="*/ 1450 w 10320"/>
              <a:gd name="connsiteY63" fmla="*/ 8208 h 10000"/>
              <a:gd name="connsiteX64" fmla="*/ 2123 w 10320"/>
              <a:gd name="connsiteY64" fmla="*/ 5905 h 10000"/>
              <a:gd name="connsiteX65" fmla="*/ 2076 w 10320"/>
              <a:gd name="connsiteY65" fmla="*/ 5740 h 10000"/>
              <a:gd name="connsiteX66" fmla="*/ 2003 w 10320"/>
              <a:gd name="connsiteY66" fmla="*/ 5850 h 10000"/>
              <a:gd name="connsiteX67" fmla="*/ 1896 w 10320"/>
              <a:gd name="connsiteY67" fmla="*/ 6313 h 10000"/>
              <a:gd name="connsiteX0" fmla="*/ 1900 w 10324"/>
              <a:gd name="connsiteY0" fmla="*/ 6313 h 10000"/>
              <a:gd name="connsiteX1" fmla="*/ 1315 w 10324"/>
              <a:gd name="connsiteY1" fmla="*/ 7988 h 10000"/>
              <a:gd name="connsiteX2" fmla="*/ 1055 w 10324"/>
              <a:gd name="connsiteY2" fmla="*/ 8098 h 10000"/>
              <a:gd name="connsiteX3" fmla="*/ 643 w 10324"/>
              <a:gd name="connsiteY3" fmla="*/ 7525 h 10000"/>
              <a:gd name="connsiteX4" fmla="*/ 1272 w 10324"/>
              <a:gd name="connsiteY4" fmla="*/ 5360 h 10000"/>
              <a:gd name="connsiteX5" fmla="*/ 240 w 10324"/>
              <a:gd name="connsiteY5" fmla="*/ 6286 h 10000"/>
              <a:gd name="connsiteX6" fmla="*/ 76 w 10324"/>
              <a:gd name="connsiteY6" fmla="*/ 3766 h 10000"/>
              <a:gd name="connsiteX7" fmla="*/ 1634 w 10324"/>
              <a:gd name="connsiteY7" fmla="*/ 4164 h 10000"/>
              <a:gd name="connsiteX8" fmla="*/ 296 w 10324"/>
              <a:gd name="connsiteY8" fmla="*/ 3106 h 10000"/>
              <a:gd name="connsiteX9" fmla="*/ 856 w 10324"/>
              <a:gd name="connsiteY9" fmla="*/ 1640 h 10000"/>
              <a:gd name="connsiteX10" fmla="*/ 2353 w 10324"/>
              <a:gd name="connsiteY10" fmla="*/ 495 h 10000"/>
              <a:gd name="connsiteX11" fmla="*/ 2559 w 10324"/>
              <a:gd name="connsiteY11" fmla="*/ 1254 h 10000"/>
              <a:gd name="connsiteX12" fmla="*/ 2738 w 10324"/>
              <a:gd name="connsiteY12" fmla="*/ 3327 h 10000"/>
              <a:gd name="connsiteX13" fmla="*/ 2865 w 10324"/>
              <a:gd name="connsiteY13" fmla="*/ 3669 h 10000"/>
              <a:gd name="connsiteX14" fmla="*/ 2865 w 10324"/>
              <a:gd name="connsiteY14" fmla="*/ 3140 h 10000"/>
              <a:gd name="connsiteX15" fmla="*/ 2832 w 10324"/>
              <a:gd name="connsiteY15" fmla="*/ 362 h 10000"/>
              <a:gd name="connsiteX16" fmla="*/ 4143 w 10324"/>
              <a:gd name="connsiteY16" fmla="*/ 152 h 10000"/>
              <a:gd name="connsiteX17" fmla="*/ 4509 w 10324"/>
              <a:gd name="connsiteY17" fmla="*/ 714 h 10000"/>
              <a:gd name="connsiteX18" fmla="*/ 4390 w 10324"/>
              <a:gd name="connsiteY18" fmla="*/ 4449 h 10000"/>
              <a:gd name="connsiteX19" fmla="*/ 4449 w 10324"/>
              <a:gd name="connsiteY19" fmla="*/ 4606 h 10000"/>
              <a:gd name="connsiteX20" fmla="*/ 4542 w 10324"/>
              <a:gd name="connsiteY20" fmla="*/ 4505 h 10000"/>
              <a:gd name="connsiteX21" fmla="*/ 4708 w 10324"/>
              <a:gd name="connsiteY21" fmla="*/ 660 h 10000"/>
              <a:gd name="connsiteX22" fmla="*/ 4968 w 10324"/>
              <a:gd name="connsiteY22" fmla="*/ 98 h 10000"/>
              <a:gd name="connsiteX23" fmla="*/ 5806 w 10324"/>
              <a:gd name="connsiteY23" fmla="*/ 9 h 10000"/>
              <a:gd name="connsiteX24" fmla="*/ 6506 w 10324"/>
              <a:gd name="connsiteY24" fmla="*/ 329 h 10000"/>
              <a:gd name="connsiteX25" fmla="*/ 6459 w 10324"/>
              <a:gd name="connsiteY25" fmla="*/ 2874 h 10000"/>
              <a:gd name="connsiteX26" fmla="*/ 6525 w 10324"/>
              <a:gd name="connsiteY26" fmla="*/ 3271 h 10000"/>
              <a:gd name="connsiteX27" fmla="*/ 6605 w 10324"/>
              <a:gd name="connsiteY27" fmla="*/ 2929 h 10000"/>
              <a:gd name="connsiteX28" fmla="*/ 6824 w 10324"/>
              <a:gd name="connsiteY28" fmla="*/ 329 h 10000"/>
              <a:gd name="connsiteX29" fmla="*/ 7943 w 10324"/>
              <a:gd name="connsiteY29" fmla="*/ 472 h 10000"/>
              <a:gd name="connsiteX30" fmla="*/ 8142 w 10324"/>
              <a:gd name="connsiteY30" fmla="*/ 1123 h 10000"/>
              <a:gd name="connsiteX31" fmla="*/ 8129 w 10324"/>
              <a:gd name="connsiteY31" fmla="*/ 3283 h 10000"/>
              <a:gd name="connsiteX32" fmla="*/ 8202 w 10324"/>
              <a:gd name="connsiteY32" fmla="*/ 3392 h 10000"/>
              <a:gd name="connsiteX33" fmla="*/ 8263 w 10324"/>
              <a:gd name="connsiteY33" fmla="*/ 3260 h 10000"/>
              <a:gd name="connsiteX34" fmla="*/ 8309 w 10324"/>
              <a:gd name="connsiteY34" fmla="*/ 1254 h 10000"/>
              <a:gd name="connsiteX35" fmla="*/ 8529 w 10324"/>
              <a:gd name="connsiteY35" fmla="*/ 935 h 10000"/>
              <a:gd name="connsiteX36" fmla="*/ 9394 w 10324"/>
              <a:gd name="connsiteY36" fmla="*/ 2093 h 10000"/>
              <a:gd name="connsiteX37" fmla="*/ 9940 w 10324"/>
              <a:gd name="connsiteY37" fmla="*/ 5277 h 10000"/>
              <a:gd name="connsiteX38" fmla="*/ 8549 w 10324"/>
              <a:gd name="connsiteY38" fmla="*/ 5178 h 10000"/>
              <a:gd name="connsiteX39" fmla="*/ 10181 w 10324"/>
              <a:gd name="connsiteY39" fmla="*/ 6436 h 10000"/>
              <a:gd name="connsiteX40" fmla="*/ 10171 w 10324"/>
              <a:gd name="connsiteY40" fmla="*/ 7566 h 10000"/>
              <a:gd name="connsiteX41" fmla="*/ 9542 w 10324"/>
              <a:gd name="connsiteY41" fmla="*/ 8311 h 10000"/>
              <a:gd name="connsiteX42" fmla="*/ 7924 w 10324"/>
              <a:gd name="connsiteY42" fmla="*/ 6812 h 10000"/>
              <a:gd name="connsiteX43" fmla="*/ 8990 w 10324"/>
              <a:gd name="connsiteY43" fmla="*/ 8677 h 10000"/>
              <a:gd name="connsiteX44" fmla="*/ 8326 w 10324"/>
              <a:gd name="connsiteY44" fmla="*/ 9065 h 10000"/>
              <a:gd name="connsiteX45" fmla="*/ 6925 w 10324"/>
              <a:gd name="connsiteY45" fmla="*/ 9178 h 10000"/>
              <a:gd name="connsiteX46" fmla="*/ 6705 w 10324"/>
              <a:gd name="connsiteY46" fmla="*/ 7261 h 10000"/>
              <a:gd name="connsiteX47" fmla="*/ 6632 w 10324"/>
              <a:gd name="connsiteY47" fmla="*/ 7095 h 10000"/>
              <a:gd name="connsiteX48" fmla="*/ 6572 w 10324"/>
              <a:gd name="connsiteY48" fmla="*/ 7261 h 10000"/>
              <a:gd name="connsiteX49" fmla="*/ 6725 w 10324"/>
              <a:gd name="connsiteY49" fmla="*/ 9123 h 10000"/>
              <a:gd name="connsiteX50" fmla="*/ 6539 w 10324"/>
              <a:gd name="connsiteY50" fmla="*/ 9696 h 10000"/>
              <a:gd name="connsiteX51" fmla="*/ 5567 w 10324"/>
              <a:gd name="connsiteY51" fmla="*/ 9827 h 10000"/>
              <a:gd name="connsiteX52" fmla="*/ 5308 w 10324"/>
              <a:gd name="connsiteY52" fmla="*/ 9091 h 10000"/>
              <a:gd name="connsiteX53" fmla="*/ 5275 w 10324"/>
              <a:gd name="connsiteY53" fmla="*/ 6444 h 10000"/>
              <a:gd name="connsiteX54" fmla="*/ 5215 w 10324"/>
              <a:gd name="connsiteY54" fmla="*/ 5972 h 10000"/>
              <a:gd name="connsiteX55" fmla="*/ 5102 w 10324"/>
              <a:gd name="connsiteY55" fmla="*/ 6391 h 10000"/>
              <a:gd name="connsiteX56" fmla="*/ 5008 w 10324"/>
              <a:gd name="connsiteY56" fmla="*/ 9751 h 10000"/>
              <a:gd name="connsiteX57" fmla="*/ 3298 w 10324"/>
              <a:gd name="connsiteY57" fmla="*/ 9696 h 10000"/>
              <a:gd name="connsiteX58" fmla="*/ 3411 w 10324"/>
              <a:gd name="connsiteY58" fmla="*/ 7107 h 10000"/>
              <a:gd name="connsiteX59" fmla="*/ 3378 w 10324"/>
              <a:gd name="connsiteY59" fmla="*/ 6766 h 10000"/>
              <a:gd name="connsiteX60" fmla="*/ 3251 w 10324"/>
              <a:gd name="connsiteY60" fmla="*/ 7107 h 10000"/>
              <a:gd name="connsiteX61" fmla="*/ 2872 w 10324"/>
              <a:gd name="connsiteY61" fmla="*/ 9586 h 10000"/>
              <a:gd name="connsiteX62" fmla="*/ 1515 w 10324"/>
              <a:gd name="connsiteY62" fmla="*/ 8638 h 10000"/>
              <a:gd name="connsiteX63" fmla="*/ 1454 w 10324"/>
              <a:gd name="connsiteY63" fmla="*/ 8208 h 10000"/>
              <a:gd name="connsiteX64" fmla="*/ 2127 w 10324"/>
              <a:gd name="connsiteY64" fmla="*/ 5905 h 10000"/>
              <a:gd name="connsiteX65" fmla="*/ 2080 w 10324"/>
              <a:gd name="connsiteY65" fmla="*/ 5740 h 10000"/>
              <a:gd name="connsiteX66" fmla="*/ 2007 w 10324"/>
              <a:gd name="connsiteY66" fmla="*/ 5850 h 10000"/>
              <a:gd name="connsiteX67" fmla="*/ 1900 w 10324"/>
              <a:gd name="connsiteY67" fmla="*/ 6313 h 10000"/>
              <a:gd name="connsiteX0" fmla="*/ 1900 w 10324"/>
              <a:gd name="connsiteY0" fmla="*/ 6313 h 10000"/>
              <a:gd name="connsiteX1" fmla="*/ 1315 w 10324"/>
              <a:gd name="connsiteY1" fmla="*/ 7988 h 10000"/>
              <a:gd name="connsiteX2" fmla="*/ 1055 w 10324"/>
              <a:gd name="connsiteY2" fmla="*/ 8098 h 10000"/>
              <a:gd name="connsiteX3" fmla="*/ 343 w 10324"/>
              <a:gd name="connsiteY3" fmla="*/ 7071 h 10000"/>
              <a:gd name="connsiteX4" fmla="*/ 1272 w 10324"/>
              <a:gd name="connsiteY4" fmla="*/ 5360 h 10000"/>
              <a:gd name="connsiteX5" fmla="*/ 240 w 10324"/>
              <a:gd name="connsiteY5" fmla="*/ 6286 h 10000"/>
              <a:gd name="connsiteX6" fmla="*/ 76 w 10324"/>
              <a:gd name="connsiteY6" fmla="*/ 3766 h 10000"/>
              <a:gd name="connsiteX7" fmla="*/ 1634 w 10324"/>
              <a:gd name="connsiteY7" fmla="*/ 4164 h 10000"/>
              <a:gd name="connsiteX8" fmla="*/ 296 w 10324"/>
              <a:gd name="connsiteY8" fmla="*/ 3106 h 10000"/>
              <a:gd name="connsiteX9" fmla="*/ 856 w 10324"/>
              <a:gd name="connsiteY9" fmla="*/ 1640 h 10000"/>
              <a:gd name="connsiteX10" fmla="*/ 2353 w 10324"/>
              <a:gd name="connsiteY10" fmla="*/ 495 h 10000"/>
              <a:gd name="connsiteX11" fmla="*/ 2559 w 10324"/>
              <a:gd name="connsiteY11" fmla="*/ 1254 h 10000"/>
              <a:gd name="connsiteX12" fmla="*/ 2738 w 10324"/>
              <a:gd name="connsiteY12" fmla="*/ 3327 h 10000"/>
              <a:gd name="connsiteX13" fmla="*/ 2865 w 10324"/>
              <a:gd name="connsiteY13" fmla="*/ 3669 h 10000"/>
              <a:gd name="connsiteX14" fmla="*/ 2865 w 10324"/>
              <a:gd name="connsiteY14" fmla="*/ 3140 h 10000"/>
              <a:gd name="connsiteX15" fmla="*/ 2832 w 10324"/>
              <a:gd name="connsiteY15" fmla="*/ 362 h 10000"/>
              <a:gd name="connsiteX16" fmla="*/ 4143 w 10324"/>
              <a:gd name="connsiteY16" fmla="*/ 152 h 10000"/>
              <a:gd name="connsiteX17" fmla="*/ 4509 w 10324"/>
              <a:gd name="connsiteY17" fmla="*/ 714 h 10000"/>
              <a:gd name="connsiteX18" fmla="*/ 4390 w 10324"/>
              <a:gd name="connsiteY18" fmla="*/ 4449 h 10000"/>
              <a:gd name="connsiteX19" fmla="*/ 4449 w 10324"/>
              <a:gd name="connsiteY19" fmla="*/ 4606 h 10000"/>
              <a:gd name="connsiteX20" fmla="*/ 4542 w 10324"/>
              <a:gd name="connsiteY20" fmla="*/ 4505 h 10000"/>
              <a:gd name="connsiteX21" fmla="*/ 4708 w 10324"/>
              <a:gd name="connsiteY21" fmla="*/ 660 h 10000"/>
              <a:gd name="connsiteX22" fmla="*/ 4968 w 10324"/>
              <a:gd name="connsiteY22" fmla="*/ 98 h 10000"/>
              <a:gd name="connsiteX23" fmla="*/ 5806 w 10324"/>
              <a:gd name="connsiteY23" fmla="*/ 9 h 10000"/>
              <a:gd name="connsiteX24" fmla="*/ 6506 w 10324"/>
              <a:gd name="connsiteY24" fmla="*/ 329 h 10000"/>
              <a:gd name="connsiteX25" fmla="*/ 6459 w 10324"/>
              <a:gd name="connsiteY25" fmla="*/ 2874 h 10000"/>
              <a:gd name="connsiteX26" fmla="*/ 6525 w 10324"/>
              <a:gd name="connsiteY26" fmla="*/ 3271 h 10000"/>
              <a:gd name="connsiteX27" fmla="*/ 6605 w 10324"/>
              <a:gd name="connsiteY27" fmla="*/ 2929 h 10000"/>
              <a:gd name="connsiteX28" fmla="*/ 6824 w 10324"/>
              <a:gd name="connsiteY28" fmla="*/ 329 h 10000"/>
              <a:gd name="connsiteX29" fmla="*/ 7943 w 10324"/>
              <a:gd name="connsiteY29" fmla="*/ 472 h 10000"/>
              <a:gd name="connsiteX30" fmla="*/ 8142 w 10324"/>
              <a:gd name="connsiteY30" fmla="*/ 1123 h 10000"/>
              <a:gd name="connsiteX31" fmla="*/ 8129 w 10324"/>
              <a:gd name="connsiteY31" fmla="*/ 3283 h 10000"/>
              <a:gd name="connsiteX32" fmla="*/ 8202 w 10324"/>
              <a:gd name="connsiteY32" fmla="*/ 3392 h 10000"/>
              <a:gd name="connsiteX33" fmla="*/ 8263 w 10324"/>
              <a:gd name="connsiteY33" fmla="*/ 3260 h 10000"/>
              <a:gd name="connsiteX34" fmla="*/ 8309 w 10324"/>
              <a:gd name="connsiteY34" fmla="*/ 1254 h 10000"/>
              <a:gd name="connsiteX35" fmla="*/ 8529 w 10324"/>
              <a:gd name="connsiteY35" fmla="*/ 935 h 10000"/>
              <a:gd name="connsiteX36" fmla="*/ 9394 w 10324"/>
              <a:gd name="connsiteY36" fmla="*/ 2093 h 10000"/>
              <a:gd name="connsiteX37" fmla="*/ 9940 w 10324"/>
              <a:gd name="connsiteY37" fmla="*/ 5277 h 10000"/>
              <a:gd name="connsiteX38" fmla="*/ 8549 w 10324"/>
              <a:gd name="connsiteY38" fmla="*/ 5178 h 10000"/>
              <a:gd name="connsiteX39" fmla="*/ 10181 w 10324"/>
              <a:gd name="connsiteY39" fmla="*/ 6436 h 10000"/>
              <a:gd name="connsiteX40" fmla="*/ 10171 w 10324"/>
              <a:gd name="connsiteY40" fmla="*/ 7566 h 10000"/>
              <a:gd name="connsiteX41" fmla="*/ 9542 w 10324"/>
              <a:gd name="connsiteY41" fmla="*/ 8311 h 10000"/>
              <a:gd name="connsiteX42" fmla="*/ 7924 w 10324"/>
              <a:gd name="connsiteY42" fmla="*/ 6812 h 10000"/>
              <a:gd name="connsiteX43" fmla="*/ 8990 w 10324"/>
              <a:gd name="connsiteY43" fmla="*/ 8677 h 10000"/>
              <a:gd name="connsiteX44" fmla="*/ 8326 w 10324"/>
              <a:gd name="connsiteY44" fmla="*/ 9065 h 10000"/>
              <a:gd name="connsiteX45" fmla="*/ 6925 w 10324"/>
              <a:gd name="connsiteY45" fmla="*/ 9178 h 10000"/>
              <a:gd name="connsiteX46" fmla="*/ 6705 w 10324"/>
              <a:gd name="connsiteY46" fmla="*/ 7261 h 10000"/>
              <a:gd name="connsiteX47" fmla="*/ 6632 w 10324"/>
              <a:gd name="connsiteY47" fmla="*/ 7095 h 10000"/>
              <a:gd name="connsiteX48" fmla="*/ 6572 w 10324"/>
              <a:gd name="connsiteY48" fmla="*/ 7261 h 10000"/>
              <a:gd name="connsiteX49" fmla="*/ 6725 w 10324"/>
              <a:gd name="connsiteY49" fmla="*/ 9123 h 10000"/>
              <a:gd name="connsiteX50" fmla="*/ 6539 w 10324"/>
              <a:gd name="connsiteY50" fmla="*/ 9696 h 10000"/>
              <a:gd name="connsiteX51" fmla="*/ 5567 w 10324"/>
              <a:gd name="connsiteY51" fmla="*/ 9827 h 10000"/>
              <a:gd name="connsiteX52" fmla="*/ 5308 w 10324"/>
              <a:gd name="connsiteY52" fmla="*/ 9091 h 10000"/>
              <a:gd name="connsiteX53" fmla="*/ 5275 w 10324"/>
              <a:gd name="connsiteY53" fmla="*/ 6444 h 10000"/>
              <a:gd name="connsiteX54" fmla="*/ 5215 w 10324"/>
              <a:gd name="connsiteY54" fmla="*/ 5972 h 10000"/>
              <a:gd name="connsiteX55" fmla="*/ 5102 w 10324"/>
              <a:gd name="connsiteY55" fmla="*/ 6391 h 10000"/>
              <a:gd name="connsiteX56" fmla="*/ 5008 w 10324"/>
              <a:gd name="connsiteY56" fmla="*/ 9751 h 10000"/>
              <a:gd name="connsiteX57" fmla="*/ 3298 w 10324"/>
              <a:gd name="connsiteY57" fmla="*/ 9696 h 10000"/>
              <a:gd name="connsiteX58" fmla="*/ 3411 w 10324"/>
              <a:gd name="connsiteY58" fmla="*/ 7107 h 10000"/>
              <a:gd name="connsiteX59" fmla="*/ 3378 w 10324"/>
              <a:gd name="connsiteY59" fmla="*/ 6766 h 10000"/>
              <a:gd name="connsiteX60" fmla="*/ 3251 w 10324"/>
              <a:gd name="connsiteY60" fmla="*/ 7107 h 10000"/>
              <a:gd name="connsiteX61" fmla="*/ 2872 w 10324"/>
              <a:gd name="connsiteY61" fmla="*/ 9586 h 10000"/>
              <a:gd name="connsiteX62" fmla="*/ 1515 w 10324"/>
              <a:gd name="connsiteY62" fmla="*/ 8638 h 10000"/>
              <a:gd name="connsiteX63" fmla="*/ 1454 w 10324"/>
              <a:gd name="connsiteY63" fmla="*/ 8208 h 10000"/>
              <a:gd name="connsiteX64" fmla="*/ 2127 w 10324"/>
              <a:gd name="connsiteY64" fmla="*/ 5905 h 10000"/>
              <a:gd name="connsiteX65" fmla="*/ 2080 w 10324"/>
              <a:gd name="connsiteY65" fmla="*/ 5740 h 10000"/>
              <a:gd name="connsiteX66" fmla="*/ 2007 w 10324"/>
              <a:gd name="connsiteY66" fmla="*/ 5850 h 10000"/>
              <a:gd name="connsiteX67" fmla="*/ 1900 w 10324"/>
              <a:gd name="connsiteY67" fmla="*/ 6313 h 10000"/>
              <a:gd name="connsiteX0" fmla="*/ 1900 w 10311"/>
              <a:gd name="connsiteY0" fmla="*/ 6313 h 10000"/>
              <a:gd name="connsiteX1" fmla="*/ 1315 w 10311"/>
              <a:gd name="connsiteY1" fmla="*/ 7988 h 10000"/>
              <a:gd name="connsiteX2" fmla="*/ 1055 w 10311"/>
              <a:gd name="connsiteY2" fmla="*/ 8098 h 10000"/>
              <a:gd name="connsiteX3" fmla="*/ 343 w 10311"/>
              <a:gd name="connsiteY3" fmla="*/ 7071 h 10000"/>
              <a:gd name="connsiteX4" fmla="*/ 1272 w 10311"/>
              <a:gd name="connsiteY4" fmla="*/ 5360 h 10000"/>
              <a:gd name="connsiteX5" fmla="*/ 240 w 10311"/>
              <a:gd name="connsiteY5" fmla="*/ 6286 h 10000"/>
              <a:gd name="connsiteX6" fmla="*/ 76 w 10311"/>
              <a:gd name="connsiteY6" fmla="*/ 3766 h 10000"/>
              <a:gd name="connsiteX7" fmla="*/ 1634 w 10311"/>
              <a:gd name="connsiteY7" fmla="*/ 4164 h 10000"/>
              <a:gd name="connsiteX8" fmla="*/ 296 w 10311"/>
              <a:gd name="connsiteY8" fmla="*/ 3106 h 10000"/>
              <a:gd name="connsiteX9" fmla="*/ 856 w 10311"/>
              <a:gd name="connsiteY9" fmla="*/ 1640 h 10000"/>
              <a:gd name="connsiteX10" fmla="*/ 2353 w 10311"/>
              <a:gd name="connsiteY10" fmla="*/ 495 h 10000"/>
              <a:gd name="connsiteX11" fmla="*/ 2559 w 10311"/>
              <a:gd name="connsiteY11" fmla="*/ 1254 h 10000"/>
              <a:gd name="connsiteX12" fmla="*/ 2738 w 10311"/>
              <a:gd name="connsiteY12" fmla="*/ 3327 h 10000"/>
              <a:gd name="connsiteX13" fmla="*/ 2865 w 10311"/>
              <a:gd name="connsiteY13" fmla="*/ 3669 h 10000"/>
              <a:gd name="connsiteX14" fmla="*/ 2865 w 10311"/>
              <a:gd name="connsiteY14" fmla="*/ 3140 h 10000"/>
              <a:gd name="connsiteX15" fmla="*/ 2832 w 10311"/>
              <a:gd name="connsiteY15" fmla="*/ 362 h 10000"/>
              <a:gd name="connsiteX16" fmla="*/ 4143 w 10311"/>
              <a:gd name="connsiteY16" fmla="*/ 152 h 10000"/>
              <a:gd name="connsiteX17" fmla="*/ 4509 w 10311"/>
              <a:gd name="connsiteY17" fmla="*/ 714 h 10000"/>
              <a:gd name="connsiteX18" fmla="*/ 4390 w 10311"/>
              <a:gd name="connsiteY18" fmla="*/ 4449 h 10000"/>
              <a:gd name="connsiteX19" fmla="*/ 4449 w 10311"/>
              <a:gd name="connsiteY19" fmla="*/ 4606 h 10000"/>
              <a:gd name="connsiteX20" fmla="*/ 4542 w 10311"/>
              <a:gd name="connsiteY20" fmla="*/ 4505 h 10000"/>
              <a:gd name="connsiteX21" fmla="*/ 4708 w 10311"/>
              <a:gd name="connsiteY21" fmla="*/ 660 h 10000"/>
              <a:gd name="connsiteX22" fmla="*/ 4968 w 10311"/>
              <a:gd name="connsiteY22" fmla="*/ 98 h 10000"/>
              <a:gd name="connsiteX23" fmla="*/ 5806 w 10311"/>
              <a:gd name="connsiteY23" fmla="*/ 9 h 10000"/>
              <a:gd name="connsiteX24" fmla="*/ 6506 w 10311"/>
              <a:gd name="connsiteY24" fmla="*/ 329 h 10000"/>
              <a:gd name="connsiteX25" fmla="*/ 6459 w 10311"/>
              <a:gd name="connsiteY25" fmla="*/ 2874 h 10000"/>
              <a:gd name="connsiteX26" fmla="*/ 6525 w 10311"/>
              <a:gd name="connsiteY26" fmla="*/ 3271 h 10000"/>
              <a:gd name="connsiteX27" fmla="*/ 6605 w 10311"/>
              <a:gd name="connsiteY27" fmla="*/ 2929 h 10000"/>
              <a:gd name="connsiteX28" fmla="*/ 6824 w 10311"/>
              <a:gd name="connsiteY28" fmla="*/ 329 h 10000"/>
              <a:gd name="connsiteX29" fmla="*/ 7943 w 10311"/>
              <a:gd name="connsiteY29" fmla="*/ 472 h 10000"/>
              <a:gd name="connsiteX30" fmla="*/ 8142 w 10311"/>
              <a:gd name="connsiteY30" fmla="*/ 1123 h 10000"/>
              <a:gd name="connsiteX31" fmla="*/ 8129 w 10311"/>
              <a:gd name="connsiteY31" fmla="*/ 3283 h 10000"/>
              <a:gd name="connsiteX32" fmla="*/ 8202 w 10311"/>
              <a:gd name="connsiteY32" fmla="*/ 3392 h 10000"/>
              <a:gd name="connsiteX33" fmla="*/ 8263 w 10311"/>
              <a:gd name="connsiteY33" fmla="*/ 3260 h 10000"/>
              <a:gd name="connsiteX34" fmla="*/ 8309 w 10311"/>
              <a:gd name="connsiteY34" fmla="*/ 1254 h 10000"/>
              <a:gd name="connsiteX35" fmla="*/ 8529 w 10311"/>
              <a:gd name="connsiteY35" fmla="*/ 935 h 10000"/>
              <a:gd name="connsiteX36" fmla="*/ 9394 w 10311"/>
              <a:gd name="connsiteY36" fmla="*/ 2093 h 10000"/>
              <a:gd name="connsiteX37" fmla="*/ 9940 w 10311"/>
              <a:gd name="connsiteY37" fmla="*/ 5277 h 10000"/>
              <a:gd name="connsiteX38" fmla="*/ 8549 w 10311"/>
              <a:gd name="connsiteY38" fmla="*/ 5178 h 10000"/>
              <a:gd name="connsiteX39" fmla="*/ 10181 w 10311"/>
              <a:gd name="connsiteY39" fmla="*/ 6436 h 10000"/>
              <a:gd name="connsiteX40" fmla="*/ 10171 w 10311"/>
              <a:gd name="connsiteY40" fmla="*/ 7566 h 10000"/>
              <a:gd name="connsiteX41" fmla="*/ 9839 w 10311"/>
              <a:gd name="connsiteY41" fmla="*/ 8096 h 10000"/>
              <a:gd name="connsiteX42" fmla="*/ 9542 w 10311"/>
              <a:gd name="connsiteY42" fmla="*/ 8311 h 10000"/>
              <a:gd name="connsiteX43" fmla="*/ 7924 w 10311"/>
              <a:gd name="connsiteY43" fmla="*/ 6812 h 10000"/>
              <a:gd name="connsiteX44" fmla="*/ 8990 w 10311"/>
              <a:gd name="connsiteY44" fmla="*/ 8677 h 10000"/>
              <a:gd name="connsiteX45" fmla="*/ 8326 w 10311"/>
              <a:gd name="connsiteY45" fmla="*/ 9065 h 10000"/>
              <a:gd name="connsiteX46" fmla="*/ 6925 w 10311"/>
              <a:gd name="connsiteY46" fmla="*/ 9178 h 10000"/>
              <a:gd name="connsiteX47" fmla="*/ 6705 w 10311"/>
              <a:gd name="connsiteY47" fmla="*/ 7261 h 10000"/>
              <a:gd name="connsiteX48" fmla="*/ 6632 w 10311"/>
              <a:gd name="connsiteY48" fmla="*/ 7095 h 10000"/>
              <a:gd name="connsiteX49" fmla="*/ 6572 w 10311"/>
              <a:gd name="connsiteY49" fmla="*/ 7261 h 10000"/>
              <a:gd name="connsiteX50" fmla="*/ 6725 w 10311"/>
              <a:gd name="connsiteY50" fmla="*/ 9123 h 10000"/>
              <a:gd name="connsiteX51" fmla="*/ 6539 w 10311"/>
              <a:gd name="connsiteY51" fmla="*/ 9696 h 10000"/>
              <a:gd name="connsiteX52" fmla="*/ 5567 w 10311"/>
              <a:gd name="connsiteY52" fmla="*/ 9827 h 10000"/>
              <a:gd name="connsiteX53" fmla="*/ 5308 w 10311"/>
              <a:gd name="connsiteY53" fmla="*/ 9091 h 10000"/>
              <a:gd name="connsiteX54" fmla="*/ 5275 w 10311"/>
              <a:gd name="connsiteY54" fmla="*/ 6444 h 10000"/>
              <a:gd name="connsiteX55" fmla="*/ 5215 w 10311"/>
              <a:gd name="connsiteY55" fmla="*/ 5972 h 10000"/>
              <a:gd name="connsiteX56" fmla="*/ 5102 w 10311"/>
              <a:gd name="connsiteY56" fmla="*/ 6391 h 10000"/>
              <a:gd name="connsiteX57" fmla="*/ 5008 w 10311"/>
              <a:gd name="connsiteY57" fmla="*/ 9751 h 10000"/>
              <a:gd name="connsiteX58" fmla="*/ 3298 w 10311"/>
              <a:gd name="connsiteY58" fmla="*/ 9696 h 10000"/>
              <a:gd name="connsiteX59" fmla="*/ 3411 w 10311"/>
              <a:gd name="connsiteY59" fmla="*/ 7107 h 10000"/>
              <a:gd name="connsiteX60" fmla="*/ 3378 w 10311"/>
              <a:gd name="connsiteY60" fmla="*/ 6766 h 10000"/>
              <a:gd name="connsiteX61" fmla="*/ 3251 w 10311"/>
              <a:gd name="connsiteY61" fmla="*/ 7107 h 10000"/>
              <a:gd name="connsiteX62" fmla="*/ 2872 w 10311"/>
              <a:gd name="connsiteY62" fmla="*/ 9586 h 10000"/>
              <a:gd name="connsiteX63" fmla="*/ 1515 w 10311"/>
              <a:gd name="connsiteY63" fmla="*/ 8638 h 10000"/>
              <a:gd name="connsiteX64" fmla="*/ 1454 w 10311"/>
              <a:gd name="connsiteY64" fmla="*/ 8208 h 10000"/>
              <a:gd name="connsiteX65" fmla="*/ 2127 w 10311"/>
              <a:gd name="connsiteY65" fmla="*/ 5905 h 10000"/>
              <a:gd name="connsiteX66" fmla="*/ 2080 w 10311"/>
              <a:gd name="connsiteY66" fmla="*/ 5740 h 10000"/>
              <a:gd name="connsiteX67" fmla="*/ 2007 w 10311"/>
              <a:gd name="connsiteY67" fmla="*/ 5850 h 10000"/>
              <a:gd name="connsiteX68" fmla="*/ 1900 w 10311"/>
              <a:gd name="connsiteY68" fmla="*/ 63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1" h="10000">
                <a:moveTo>
                  <a:pt x="1900" y="6313"/>
                </a:moveTo>
                <a:cubicBezTo>
                  <a:pt x="1747" y="6830"/>
                  <a:pt x="1501" y="7470"/>
                  <a:pt x="1315" y="7988"/>
                </a:cubicBezTo>
                <a:cubicBezTo>
                  <a:pt x="1228" y="8176"/>
                  <a:pt x="1217" y="8251"/>
                  <a:pt x="1055" y="8098"/>
                </a:cubicBezTo>
                <a:cubicBezTo>
                  <a:pt x="893" y="7945"/>
                  <a:pt x="482" y="7258"/>
                  <a:pt x="343" y="7071"/>
                </a:cubicBezTo>
                <a:cubicBezTo>
                  <a:pt x="178" y="6701"/>
                  <a:pt x="1366" y="5986"/>
                  <a:pt x="1272" y="5360"/>
                </a:cubicBezTo>
                <a:cubicBezTo>
                  <a:pt x="1269" y="4862"/>
                  <a:pt x="439" y="6552"/>
                  <a:pt x="240" y="6286"/>
                </a:cubicBezTo>
                <a:cubicBezTo>
                  <a:pt x="41" y="6020"/>
                  <a:pt x="-92" y="3829"/>
                  <a:pt x="76" y="3766"/>
                </a:cubicBezTo>
                <a:cubicBezTo>
                  <a:pt x="183" y="3216"/>
                  <a:pt x="1508" y="4516"/>
                  <a:pt x="1634" y="4164"/>
                </a:cubicBezTo>
                <a:cubicBezTo>
                  <a:pt x="1668" y="4054"/>
                  <a:pt x="423" y="3525"/>
                  <a:pt x="296" y="3106"/>
                </a:cubicBezTo>
                <a:cubicBezTo>
                  <a:pt x="250" y="2600"/>
                  <a:pt x="524" y="2093"/>
                  <a:pt x="856" y="1640"/>
                </a:cubicBezTo>
                <a:cubicBezTo>
                  <a:pt x="1268" y="990"/>
                  <a:pt x="1741" y="660"/>
                  <a:pt x="2353" y="495"/>
                </a:cubicBezTo>
                <a:cubicBezTo>
                  <a:pt x="2592" y="605"/>
                  <a:pt x="2526" y="672"/>
                  <a:pt x="2559" y="1254"/>
                </a:cubicBezTo>
                <a:cubicBezTo>
                  <a:pt x="2592" y="1839"/>
                  <a:pt x="2686" y="2929"/>
                  <a:pt x="2738" y="3327"/>
                </a:cubicBezTo>
                <a:cubicBezTo>
                  <a:pt x="2793" y="3722"/>
                  <a:pt x="2845" y="3702"/>
                  <a:pt x="2865" y="3669"/>
                </a:cubicBezTo>
                <a:cubicBezTo>
                  <a:pt x="2885" y="3635"/>
                  <a:pt x="2872" y="3690"/>
                  <a:pt x="2865" y="3140"/>
                </a:cubicBezTo>
                <a:cubicBezTo>
                  <a:pt x="2859" y="2588"/>
                  <a:pt x="2619" y="858"/>
                  <a:pt x="2832" y="362"/>
                </a:cubicBezTo>
                <a:cubicBezTo>
                  <a:pt x="3219" y="-67"/>
                  <a:pt x="3857" y="131"/>
                  <a:pt x="4143" y="152"/>
                </a:cubicBezTo>
                <a:cubicBezTo>
                  <a:pt x="4429" y="152"/>
                  <a:pt x="4509" y="451"/>
                  <a:pt x="4509" y="714"/>
                </a:cubicBezTo>
                <a:cubicBezTo>
                  <a:pt x="4542" y="1772"/>
                  <a:pt x="4476" y="3690"/>
                  <a:pt x="4390" y="4449"/>
                </a:cubicBezTo>
                <a:cubicBezTo>
                  <a:pt x="4390" y="4528"/>
                  <a:pt x="4403" y="4606"/>
                  <a:pt x="4449" y="4606"/>
                </a:cubicBezTo>
                <a:cubicBezTo>
                  <a:pt x="4496" y="4637"/>
                  <a:pt x="4542" y="4583"/>
                  <a:pt x="4542" y="4505"/>
                </a:cubicBezTo>
                <a:cubicBezTo>
                  <a:pt x="4616" y="3800"/>
                  <a:pt x="4736" y="1794"/>
                  <a:pt x="4708" y="660"/>
                </a:cubicBezTo>
                <a:cubicBezTo>
                  <a:pt x="4689" y="207"/>
                  <a:pt x="4863" y="120"/>
                  <a:pt x="4968" y="98"/>
                </a:cubicBezTo>
                <a:cubicBezTo>
                  <a:pt x="5228" y="98"/>
                  <a:pt x="5514" y="65"/>
                  <a:pt x="5806" y="9"/>
                </a:cubicBezTo>
                <a:cubicBezTo>
                  <a:pt x="5973" y="53"/>
                  <a:pt x="6406" y="-156"/>
                  <a:pt x="6506" y="329"/>
                </a:cubicBezTo>
                <a:cubicBezTo>
                  <a:pt x="6612" y="803"/>
                  <a:pt x="6459" y="2390"/>
                  <a:pt x="6459" y="2874"/>
                </a:cubicBezTo>
                <a:cubicBezTo>
                  <a:pt x="6459" y="3361"/>
                  <a:pt x="6498" y="3260"/>
                  <a:pt x="6525" y="3271"/>
                </a:cubicBezTo>
                <a:cubicBezTo>
                  <a:pt x="6552" y="3283"/>
                  <a:pt x="6559" y="3414"/>
                  <a:pt x="6605" y="2929"/>
                </a:cubicBezTo>
                <a:cubicBezTo>
                  <a:pt x="6652" y="2446"/>
                  <a:pt x="6605" y="736"/>
                  <a:pt x="6824" y="329"/>
                </a:cubicBezTo>
                <a:cubicBezTo>
                  <a:pt x="7044" y="-78"/>
                  <a:pt x="7724" y="339"/>
                  <a:pt x="7943" y="472"/>
                </a:cubicBezTo>
                <a:cubicBezTo>
                  <a:pt x="8156" y="605"/>
                  <a:pt x="8142" y="902"/>
                  <a:pt x="8142" y="1123"/>
                </a:cubicBezTo>
                <a:cubicBezTo>
                  <a:pt x="8116" y="1850"/>
                  <a:pt x="8096" y="2929"/>
                  <a:pt x="8129" y="3283"/>
                </a:cubicBezTo>
                <a:cubicBezTo>
                  <a:pt x="8129" y="3370"/>
                  <a:pt x="8176" y="3414"/>
                  <a:pt x="8202" y="3392"/>
                </a:cubicBezTo>
                <a:cubicBezTo>
                  <a:pt x="8249" y="3392"/>
                  <a:pt x="8263" y="3338"/>
                  <a:pt x="8263" y="3260"/>
                </a:cubicBezTo>
                <a:cubicBezTo>
                  <a:pt x="8249" y="2929"/>
                  <a:pt x="8282" y="1960"/>
                  <a:pt x="8309" y="1254"/>
                </a:cubicBezTo>
                <a:cubicBezTo>
                  <a:pt x="8309" y="1045"/>
                  <a:pt x="8376" y="792"/>
                  <a:pt x="8529" y="935"/>
                </a:cubicBezTo>
                <a:cubicBezTo>
                  <a:pt x="8875" y="1232"/>
                  <a:pt x="9168" y="1640"/>
                  <a:pt x="9394" y="2093"/>
                </a:cubicBezTo>
                <a:cubicBezTo>
                  <a:pt x="9699" y="2820"/>
                  <a:pt x="10132" y="4407"/>
                  <a:pt x="9940" y="5277"/>
                </a:cubicBezTo>
                <a:cubicBezTo>
                  <a:pt x="9799" y="5795"/>
                  <a:pt x="8568" y="5024"/>
                  <a:pt x="8549" y="5178"/>
                </a:cubicBezTo>
                <a:cubicBezTo>
                  <a:pt x="8443" y="5369"/>
                  <a:pt x="9911" y="6038"/>
                  <a:pt x="10181" y="6436"/>
                </a:cubicBezTo>
                <a:cubicBezTo>
                  <a:pt x="10451" y="6834"/>
                  <a:pt x="10228" y="7289"/>
                  <a:pt x="10171" y="7566"/>
                </a:cubicBezTo>
                <a:cubicBezTo>
                  <a:pt x="10114" y="7843"/>
                  <a:pt x="9944" y="7972"/>
                  <a:pt x="9839" y="8096"/>
                </a:cubicBezTo>
                <a:cubicBezTo>
                  <a:pt x="9734" y="8220"/>
                  <a:pt x="9861" y="8525"/>
                  <a:pt x="9542" y="8311"/>
                </a:cubicBezTo>
                <a:cubicBezTo>
                  <a:pt x="9463" y="9237"/>
                  <a:pt x="8016" y="6751"/>
                  <a:pt x="7924" y="6812"/>
                </a:cubicBezTo>
                <a:cubicBezTo>
                  <a:pt x="7832" y="6873"/>
                  <a:pt x="8923" y="8301"/>
                  <a:pt x="8990" y="8677"/>
                </a:cubicBezTo>
                <a:cubicBezTo>
                  <a:pt x="9057" y="9053"/>
                  <a:pt x="8776" y="8706"/>
                  <a:pt x="8326" y="9065"/>
                </a:cubicBezTo>
                <a:cubicBezTo>
                  <a:pt x="8194" y="9121"/>
                  <a:pt x="6937" y="9343"/>
                  <a:pt x="6925" y="9178"/>
                </a:cubicBezTo>
                <a:cubicBezTo>
                  <a:pt x="6832" y="8528"/>
                  <a:pt x="6725" y="7470"/>
                  <a:pt x="6705" y="7261"/>
                </a:cubicBezTo>
                <a:cubicBezTo>
                  <a:pt x="6705" y="7172"/>
                  <a:pt x="6678" y="7095"/>
                  <a:pt x="6632" y="7095"/>
                </a:cubicBezTo>
                <a:cubicBezTo>
                  <a:pt x="6586" y="7095"/>
                  <a:pt x="6572" y="7172"/>
                  <a:pt x="6572" y="7261"/>
                </a:cubicBezTo>
                <a:cubicBezTo>
                  <a:pt x="6572" y="7426"/>
                  <a:pt x="6645" y="8395"/>
                  <a:pt x="6725" y="9123"/>
                </a:cubicBezTo>
                <a:cubicBezTo>
                  <a:pt x="6751" y="9343"/>
                  <a:pt x="6785" y="9586"/>
                  <a:pt x="6539" y="9696"/>
                </a:cubicBezTo>
                <a:cubicBezTo>
                  <a:pt x="6306" y="9763"/>
                  <a:pt x="6059" y="9883"/>
                  <a:pt x="5567" y="9827"/>
                </a:cubicBezTo>
                <a:cubicBezTo>
                  <a:pt x="5328" y="9620"/>
                  <a:pt x="5354" y="9651"/>
                  <a:pt x="5308" y="9091"/>
                </a:cubicBezTo>
                <a:cubicBezTo>
                  <a:pt x="5260" y="8528"/>
                  <a:pt x="5288" y="6963"/>
                  <a:pt x="5275" y="6444"/>
                </a:cubicBezTo>
                <a:cubicBezTo>
                  <a:pt x="5260" y="5926"/>
                  <a:pt x="5241" y="5982"/>
                  <a:pt x="5215" y="5972"/>
                </a:cubicBezTo>
                <a:cubicBezTo>
                  <a:pt x="5189" y="5960"/>
                  <a:pt x="5134" y="5762"/>
                  <a:pt x="5102" y="6391"/>
                </a:cubicBezTo>
                <a:cubicBezTo>
                  <a:pt x="5068" y="7018"/>
                  <a:pt x="5308" y="9200"/>
                  <a:pt x="5008" y="9751"/>
                </a:cubicBezTo>
                <a:cubicBezTo>
                  <a:pt x="4849" y="10071"/>
                  <a:pt x="3664" y="10115"/>
                  <a:pt x="3298" y="9696"/>
                </a:cubicBezTo>
                <a:cubicBezTo>
                  <a:pt x="3185" y="9486"/>
                  <a:pt x="3397" y="7591"/>
                  <a:pt x="3411" y="7107"/>
                </a:cubicBezTo>
                <a:cubicBezTo>
                  <a:pt x="3424" y="6621"/>
                  <a:pt x="3404" y="6766"/>
                  <a:pt x="3378" y="6766"/>
                </a:cubicBezTo>
                <a:cubicBezTo>
                  <a:pt x="3351" y="6766"/>
                  <a:pt x="3338" y="6632"/>
                  <a:pt x="3251" y="7107"/>
                </a:cubicBezTo>
                <a:cubicBezTo>
                  <a:pt x="3164" y="7580"/>
                  <a:pt x="3159" y="9332"/>
                  <a:pt x="2872" y="9586"/>
                </a:cubicBezTo>
                <a:cubicBezTo>
                  <a:pt x="2386" y="9365"/>
                  <a:pt x="1941" y="9068"/>
                  <a:pt x="1515" y="8638"/>
                </a:cubicBezTo>
                <a:cubicBezTo>
                  <a:pt x="1468" y="8583"/>
                  <a:pt x="1375" y="8417"/>
                  <a:pt x="1454" y="8208"/>
                </a:cubicBezTo>
                <a:cubicBezTo>
                  <a:pt x="1548" y="7988"/>
                  <a:pt x="2046" y="6444"/>
                  <a:pt x="2127" y="5905"/>
                </a:cubicBezTo>
                <a:cubicBezTo>
                  <a:pt x="2140" y="5829"/>
                  <a:pt x="2127" y="5772"/>
                  <a:pt x="2080" y="5740"/>
                </a:cubicBezTo>
                <a:cubicBezTo>
                  <a:pt x="2046" y="5740"/>
                  <a:pt x="2020" y="5740"/>
                  <a:pt x="2007" y="5850"/>
                </a:cubicBezTo>
                <a:cubicBezTo>
                  <a:pt x="1973" y="5960"/>
                  <a:pt x="1960" y="6092"/>
                  <a:pt x="1900" y="6313"/>
                </a:cubicBezTo>
              </a:path>
            </a:pathLst>
          </a:custGeom>
          <a:pattFill prst="trellis">
            <a:fgClr>
              <a:srgbClr val="FD8F2B">
                <a:lumMod val="20000"/>
                <a:lumOff val="80000"/>
              </a:srgbClr>
            </a:fgClr>
            <a:bgClr>
              <a:prstClr val="white"/>
            </a:bgClr>
          </a:pattFill>
          <a:ln w="635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228600" prst="convex"/>
            <a:bevelB w="50800" h="101600"/>
          </a:sp3d>
        </p:spPr>
        <p:txBody>
          <a:bodyPr/>
          <a:lstStyle/>
          <a:p>
            <a:pPr marL="0" marR="0" lvl="0" indent="0" algn="l" defTabSz="91428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31" name="Oval 330">
            <a:extLst>
              <a:ext uri="{FF2B5EF4-FFF2-40B4-BE49-F238E27FC236}">
                <a16:creationId xmlns:a16="http://schemas.microsoft.com/office/drawing/2014/main" id="{C16D2178-DD56-A746-98C2-8AC7CAD29AF3}"/>
              </a:ext>
            </a:extLst>
          </p:cNvPr>
          <p:cNvSpPr/>
          <p:nvPr/>
        </p:nvSpPr>
        <p:spPr bwMode="auto">
          <a:xfrm>
            <a:off x="6846614" y="2526485"/>
            <a:ext cx="89397" cy="55174"/>
          </a:xfrm>
          <a:prstGeom prst="ellipse">
            <a:avLst/>
          </a:prstGeom>
          <a:solidFill>
            <a:srgbClr val="F8F8F8">
              <a:lumMod val="5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364" name="Oval 363">
            <a:extLst>
              <a:ext uri="{FF2B5EF4-FFF2-40B4-BE49-F238E27FC236}">
                <a16:creationId xmlns:a16="http://schemas.microsoft.com/office/drawing/2014/main" id="{82ABE4A1-D365-0947-A3CB-629D0B51B75D}"/>
              </a:ext>
            </a:extLst>
          </p:cNvPr>
          <p:cNvSpPr/>
          <p:nvPr/>
        </p:nvSpPr>
        <p:spPr bwMode="auto">
          <a:xfrm>
            <a:off x="6318757" y="2764168"/>
            <a:ext cx="89397" cy="55174"/>
          </a:xfrm>
          <a:prstGeom prst="ellipse">
            <a:avLst/>
          </a:prstGeom>
          <a:solidFill>
            <a:srgbClr val="F8F8F8">
              <a:lumMod val="5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365" name="Oval 364">
            <a:extLst>
              <a:ext uri="{FF2B5EF4-FFF2-40B4-BE49-F238E27FC236}">
                <a16:creationId xmlns:a16="http://schemas.microsoft.com/office/drawing/2014/main" id="{B5C5B889-D52C-1145-BE20-2008C5EDE688}"/>
              </a:ext>
            </a:extLst>
          </p:cNvPr>
          <p:cNvSpPr/>
          <p:nvPr/>
        </p:nvSpPr>
        <p:spPr bwMode="auto">
          <a:xfrm>
            <a:off x="6242711" y="2556965"/>
            <a:ext cx="89397" cy="55174"/>
          </a:xfrm>
          <a:prstGeom prst="ellipse">
            <a:avLst/>
          </a:prstGeom>
          <a:solidFill>
            <a:srgbClr val="F8F8F8">
              <a:lumMod val="5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366" name="Oval 365">
            <a:extLst>
              <a:ext uri="{FF2B5EF4-FFF2-40B4-BE49-F238E27FC236}">
                <a16:creationId xmlns:a16="http://schemas.microsoft.com/office/drawing/2014/main" id="{B7327795-E882-2F41-90E6-8454676691D4}"/>
              </a:ext>
            </a:extLst>
          </p:cNvPr>
          <p:cNvSpPr/>
          <p:nvPr/>
        </p:nvSpPr>
        <p:spPr bwMode="auto">
          <a:xfrm>
            <a:off x="7047359" y="2708994"/>
            <a:ext cx="89397" cy="55174"/>
          </a:xfrm>
          <a:prstGeom prst="ellipse">
            <a:avLst/>
          </a:prstGeom>
          <a:solidFill>
            <a:srgbClr val="F8F8F8">
              <a:lumMod val="5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367" name="AutoShape 70">
            <a:extLst>
              <a:ext uri="{FF2B5EF4-FFF2-40B4-BE49-F238E27FC236}">
                <a16:creationId xmlns:a16="http://schemas.microsoft.com/office/drawing/2014/main" id="{7E67B2A1-B994-1D46-A498-1B96EEE30F92}"/>
              </a:ext>
            </a:extLst>
          </p:cNvPr>
          <p:cNvSpPr>
            <a:spLocks noChangeArrowheads="1"/>
          </p:cNvSpPr>
          <p:nvPr/>
        </p:nvSpPr>
        <p:spPr bwMode="auto">
          <a:xfrm>
            <a:off x="6414652" y="2880585"/>
            <a:ext cx="552705" cy="222568"/>
          </a:xfrm>
          <a:prstGeom prst="roundRect">
            <a:avLst>
              <a:gd name="adj" fmla="val 16667"/>
            </a:avLst>
          </a:prstGeom>
          <a:solidFill>
            <a:schemeClr val="bg1">
              <a:lumMod val="85000"/>
            </a:schemeClr>
          </a:solidFill>
          <a:ln w="25400" cap="flat" cmpd="sng" algn="ctr">
            <a:noFill/>
            <a:prstDash val="solid"/>
            <a:headEnd/>
            <a:tailEnd/>
          </a:ln>
          <a:effectLst/>
          <a:scene3d>
            <a:camera prst="orthographicFront"/>
            <a:lightRig rig="threePt" dir="t"/>
          </a:scene3d>
          <a:sp3d>
            <a:bevelT/>
          </a:sp3d>
        </p:spPr>
        <p:txBody>
          <a:bodyPr wrap="none" bIns="91440"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a:ea typeface="ＭＳ Ｐゴシック" charset="0"/>
                <a:cs typeface="Arial"/>
              </a:rPr>
              <a:t>BCL2</a:t>
            </a:r>
            <a:endParaRPr kumimoji="0" lang="en-US" sz="1200" b="0" i="0" u="none" strike="noStrike" kern="0" cap="none" spc="0" normalizeH="0" baseline="-25000" noProof="0" dirty="0">
              <a:ln>
                <a:noFill/>
              </a:ln>
              <a:solidFill>
                <a:prstClr val="black"/>
              </a:solidFill>
              <a:effectLst/>
              <a:uLnTx/>
              <a:uFillTx/>
              <a:latin typeface="Arial"/>
              <a:ea typeface="ＭＳ Ｐゴシック" charset="0"/>
              <a:cs typeface="Arial"/>
            </a:endParaRPr>
          </a:p>
        </p:txBody>
      </p:sp>
      <p:grpSp>
        <p:nvGrpSpPr>
          <p:cNvPr id="368" name="Group 812">
            <a:extLst>
              <a:ext uri="{FF2B5EF4-FFF2-40B4-BE49-F238E27FC236}">
                <a16:creationId xmlns:a16="http://schemas.microsoft.com/office/drawing/2014/main" id="{07D66335-81C6-9D41-9EC9-71C8EBDE5473}"/>
              </a:ext>
            </a:extLst>
          </p:cNvPr>
          <p:cNvGrpSpPr/>
          <p:nvPr/>
        </p:nvGrpSpPr>
        <p:grpSpPr>
          <a:xfrm rot="16200000" flipV="1">
            <a:off x="6466281" y="2566992"/>
            <a:ext cx="442168" cy="126511"/>
            <a:chOff x="8343900" y="3173718"/>
            <a:chExt cx="685800" cy="212592"/>
          </a:xfrm>
        </p:grpSpPr>
        <p:cxnSp>
          <p:nvCxnSpPr>
            <p:cNvPr id="370" name="Straight Connector 369">
              <a:extLst>
                <a:ext uri="{FF2B5EF4-FFF2-40B4-BE49-F238E27FC236}">
                  <a16:creationId xmlns:a16="http://schemas.microsoft.com/office/drawing/2014/main" id="{69A399D6-8F96-C145-A041-7D592108DCC8}"/>
                </a:ext>
              </a:extLst>
            </p:cNvPr>
            <p:cNvCxnSpPr/>
            <p:nvPr/>
          </p:nvCxnSpPr>
          <p:spPr bwMode="auto">
            <a:xfrm flipH="1">
              <a:off x="8343900" y="3276600"/>
              <a:ext cx="685800" cy="0"/>
            </a:xfrm>
            <a:prstGeom prst="line">
              <a:avLst/>
            </a:prstGeom>
            <a:solidFill>
              <a:srgbClr val="FD8F2B"/>
            </a:solidFill>
            <a:ln w="28575" cap="flat" cmpd="sng" algn="ctr">
              <a:solidFill>
                <a:srgbClr val="000000"/>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E22EFEE4-7562-1D40-903A-DE5F2022A909}"/>
                </a:ext>
              </a:extLst>
            </p:cNvPr>
            <p:cNvCxnSpPr/>
            <p:nvPr/>
          </p:nvCxnSpPr>
          <p:spPr bwMode="auto">
            <a:xfrm>
              <a:off x="8343902" y="3173718"/>
              <a:ext cx="0" cy="212592"/>
            </a:xfrm>
            <a:prstGeom prst="line">
              <a:avLst/>
            </a:prstGeom>
            <a:solidFill>
              <a:srgbClr val="FD8F2B"/>
            </a:solidFill>
            <a:ln w="28575" cap="flat" cmpd="sng" algn="ctr">
              <a:solidFill>
                <a:srgbClr val="000000"/>
              </a:solidFill>
              <a:prstDash val="solid"/>
              <a:round/>
              <a:headEnd type="none" w="med" len="med"/>
              <a:tailEnd type="none" w="med" len="med"/>
            </a:ln>
            <a:effectLst/>
          </p:spPr>
        </p:cxnSp>
      </p:grpSp>
      <p:sp>
        <p:nvSpPr>
          <p:cNvPr id="369" name="AutoShape 70">
            <a:extLst>
              <a:ext uri="{FF2B5EF4-FFF2-40B4-BE49-F238E27FC236}">
                <a16:creationId xmlns:a16="http://schemas.microsoft.com/office/drawing/2014/main" id="{384F2E79-41B1-1449-9CE1-671CA880A380}"/>
              </a:ext>
            </a:extLst>
          </p:cNvPr>
          <p:cNvSpPr>
            <a:spLocks noChangeArrowheads="1"/>
          </p:cNvSpPr>
          <p:nvPr/>
        </p:nvSpPr>
        <p:spPr bwMode="auto">
          <a:xfrm>
            <a:off x="6463030" y="2165471"/>
            <a:ext cx="450789" cy="222568"/>
          </a:xfrm>
          <a:prstGeom prst="roundRect">
            <a:avLst>
              <a:gd name="adj" fmla="val 16667"/>
            </a:avLst>
          </a:prstGeom>
          <a:solidFill>
            <a:schemeClr val="bg1">
              <a:lumMod val="85000"/>
            </a:schemeClr>
          </a:solidFill>
          <a:ln w="25400" cap="flat" cmpd="sng" algn="ctr">
            <a:noFill/>
            <a:prstDash val="solid"/>
            <a:headEnd/>
            <a:tailEnd/>
          </a:ln>
          <a:effectLst/>
          <a:scene3d>
            <a:camera prst="orthographicFront"/>
            <a:lightRig rig="threePt" dir="t"/>
          </a:scene3d>
          <a:sp3d>
            <a:bevelT/>
          </a:sp3d>
        </p:spPr>
        <p:txBody>
          <a:bodyPr wrap="none" bIns="91440" anchor="ctr"/>
          <a:lstStyle/>
          <a:p>
            <a:pPr marL="0" marR="0" lvl="0" indent="0" algn="ctr" defTabSz="91428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a:ea typeface="ＭＳ Ｐゴシック" charset="0"/>
                <a:cs typeface="Arial"/>
              </a:rPr>
              <a:t>BAD</a:t>
            </a:r>
            <a:endParaRPr kumimoji="0" lang="en-US" sz="1200" b="0" i="0" u="none" strike="noStrike" kern="0" cap="none" spc="0" normalizeH="0" baseline="-25000" noProof="0" dirty="0">
              <a:ln>
                <a:noFill/>
              </a:ln>
              <a:solidFill>
                <a:prstClr val="black"/>
              </a:solidFill>
              <a:effectLst/>
              <a:uLnTx/>
              <a:uFillTx/>
              <a:latin typeface="Arial"/>
              <a:ea typeface="ＭＳ Ｐゴシック" charset="0"/>
              <a:cs typeface="Arial"/>
            </a:endParaRPr>
          </a:p>
        </p:txBody>
      </p:sp>
      <p:sp>
        <p:nvSpPr>
          <p:cNvPr id="327" name="TextBox 326">
            <a:extLst>
              <a:ext uri="{FF2B5EF4-FFF2-40B4-BE49-F238E27FC236}">
                <a16:creationId xmlns:a16="http://schemas.microsoft.com/office/drawing/2014/main" id="{66F1416B-E932-DA4E-A714-7ED4886A9ACD}"/>
              </a:ext>
            </a:extLst>
          </p:cNvPr>
          <p:cNvSpPr txBox="1"/>
          <p:nvPr/>
        </p:nvSpPr>
        <p:spPr>
          <a:xfrm>
            <a:off x="1938059" y="617757"/>
            <a:ext cx="865943" cy="461665"/>
          </a:xfrm>
          <a:prstGeom prst="rect">
            <a:avLst/>
          </a:prstGeom>
          <a:solidFill>
            <a:schemeClr val="bg1">
              <a:lumMod val="85000"/>
            </a:schemeClr>
          </a:solidFill>
          <a:effectLst>
            <a:softEdge rad="101600"/>
          </a:effectLst>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Adenylate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Cyclase</a:t>
            </a:r>
          </a:p>
        </p:txBody>
      </p:sp>
      <p:grpSp>
        <p:nvGrpSpPr>
          <p:cNvPr id="323" name="Group 322">
            <a:extLst>
              <a:ext uri="{FF2B5EF4-FFF2-40B4-BE49-F238E27FC236}">
                <a16:creationId xmlns:a16="http://schemas.microsoft.com/office/drawing/2014/main" id="{9DF0EEBD-2607-234A-9EE6-08E44810AA02}"/>
              </a:ext>
            </a:extLst>
          </p:cNvPr>
          <p:cNvGrpSpPr/>
          <p:nvPr/>
        </p:nvGrpSpPr>
        <p:grpSpPr>
          <a:xfrm>
            <a:off x="8424636" y="6314259"/>
            <a:ext cx="2832289" cy="352831"/>
            <a:chOff x="2193605" y="5520235"/>
            <a:chExt cx="2832289" cy="352831"/>
          </a:xfrm>
        </p:grpSpPr>
        <p:grpSp>
          <p:nvGrpSpPr>
            <p:cNvPr id="324" name="Group 323">
              <a:extLst>
                <a:ext uri="{FF2B5EF4-FFF2-40B4-BE49-F238E27FC236}">
                  <a16:creationId xmlns:a16="http://schemas.microsoft.com/office/drawing/2014/main" id="{5F1CFB2F-8F61-654B-98D9-84380AE0C907}"/>
                </a:ext>
              </a:extLst>
            </p:cNvPr>
            <p:cNvGrpSpPr/>
            <p:nvPr/>
          </p:nvGrpSpPr>
          <p:grpSpPr>
            <a:xfrm>
              <a:off x="2193605" y="5520235"/>
              <a:ext cx="1448851" cy="352831"/>
              <a:chOff x="5090577" y="4699223"/>
              <a:chExt cx="1125676" cy="281196"/>
            </a:xfrm>
          </p:grpSpPr>
          <p:sp>
            <p:nvSpPr>
              <p:cNvPr id="400" name="Freeform 9">
                <a:extLst>
                  <a:ext uri="{FF2B5EF4-FFF2-40B4-BE49-F238E27FC236}">
                    <a16:creationId xmlns:a16="http://schemas.microsoft.com/office/drawing/2014/main" id="{FCC6E6CC-7D38-0846-A6DC-5EEDA88408C9}"/>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01" name="Freeform 14">
                <a:extLst>
                  <a:ext uri="{FF2B5EF4-FFF2-40B4-BE49-F238E27FC236}">
                    <a16:creationId xmlns:a16="http://schemas.microsoft.com/office/drawing/2014/main" id="{42A95486-28A6-B946-8DA7-589E56E5E4AB}"/>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02" name="Freeform 13">
                <a:extLst>
                  <a:ext uri="{FF2B5EF4-FFF2-40B4-BE49-F238E27FC236}">
                    <a16:creationId xmlns:a16="http://schemas.microsoft.com/office/drawing/2014/main" id="{DBD0304D-A2BB-074F-9647-2740A6B9ACBF}"/>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03" name="Freeform 8">
                <a:extLst>
                  <a:ext uri="{FF2B5EF4-FFF2-40B4-BE49-F238E27FC236}">
                    <a16:creationId xmlns:a16="http://schemas.microsoft.com/office/drawing/2014/main" id="{7F15B1FD-7AD2-DE40-8B46-5161B2F1EEC8}"/>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04" name="Freeform 7">
                <a:extLst>
                  <a:ext uri="{FF2B5EF4-FFF2-40B4-BE49-F238E27FC236}">
                    <a16:creationId xmlns:a16="http://schemas.microsoft.com/office/drawing/2014/main" id="{067563D6-E773-3848-B7DC-48801CAC8290}"/>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05" name="Freeform 11">
                <a:extLst>
                  <a:ext uri="{FF2B5EF4-FFF2-40B4-BE49-F238E27FC236}">
                    <a16:creationId xmlns:a16="http://schemas.microsoft.com/office/drawing/2014/main" id="{322A0F99-F12A-464D-B8AC-BC660EF5A360}"/>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06" name="Straight Connector 405">
                <a:extLst>
                  <a:ext uri="{FF2B5EF4-FFF2-40B4-BE49-F238E27FC236}">
                    <a16:creationId xmlns:a16="http://schemas.microsoft.com/office/drawing/2014/main" id="{8A90F84A-0F92-364B-BA97-3A0AD7DBBEAE}"/>
                  </a:ext>
                </a:extLst>
              </p:cNvPr>
              <p:cNvCxnSpPr/>
              <p:nvPr/>
            </p:nvCxnSpPr>
            <p:spPr bwMode="auto">
              <a:xfrm>
                <a:off x="5343384" y="4709266"/>
                <a:ext cx="4395" cy="21264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7" name="Straight Connector 406">
                <a:extLst>
                  <a:ext uri="{FF2B5EF4-FFF2-40B4-BE49-F238E27FC236}">
                    <a16:creationId xmlns:a16="http://schemas.microsoft.com/office/drawing/2014/main" id="{4A2360EC-8F55-0F42-B982-17EB72931C07}"/>
                  </a:ext>
                </a:extLst>
              </p:cNvPr>
              <p:cNvCxnSpPr/>
              <p:nvPr/>
            </p:nvCxnSpPr>
            <p:spPr bwMode="auto">
              <a:xfrm>
                <a:off x="5428221" y="4734814"/>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8" name="Straight Connector 407">
                <a:extLst>
                  <a:ext uri="{FF2B5EF4-FFF2-40B4-BE49-F238E27FC236}">
                    <a16:creationId xmlns:a16="http://schemas.microsoft.com/office/drawing/2014/main" id="{FBFEA8A1-64EB-DE42-9197-42FFED8C49C8}"/>
                  </a:ext>
                </a:extLst>
              </p:cNvPr>
              <p:cNvCxnSpPr/>
              <p:nvPr/>
            </p:nvCxnSpPr>
            <p:spPr bwMode="auto">
              <a:xfrm>
                <a:off x="5480151" y="4728748"/>
                <a:ext cx="12074" cy="21868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9" name="Straight Connector 408">
                <a:extLst>
                  <a:ext uri="{FF2B5EF4-FFF2-40B4-BE49-F238E27FC236}">
                    <a16:creationId xmlns:a16="http://schemas.microsoft.com/office/drawing/2014/main" id="{A69A3527-712B-FE4C-8703-9C98BAEDFAB2}"/>
                  </a:ext>
                </a:extLst>
              </p:cNvPr>
              <p:cNvCxnSpPr/>
              <p:nvPr/>
            </p:nvCxnSpPr>
            <p:spPr bwMode="auto">
              <a:xfrm>
                <a:off x="5548924" y="478535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0" name="Straight Connector 409">
                <a:extLst>
                  <a:ext uri="{FF2B5EF4-FFF2-40B4-BE49-F238E27FC236}">
                    <a16:creationId xmlns:a16="http://schemas.microsoft.com/office/drawing/2014/main" id="{094F92EE-1BF8-7542-AE2E-31C40B64D10B}"/>
                  </a:ext>
                </a:extLst>
              </p:cNvPr>
              <p:cNvCxnSpPr/>
              <p:nvPr/>
            </p:nvCxnSpPr>
            <p:spPr bwMode="auto">
              <a:xfrm>
                <a:off x="5179466" y="4764988"/>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1" name="Straight Connector 410">
                <a:extLst>
                  <a:ext uri="{FF2B5EF4-FFF2-40B4-BE49-F238E27FC236}">
                    <a16:creationId xmlns:a16="http://schemas.microsoft.com/office/drawing/2014/main" id="{69154A88-F831-EC48-A733-5F43951756EA}"/>
                  </a:ext>
                </a:extLst>
              </p:cNvPr>
              <p:cNvCxnSpPr/>
              <p:nvPr/>
            </p:nvCxnSpPr>
            <p:spPr bwMode="auto">
              <a:xfrm>
                <a:off x="5124694" y="4734098"/>
                <a:ext cx="4395" cy="23097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2" name="Straight Connector 411">
                <a:extLst>
                  <a:ext uri="{FF2B5EF4-FFF2-40B4-BE49-F238E27FC236}">
                    <a16:creationId xmlns:a16="http://schemas.microsoft.com/office/drawing/2014/main" id="{1F478FA6-14D5-D349-9771-4017ADB59DFE}"/>
                  </a:ext>
                </a:extLst>
              </p:cNvPr>
              <p:cNvCxnSpPr/>
              <p:nvPr/>
            </p:nvCxnSpPr>
            <p:spPr bwMode="auto">
              <a:xfrm flipH="1">
                <a:off x="5672904" y="4734098"/>
                <a:ext cx="851" cy="18324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3" name="Straight Connector 412">
                <a:extLst>
                  <a:ext uri="{FF2B5EF4-FFF2-40B4-BE49-F238E27FC236}">
                    <a16:creationId xmlns:a16="http://schemas.microsoft.com/office/drawing/2014/main" id="{85EB780A-A6E1-8041-97B3-7386A20E0183}"/>
                  </a:ext>
                </a:extLst>
              </p:cNvPr>
              <p:cNvCxnSpPr/>
              <p:nvPr/>
            </p:nvCxnSpPr>
            <p:spPr bwMode="auto">
              <a:xfrm>
                <a:off x="5722854" y="471956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4" name="Straight Connector 413">
                <a:extLst>
                  <a:ext uri="{FF2B5EF4-FFF2-40B4-BE49-F238E27FC236}">
                    <a16:creationId xmlns:a16="http://schemas.microsoft.com/office/drawing/2014/main" id="{AC535038-75AA-B344-8EAF-B110980A6A57}"/>
                  </a:ext>
                </a:extLst>
              </p:cNvPr>
              <p:cNvCxnSpPr/>
              <p:nvPr/>
            </p:nvCxnSpPr>
            <p:spPr bwMode="auto">
              <a:xfrm>
                <a:off x="5780416" y="472943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5" name="Straight Connector 414">
                <a:extLst>
                  <a:ext uri="{FF2B5EF4-FFF2-40B4-BE49-F238E27FC236}">
                    <a16:creationId xmlns:a16="http://schemas.microsoft.com/office/drawing/2014/main" id="{F2227F32-1545-564D-B267-EFD1BAB42878}"/>
                  </a:ext>
                </a:extLst>
              </p:cNvPr>
              <p:cNvCxnSpPr/>
              <p:nvPr/>
            </p:nvCxnSpPr>
            <p:spPr bwMode="auto">
              <a:xfrm>
                <a:off x="5837978" y="4736555"/>
                <a:ext cx="0" cy="228514"/>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6" name="Straight Connector 415">
                <a:extLst>
                  <a:ext uri="{FF2B5EF4-FFF2-40B4-BE49-F238E27FC236}">
                    <a16:creationId xmlns:a16="http://schemas.microsoft.com/office/drawing/2014/main" id="{D7DDA093-5C89-014E-ACE7-02413D5EF556}"/>
                  </a:ext>
                </a:extLst>
              </p:cNvPr>
              <p:cNvCxnSpPr/>
              <p:nvPr/>
            </p:nvCxnSpPr>
            <p:spPr bwMode="auto">
              <a:xfrm>
                <a:off x="5895540" y="475681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7" name="Straight Connector 416">
                <a:extLst>
                  <a:ext uri="{FF2B5EF4-FFF2-40B4-BE49-F238E27FC236}">
                    <a16:creationId xmlns:a16="http://schemas.microsoft.com/office/drawing/2014/main" id="{90006906-30E3-1D4B-B2EF-26DFA0D3CB97}"/>
                  </a:ext>
                </a:extLst>
              </p:cNvPr>
              <p:cNvCxnSpPr/>
              <p:nvPr/>
            </p:nvCxnSpPr>
            <p:spPr bwMode="auto">
              <a:xfrm>
                <a:off x="5953102" y="478538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8" name="Straight Connector 417">
                <a:extLst>
                  <a:ext uri="{FF2B5EF4-FFF2-40B4-BE49-F238E27FC236}">
                    <a16:creationId xmlns:a16="http://schemas.microsoft.com/office/drawing/2014/main" id="{89B0A664-DA49-2E4C-97E4-7BA1CB938AF0}"/>
                  </a:ext>
                </a:extLst>
              </p:cNvPr>
              <p:cNvCxnSpPr/>
              <p:nvPr/>
            </p:nvCxnSpPr>
            <p:spPr bwMode="auto">
              <a:xfrm>
                <a:off x="6010664" y="4720628"/>
                <a:ext cx="4395" cy="219483"/>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9" name="Straight Connector 418">
                <a:extLst>
                  <a:ext uri="{FF2B5EF4-FFF2-40B4-BE49-F238E27FC236}">
                    <a16:creationId xmlns:a16="http://schemas.microsoft.com/office/drawing/2014/main" id="{11B8665C-FAB7-104A-ABE8-70CA6B9490C3}"/>
                  </a:ext>
                </a:extLst>
              </p:cNvPr>
              <p:cNvCxnSpPr/>
              <p:nvPr/>
            </p:nvCxnSpPr>
            <p:spPr bwMode="auto">
              <a:xfrm>
                <a:off x="6068226" y="473938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0" name="Straight Connector 419">
                <a:extLst>
                  <a:ext uri="{FF2B5EF4-FFF2-40B4-BE49-F238E27FC236}">
                    <a16:creationId xmlns:a16="http://schemas.microsoft.com/office/drawing/2014/main" id="{E15B1590-7F7D-3D4F-AE6D-671B566807B0}"/>
                  </a:ext>
                </a:extLst>
              </p:cNvPr>
              <p:cNvCxnSpPr/>
              <p:nvPr/>
            </p:nvCxnSpPr>
            <p:spPr bwMode="auto">
              <a:xfrm>
                <a:off x="6125788" y="472809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1" name="Freeform 18">
                <a:extLst>
                  <a:ext uri="{FF2B5EF4-FFF2-40B4-BE49-F238E27FC236}">
                    <a16:creationId xmlns:a16="http://schemas.microsoft.com/office/drawing/2014/main" id="{FD1B1174-D585-D34E-91BB-636910210B40}"/>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2" name="Freeform 15">
                <a:extLst>
                  <a:ext uri="{FF2B5EF4-FFF2-40B4-BE49-F238E27FC236}">
                    <a16:creationId xmlns:a16="http://schemas.microsoft.com/office/drawing/2014/main" id="{682AF7DE-FE5C-6145-BB7F-3C842B28AB03}"/>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3" name="Freeform 17">
                <a:extLst>
                  <a:ext uri="{FF2B5EF4-FFF2-40B4-BE49-F238E27FC236}">
                    <a16:creationId xmlns:a16="http://schemas.microsoft.com/office/drawing/2014/main" id="{202F7554-64E8-BB40-BD65-65F827185B77}"/>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24" name="Straight Connector 423">
                <a:extLst>
                  <a:ext uri="{FF2B5EF4-FFF2-40B4-BE49-F238E27FC236}">
                    <a16:creationId xmlns:a16="http://schemas.microsoft.com/office/drawing/2014/main" id="{3E532766-1BC5-E544-868C-5CD7B1BC9F83}"/>
                  </a:ext>
                </a:extLst>
              </p:cNvPr>
              <p:cNvCxnSpPr/>
              <p:nvPr/>
            </p:nvCxnSpPr>
            <p:spPr bwMode="auto">
              <a:xfrm>
                <a:off x="5248600" y="474911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5" name="Straight Connector 424">
                <a:extLst>
                  <a:ext uri="{FF2B5EF4-FFF2-40B4-BE49-F238E27FC236}">
                    <a16:creationId xmlns:a16="http://schemas.microsoft.com/office/drawing/2014/main" id="{884AB126-8D34-0F48-8537-A8EA097D81B6}"/>
                  </a:ext>
                </a:extLst>
              </p:cNvPr>
              <p:cNvCxnSpPr/>
              <p:nvPr/>
            </p:nvCxnSpPr>
            <p:spPr bwMode="auto">
              <a:xfrm>
                <a:off x="5297178" y="4714932"/>
                <a:ext cx="4395" cy="24724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6" name="Freeform 10">
                <a:extLst>
                  <a:ext uri="{FF2B5EF4-FFF2-40B4-BE49-F238E27FC236}">
                    <a16:creationId xmlns:a16="http://schemas.microsoft.com/office/drawing/2014/main" id="{15EB1F5C-3BB5-FF4E-840F-FBD6E4061B0D}"/>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27" name="Straight Connector 426">
                <a:extLst>
                  <a:ext uri="{FF2B5EF4-FFF2-40B4-BE49-F238E27FC236}">
                    <a16:creationId xmlns:a16="http://schemas.microsoft.com/office/drawing/2014/main" id="{9B365DF8-604C-E348-9098-E70EE1543674}"/>
                  </a:ext>
                </a:extLst>
              </p:cNvPr>
              <p:cNvCxnSpPr/>
              <p:nvPr/>
            </p:nvCxnSpPr>
            <p:spPr bwMode="auto">
              <a:xfrm>
                <a:off x="5620137" y="4764184"/>
                <a:ext cx="0" cy="17592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8" name="Freeform 12">
                <a:extLst>
                  <a:ext uri="{FF2B5EF4-FFF2-40B4-BE49-F238E27FC236}">
                    <a16:creationId xmlns:a16="http://schemas.microsoft.com/office/drawing/2014/main" id="{E04E73D6-1BC6-3D47-8B53-237E4BB121E6}"/>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9" name="Freeform 16">
                <a:extLst>
                  <a:ext uri="{FF2B5EF4-FFF2-40B4-BE49-F238E27FC236}">
                    <a16:creationId xmlns:a16="http://schemas.microsoft.com/office/drawing/2014/main" id="{796CB922-70CB-144C-9D6F-B7C3999D5D1D}"/>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6" name="Group 325">
              <a:extLst>
                <a:ext uri="{FF2B5EF4-FFF2-40B4-BE49-F238E27FC236}">
                  <a16:creationId xmlns:a16="http://schemas.microsoft.com/office/drawing/2014/main" id="{136AEC32-D496-1044-9807-7DD52A7E545E}"/>
                </a:ext>
              </a:extLst>
            </p:cNvPr>
            <p:cNvGrpSpPr/>
            <p:nvPr/>
          </p:nvGrpSpPr>
          <p:grpSpPr>
            <a:xfrm>
              <a:off x="3577043" y="5520235"/>
              <a:ext cx="1448851" cy="352831"/>
              <a:chOff x="5090577" y="4699223"/>
              <a:chExt cx="1125676" cy="281196"/>
            </a:xfrm>
          </p:grpSpPr>
          <p:sp>
            <p:nvSpPr>
              <p:cNvPr id="328" name="Freeform 9">
                <a:extLst>
                  <a:ext uri="{FF2B5EF4-FFF2-40B4-BE49-F238E27FC236}">
                    <a16:creationId xmlns:a16="http://schemas.microsoft.com/office/drawing/2014/main" id="{D7C79FF2-FA0C-814E-B479-F8C23251DAC8}"/>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63" name="Freeform 14">
                <a:extLst>
                  <a:ext uri="{FF2B5EF4-FFF2-40B4-BE49-F238E27FC236}">
                    <a16:creationId xmlns:a16="http://schemas.microsoft.com/office/drawing/2014/main" id="{A8257E26-9D4E-6640-BE9C-987425497F75}"/>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2" name="Freeform 13">
                <a:extLst>
                  <a:ext uri="{FF2B5EF4-FFF2-40B4-BE49-F238E27FC236}">
                    <a16:creationId xmlns:a16="http://schemas.microsoft.com/office/drawing/2014/main" id="{036CFD80-21E5-844A-869A-DCA33F36C1D2}"/>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3" name="Freeform 8">
                <a:extLst>
                  <a:ext uri="{FF2B5EF4-FFF2-40B4-BE49-F238E27FC236}">
                    <a16:creationId xmlns:a16="http://schemas.microsoft.com/office/drawing/2014/main" id="{9D7B258C-FA99-2147-8F51-0645836E6CA4}"/>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4" name="Freeform 7">
                <a:extLst>
                  <a:ext uri="{FF2B5EF4-FFF2-40B4-BE49-F238E27FC236}">
                    <a16:creationId xmlns:a16="http://schemas.microsoft.com/office/drawing/2014/main" id="{1C1ACFC6-666C-DB44-9D63-3520603FC0B0}"/>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5" name="Freeform 11">
                <a:extLst>
                  <a:ext uri="{FF2B5EF4-FFF2-40B4-BE49-F238E27FC236}">
                    <a16:creationId xmlns:a16="http://schemas.microsoft.com/office/drawing/2014/main" id="{5B15D651-155F-6E45-A893-C376F22974E1}"/>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76" name="Straight Connector 375">
                <a:extLst>
                  <a:ext uri="{FF2B5EF4-FFF2-40B4-BE49-F238E27FC236}">
                    <a16:creationId xmlns:a16="http://schemas.microsoft.com/office/drawing/2014/main" id="{8B6D09A7-84F9-AE4B-A8C1-03658EE92CAF}"/>
                  </a:ext>
                </a:extLst>
              </p:cNvPr>
              <p:cNvCxnSpPr/>
              <p:nvPr/>
            </p:nvCxnSpPr>
            <p:spPr bwMode="auto">
              <a:xfrm>
                <a:off x="5343384" y="4709266"/>
                <a:ext cx="4395" cy="21264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7" name="Straight Connector 376">
                <a:extLst>
                  <a:ext uri="{FF2B5EF4-FFF2-40B4-BE49-F238E27FC236}">
                    <a16:creationId xmlns:a16="http://schemas.microsoft.com/office/drawing/2014/main" id="{CC9C3F57-F128-9E4E-994C-BBBCB4E3045A}"/>
                  </a:ext>
                </a:extLst>
              </p:cNvPr>
              <p:cNvCxnSpPr/>
              <p:nvPr/>
            </p:nvCxnSpPr>
            <p:spPr bwMode="auto">
              <a:xfrm>
                <a:off x="5428221" y="4734814"/>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8" name="Straight Connector 377">
                <a:extLst>
                  <a:ext uri="{FF2B5EF4-FFF2-40B4-BE49-F238E27FC236}">
                    <a16:creationId xmlns:a16="http://schemas.microsoft.com/office/drawing/2014/main" id="{48AEB14F-8DDE-0A41-84CD-78E1A93AE0A6}"/>
                  </a:ext>
                </a:extLst>
              </p:cNvPr>
              <p:cNvCxnSpPr/>
              <p:nvPr/>
            </p:nvCxnSpPr>
            <p:spPr bwMode="auto">
              <a:xfrm>
                <a:off x="5480151" y="4728748"/>
                <a:ext cx="12074" cy="21868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9" name="Straight Connector 378">
                <a:extLst>
                  <a:ext uri="{FF2B5EF4-FFF2-40B4-BE49-F238E27FC236}">
                    <a16:creationId xmlns:a16="http://schemas.microsoft.com/office/drawing/2014/main" id="{0D4434D6-B4FE-0245-AB2F-3DFAA0DD09C5}"/>
                  </a:ext>
                </a:extLst>
              </p:cNvPr>
              <p:cNvCxnSpPr/>
              <p:nvPr/>
            </p:nvCxnSpPr>
            <p:spPr bwMode="auto">
              <a:xfrm>
                <a:off x="5548924" y="478535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0" name="Straight Connector 379">
                <a:extLst>
                  <a:ext uri="{FF2B5EF4-FFF2-40B4-BE49-F238E27FC236}">
                    <a16:creationId xmlns:a16="http://schemas.microsoft.com/office/drawing/2014/main" id="{BEF79E49-B4DB-FE4B-A893-2FF44C33B020}"/>
                  </a:ext>
                </a:extLst>
              </p:cNvPr>
              <p:cNvCxnSpPr/>
              <p:nvPr/>
            </p:nvCxnSpPr>
            <p:spPr bwMode="auto">
              <a:xfrm>
                <a:off x="5179466" y="4764988"/>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1" name="Straight Connector 380">
                <a:extLst>
                  <a:ext uri="{FF2B5EF4-FFF2-40B4-BE49-F238E27FC236}">
                    <a16:creationId xmlns:a16="http://schemas.microsoft.com/office/drawing/2014/main" id="{5F652F35-D8F8-4A48-8A34-F2853342A192}"/>
                  </a:ext>
                </a:extLst>
              </p:cNvPr>
              <p:cNvCxnSpPr/>
              <p:nvPr/>
            </p:nvCxnSpPr>
            <p:spPr bwMode="auto">
              <a:xfrm>
                <a:off x="5124694" y="4734098"/>
                <a:ext cx="4395" cy="23097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2" name="Straight Connector 381">
                <a:extLst>
                  <a:ext uri="{FF2B5EF4-FFF2-40B4-BE49-F238E27FC236}">
                    <a16:creationId xmlns:a16="http://schemas.microsoft.com/office/drawing/2014/main" id="{B38C06D2-15C6-4141-BD2F-7B0EEDB8BD98}"/>
                  </a:ext>
                </a:extLst>
              </p:cNvPr>
              <p:cNvCxnSpPr/>
              <p:nvPr/>
            </p:nvCxnSpPr>
            <p:spPr bwMode="auto">
              <a:xfrm flipH="1">
                <a:off x="5672904" y="4734098"/>
                <a:ext cx="851" cy="18324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3" name="Straight Connector 382">
                <a:extLst>
                  <a:ext uri="{FF2B5EF4-FFF2-40B4-BE49-F238E27FC236}">
                    <a16:creationId xmlns:a16="http://schemas.microsoft.com/office/drawing/2014/main" id="{8AB77072-27DA-8B48-A54D-4857A727B467}"/>
                  </a:ext>
                </a:extLst>
              </p:cNvPr>
              <p:cNvCxnSpPr/>
              <p:nvPr/>
            </p:nvCxnSpPr>
            <p:spPr bwMode="auto">
              <a:xfrm>
                <a:off x="5722854" y="471956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4" name="Straight Connector 383">
                <a:extLst>
                  <a:ext uri="{FF2B5EF4-FFF2-40B4-BE49-F238E27FC236}">
                    <a16:creationId xmlns:a16="http://schemas.microsoft.com/office/drawing/2014/main" id="{E8BFF0FD-2C62-B840-AFC9-0BA861F8F81F}"/>
                  </a:ext>
                </a:extLst>
              </p:cNvPr>
              <p:cNvCxnSpPr/>
              <p:nvPr/>
            </p:nvCxnSpPr>
            <p:spPr bwMode="auto">
              <a:xfrm>
                <a:off x="5780416" y="472943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5" name="Straight Connector 384">
                <a:extLst>
                  <a:ext uri="{FF2B5EF4-FFF2-40B4-BE49-F238E27FC236}">
                    <a16:creationId xmlns:a16="http://schemas.microsoft.com/office/drawing/2014/main" id="{0EBCF5ED-CBFA-C545-8DE9-5C296CCA364F}"/>
                  </a:ext>
                </a:extLst>
              </p:cNvPr>
              <p:cNvCxnSpPr/>
              <p:nvPr/>
            </p:nvCxnSpPr>
            <p:spPr bwMode="auto">
              <a:xfrm>
                <a:off x="5837978" y="4736555"/>
                <a:ext cx="0" cy="228514"/>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6" name="Straight Connector 385">
                <a:extLst>
                  <a:ext uri="{FF2B5EF4-FFF2-40B4-BE49-F238E27FC236}">
                    <a16:creationId xmlns:a16="http://schemas.microsoft.com/office/drawing/2014/main" id="{1DF647CF-E641-C549-ADA2-8CBBE8154759}"/>
                  </a:ext>
                </a:extLst>
              </p:cNvPr>
              <p:cNvCxnSpPr/>
              <p:nvPr/>
            </p:nvCxnSpPr>
            <p:spPr bwMode="auto">
              <a:xfrm>
                <a:off x="5895540" y="475681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7" name="Straight Connector 386">
                <a:extLst>
                  <a:ext uri="{FF2B5EF4-FFF2-40B4-BE49-F238E27FC236}">
                    <a16:creationId xmlns:a16="http://schemas.microsoft.com/office/drawing/2014/main" id="{A0C52B88-8355-7E4F-907E-5C19CDBCED36}"/>
                  </a:ext>
                </a:extLst>
              </p:cNvPr>
              <p:cNvCxnSpPr/>
              <p:nvPr/>
            </p:nvCxnSpPr>
            <p:spPr bwMode="auto">
              <a:xfrm>
                <a:off x="5953102" y="478538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8" name="Straight Connector 387">
                <a:extLst>
                  <a:ext uri="{FF2B5EF4-FFF2-40B4-BE49-F238E27FC236}">
                    <a16:creationId xmlns:a16="http://schemas.microsoft.com/office/drawing/2014/main" id="{7446E709-8B55-6244-B20F-41B7698848A6}"/>
                  </a:ext>
                </a:extLst>
              </p:cNvPr>
              <p:cNvCxnSpPr/>
              <p:nvPr/>
            </p:nvCxnSpPr>
            <p:spPr bwMode="auto">
              <a:xfrm>
                <a:off x="6010664" y="4720628"/>
                <a:ext cx="4395" cy="219483"/>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9" name="Straight Connector 388">
                <a:extLst>
                  <a:ext uri="{FF2B5EF4-FFF2-40B4-BE49-F238E27FC236}">
                    <a16:creationId xmlns:a16="http://schemas.microsoft.com/office/drawing/2014/main" id="{8C0B55D7-26ED-1646-9A14-B71039B6631D}"/>
                  </a:ext>
                </a:extLst>
              </p:cNvPr>
              <p:cNvCxnSpPr/>
              <p:nvPr/>
            </p:nvCxnSpPr>
            <p:spPr bwMode="auto">
              <a:xfrm>
                <a:off x="6068226" y="473938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0" name="Straight Connector 389">
                <a:extLst>
                  <a:ext uri="{FF2B5EF4-FFF2-40B4-BE49-F238E27FC236}">
                    <a16:creationId xmlns:a16="http://schemas.microsoft.com/office/drawing/2014/main" id="{A24B5130-1007-3D4B-90D5-7FC07F9BDFE3}"/>
                  </a:ext>
                </a:extLst>
              </p:cNvPr>
              <p:cNvCxnSpPr/>
              <p:nvPr/>
            </p:nvCxnSpPr>
            <p:spPr bwMode="auto">
              <a:xfrm>
                <a:off x="6125788" y="472809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1" name="Freeform 18">
                <a:extLst>
                  <a:ext uri="{FF2B5EF4-FFF2-40B4-BE49-F238E27FC236}">
                    <a16:creationId xmlns:a16="http://schemas.microsoft.com/office/drawing/2014/main" id="{1B918FE5-AE18-FE41-B1BA-F2B9B65FC732}"/>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2" name="Freeform 15">
                <a:extLst>
                  <a:ext uri="{FF2B5EF4-FFF2-40B4-BE49-F238E27FC236}">
                    <a16:creationId xmlns:a16="http://schemas.microsoft.com/office/drawing/2014/main" id="{EEFA5C76-F495-D54D-9617-E65963F42E63}"/>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3" name="Freeform 17">
                <a:extLst>
                  <a:ext uri="{FF2B5EF4-FFF2-40B4-BE49-F238E27FC236}">
                    <a16:creationId xmlns:a16="http://schemas.microsoft.com/office/drawing/2014/main" id="{03016693-B86D-7248-A4CD-EA8E8FE0E0EF}"/>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94" name="Straight Connector 393">
                <a:extLst>
                  <a:ext uri="{FF2B5EF4-FFF2-40B4-BE49-F238E27FC236}">
                    <a16:creationId xmlns:a16="http://schemas.microsoft.com/office/drawing/2014/main" id="{40BB67D9-DDEF-2145-A7FE-87EC49432E9D}"/>
                  </a:ext>
                </a:extLst>
              </p:cNvPr>
              <p:cNvCxnSpPr/>
              <p:nvPr/>
            </p:nvCxnSpPr>
            <p:spPr bwMode="auto">
              <a:xfrm>
                <a:off x="5248600" y="474911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5" name="Straight Connector 394">
                <a:extLst>
                  <a:ext uri="{FF2B5EF4-FFF2-40B4-BE49-F238E27FC236}">
                    <a16:creationId xmlns:a16="http://schemas.microsoft.com/office/drawing/2014/main" id="{F3E2D486-DE85-404A-AC1E-162C9A783A9C}"/>
                  </a:ext>
                </a:extLst>
              </p:cNvPr>
              <p:cNvCxnSpPr/>
              <p:nvPr/>
            </p:nvCxnSpPr>
            <p:spPr bwMode="auto">
              <a:xfrm>
                <a:off x="5297178" y="4714932"/>
                <a:ext cx="4395" cy="24724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6" name="Freeform 10">
                <a:extLst>
                  <a:ext uri="{FF2B5EF4-FFF2-40B4-BE49-F238E27FC236}">
                    <a16:creationId xmlns:a16="http://schemas.microsoft.com/office/drawing/2014/main" id="{1912933C-3366-B247-947D-F392E11F1BEA}"/>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97" name="Straight Connector 396">
                <a:extLst>
                  <a:ext uri="{FF2B5EF4-FFF2-40B4-BE49-F238E27FC236}">
                    <a16:creationId xmlns:a16="http://schemas.microsoft.com/office/drawing/2014/main" id="{191062B3-1D2D-2F4F-AFDF-57388B8C571E}"/>
                  </a:ext>
                </a:extLst>
              </p:cNvPr>
              <p:cNvCxnSpPr/>
              <p:nvPr/>
            </p:nvCxnSpPr>
            <p:spPr bwMode="auto">
              <a:xfrm>
                <a:off x="5620137" y="4764184"/>
                <a:ext cx="0" cy="17592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8" name="Freeform 12">
                <a:extLst>
                  <a:ext uri="{FF2B5EF4-FFF2-40B4-BE49-F238E27FC236}">
                    <a16:creationId xmlns:a16="http://schemas.microsoft.com/office/drawing/2014/main" id="{FDE2DBF1-37FD-5842-B5C7-6803F1E4EF0B}"/>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9" name="Freeform 16">
                <a:extLst>
                  <a:ext uri="{FF2B5EF4-FFF2-40B4-BE49-F238E27FC236}">
                    <a16:creationId xmlns:a16="http://schemas.microsoft.com/office/drawing/2014/main" id="{A64D5CD0-8C7E-D943-9C0D-B443AE54440B}"/>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grpSp>
        <p:nvGrpSpPr>
          <p:cNvPr id="430" name="Group 429">
            <a:extLst>
              <a:ext uri="{FF2B5EF4-FFF2-40B4-BE49-F238E27FC236}">
                <a16:creationId xmlns:a16="http://schemas.microsoft.com/office/drawing/2014/main" id="{0FDBBFA1-C103-D840-A581-E32647F0BD18}"/>
              </a:ext>
            </a:extLst>
          </p:cNvPr>
          <p:cNvGrpSpPr/>
          <p:nvPr/>
        </p:nvGrpSpPr>
        <p:grpSpPr>
          <a:xfrm>
            <a:off x="6502240" y="6342164"/>
            <a:ext cx="1000648" cy="349756"/>
            <a:chOff x="1742331" y="4438784"/>
            <a:chExt cx="1000648" cy="349756"/>
          </a:xfrm>
        </p:grpSpPr>
        <p:sp>
          <p:nvSpPr>
            <p:cNvPr id="431" name="Freeform 14">
              <a:extLst>
                <a:ext uri="{FF2B5EF4-FFF2-40B4-BE49-F238E27FC236}">
                  <a16:creationId xmlns:a16="http://schemas.microsoft.com/office/drawing/2014/main" id="{EE3A1494-D8B9-2C4E-A34B-4BED57848E14}"/>
                </a:ext>
              </a:extLst>
            </p:cNvPr>
            <p:cNvSpPr>
              <a:spLocks/>
            </p:cNvSpPr>
            <p:nvPr/>
          </p:nvSpPr>
          <p:spPr bwMode="auto">
            <a:xfrm>
              <a:off x="2448317" y="4505459"/>
              <a:ext cx="294662" cy="27432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2" name="Freeform 13">
              <a:extLst>
                <a:ext uri="{FF2B5EF4-FFF2-40B4-BE49-F238E27FC236}">
                  <a16:creationId xmlns:a16="http://schemas.microsoft.com/office/drawing/2014/main" id="{0D05F8FF-990C-044B-A386-88253D2815E5}"/>
                </a:ext>
              </a:extLst>
            </p:cNvPr>
            <p:cNvSpPr>
              <a:spLocks noChangeAspect="1"/>
            </p:cNvSpPr>
            <p:nvPr/>
          </p:nvSpPr>
          <p:spPr bwMode="auto">
            <a:xfrm>
              <a:off x="2197178" y="443878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3" name="Freeform 7">
              <a:extLst>
                <a:ext uri="{FF2B5EF4-FFF2-40B4-BE49-F238E27FC236}">
                  <a16:creationId xmlns:a16="http://schemas.microsoft.com/office/drawing/2014/main" id="{ABABD256-88D0-3444-96C1-FD3D01AE63E3}"/>
                </a:ext>
              </a:extLst>
            </p:cNvPr>
            <p:cNvSpPr>
              <a:spLocks noChangeAspect="1"/>
            </p:cNvSpPr>
            <p:nvPr/>
          </p:nvSpPr>
          <p:spPr bwMode="auto">
            <a:xfrm>
              <a:off x="1998011" y="443878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4" name="Freeform 11">
              <a:extLst>
                <a:ext uri="{FF2B5EF4-FFF2-40B4-BE49-F238E27FC236}">
                  <a16:creationId xmlns:a16="http://schemas.microsoft.com/office/drawing/2014/main" id="{14AFFD3D-3DD0-E440-9B0A-3EF84C5BEFE6}"/>
                </a:ext>
              </a:extLst>
            </p:cNvPr>
            <p:cNvSpPr>
              <a:spLocks/>
            </p:cNvSpPr>
            <p:nvPr/>
          </p:nvSpPr>
          <p:spPr bwMode="auto">
            <a:xfrm>
              <a:off x="1742331" y="4438784"/>
              <a:ext cx="295651" cy="301752"/>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35" name="Straight Connector 434">
              <a:extLst>
                <a:ext uri="{FF2B5EF4-FFF2-40B4-BE49-F238E27FC236}">
                  <a16:creationId xmlns:a16="http://schemas.microsoft.com/office/drawing/2014/main" id="{0758983C-5666-E846-AAA8-91ADE6D0FC6D}"/>
                </a:ext>
              </a:extLst>
            </p:cNvPr>
            <p:cNvCxnSpPr/>
            <p:nvPr/>
          </p:nvCxnSpPr>
          <p:spPr bwMode="auto">
            <a:xfrm>
              <a:off x="1837327" y="4521238"/>
              <a:ext cx="0" cy="16622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6" name="Straight Connector 435">
              <a:extLst>
                <a:ext uri="{FF2B5EF4-FFF2-40B4-BE49-F238E27FC236}">
                  <a16:creationId xmlns:a16="http://schemas.microsoft.com/office/drawing/2014/main" id="{AABBAD42-59CD-ED4C-B4DE-66980304FAAC}"/>
                </a:ext>
              </a:extLst>
            </p:cNvPr>
            <p:cNvCxnSpPr/>
            <p:nvPr/>
          </p:nvCxnSpPr>
          <p:spPr bwMode="auto">
            <a:xfrm>
              <a:off x="1946521" y="448344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7" name="Straight Connector 436">
              <a:extLst>
                <a:ext uri="{FF2B5EF4-FFF2-40B4-BE49-F238E27FC236}">
                  <a16:creationId xmlns:a16="http://schemas.microsoft.com/office/drawing/2014/main" id="{367559CD-2137-0148-AC5B-63B9924AE104}"/>
                </a:ext>
              </a:extLst>
            </p:cNvPr>
            <p:cNvCxnSpPr/>
            <p:nvPr/>
          </p:nvCxnSpPr>
          <p:spPr bwMode="auto">
            <a:xfrm>
              <a:off x="2013360" y="4475831"/>
              <a:ext cx="6395" cy="27439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8" name="Straight Connector 437">
              <a:extLst>
                <a:ext uri="{FF2B5EF4-FFF2-40B4-BE49-F238E27FC236}">
                  <a16:creationId xmlns:a16="http://schemas.microsoft.com/office/drawing/2014/main" id="{72ED1A2F-047D-4046-93C3-D57CD0C251C6}"/>
                </a:ext>
              </a:extLst>
            </p:cNvPr>
            <p:cNvCxnSpPr/>
            <p:nvPr/>
          </p:nvCxnSpPr>
          <p:spPr bwMode="auto">
            <a:xfrm>
              <a:off x="2101877" y="4546854"/>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9" name="Straight Connector 438">
              <a:extLst>
                <a:ext uri="{FF2B5EF4-FFF2-40B4-BE49-F238E27FC236}">
                  <a16:creationId xmlns:a16="http://schemas.microsoft.com/office/drawing/2014/main" id="{EF83EB53-538A-9445-9B7C-1C4A3E7F84E2}"/>
                </a:ext>
              </a:extLst>
            </p:cNvPr>
            <p:cNvCxnSpPr/>
            <p:nvPr/>
          </p:nvCxnSpPr>
          <p:spPr bwMode="auto">
            <a:xfrm flipH="1">
              <a:off x="2261451" y="4482543"/>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0" name="Straight Connector 439">
              <a:extLst>
                <a:ext uri="{FF2B5EF4-FFF2-40B4-BE49-F238E27FC236}">
                  <a16:creationId xmlns:a16="http://schemas.microsoft.com/office/drawing/2014/main" id="{7544E5BE-7CDA-704D-A4C1-70FBF2AF60E0}"/>
                </a:ext>
              </a:extLst>
            </p:cNvPr>
            <p:cNvCxnSpPr/>
            <p:nvPr/>
          </p:nvCxnSpPr>
          <p:spPr bwMode="auto">
            <a:xfrm>
              <a:off x="2325741" y="4477004"/>
              <a:ext cx="0" cy="1942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1" name="Straight Connector 440">
              <a:extLst>
                <a:ext uri="{FF2B5EF4-FFF2-40B4-BE49-F238E27FC236}">
                  <a16:creationId xmlns:a16="http://schemas.microsoft.com/office/drawing/2014/main" id="{3869BC9D-7D3B-034E-BC38-3EA66C3EC96D}"/>
                </a:ext>
              </a:extLst>
            </p:cNvPr>
            <p:cNvCxnSpPr/>
            <p:nvPr/>
          </p:nvCxnSpPr>
          <p:spPr bwMode="auto">
            <a:xfrm>
              <a:off x="2399829" y="4476694"/>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2" name="Straight Connector 441">
              <a:extLst>
                <a:ext uri="{FF2B5EF4-FFF2-40B4-BE49-F238E27FC236}">
                  <a16:creationId xmlns:a16="http://schemas.microsoft.com/office/drawing/2014/main" id="{846806AF-51A9-8A45-85F9-3EAA4DCC24DE}"/>
                </a:ext>
              </a:extLst>
            </p:cNvPr>
            <p:cNvCxnSpPr/>
            <p:nvPr/>
          </p:nvCxnSpPr>
          <p:spPr bwMode="auto">
            <a:xfrm>
              <a:off x="2473916" y="4485626"/>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3" name="Straight Connector 442">
              <a:extLst>
                <a:ext uri="{FF2B5EF4-FFF2-40B4-BE49-F238E27FC236}">
                  <a16:creationId xmlns:a16="http://schemas.microsoft.com/office/drawing/2014/main" id="{5BFBBA8A-D5B1-0E49-9680-104541C663AD}"/>
                </a:ext>
              </a:extLst>
            </p:cNvPr>
            <p:cNvCxnSpPr/>
            <p:nvPr/>
          </p:nvCxnSpPr>
          <p:spPr bwMode="auto">
            <a:xfrm>
              <a:off x="2548004" y="4511049"/>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4" name="Straight Connector 443">
              <a:extLst>
                <a:ext uri="{FF2B5EF4-FFF2-40B4-BE49-F238E27FC236}">
                  <a16:creationId xmlns:a16="http://schemas.microsoft.com/office/drawing/2014/main" id="{D2293781-2AF0-1947-94F4-1FA9BD286BA2}"/>
                </a:ext>
              </a:extLst>
            </p:cNvPr>
            <p:cNvCxnSpPr/>
            <p:nvPr/>
          </p:nvCxnSpPr>
          <p:spPr bwMode="auto">
            <a:xfrm>
              <a:off x="2622092" y="4546894"/>
              <a:ext cx="0" cy="13021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5" name="Freeform 18">
              <a:extLst>
                <a:ext uri="{FF2B5EF4-FFF2-40B4-BE49-F238E27FC236}">
                  <a16:creationId xmlns:a16="http://schemas.microsoft.com/office/drawing/2014/main" id="{41F04BF1-B441-9849-A609-610834696860}"/>
                </a:ext>
              </a:extLst>
            </p:cNvPr>
            <p:cNvSpPr>
              <a:spLocks/>
            </p:cNvSpPr>
            <p:nvPr/>
          </p:nvSpPr>
          <p:spPr bwMode="auto">
            <a:xfrm>
              <a:off x="2420647" y="4438784"/>
              <a:ext cx="294662" cy="256032"/>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6" name="Freeform 17">
              <a:extLst>
                <a:ext uri="{FF2B5EF4-FFF2-40B4-BE49-F238E27FC236}">
                  <a16:creationId xmlns:a16="http://schemas.microsoft.com/office/drawing/2014/main" id="{A1B54E40-DA87-9B4E-9FA8-0827C175B77E}"/>
                </a:ext>
              </a:extLst>
            </p:cNvPr>
            <p:cNvSpPr>
              <a:spLocks noChangeAspect="1"/>
            </p:cNvSpPr>
            <p:nvPr/>
          </p:nvSpPr>
          <p:spPr bwMode="auto">
            <a:xfrm>
              <a:off x="2216939" y="443878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47" name="Straight Connector 446">
              <a:extLst>
                <a:ext uri="{FF2B5EF4-FFF2-40B4-BE49-F238E27FC236}">
                  <a16:creationId xmlns:a16="http://schemas.microsoft.com/office/drawing/2014/main" id="{3C6E84E3-BED2-CE46-BFC7-355680734C71}"/>
                </a:ext>
              </a:extLst>
            </p:cNvPr>
            <p:cNvCxnSpPr/>
            <p:nvPr/>
          </p:nvCxnSpPr>
          <p:spPr bwMode="auto">
            <a:xfrm>
              <a:off x="2193535" y="4520294"/>
              <a:ext cx="0" cy="220745"/>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8" name="Freeform 12">
              <a:extLst>
                <a:ext uri="{FF2B5EF4-FFF2-40B4-BE49-F238E27FC236}">
                  <a16:creationId xmlns:a16="http://schemas.microsoft.com/office/drawing/2014/main" id="{73741AA5-7FC8-9D4D-8E54-4C290D65049C}"/>
                </a:ext>
              </a:extLst>
            </p:cNvPr>
            <p:cNvSpPr>
              <a:spLocks noChangeAspect="1"/>
            </p:cNvSpPr>
            <p:nvPr/>
          </p:nvSpPr>
          <p:spPr bwMode="auto">
            <a:xfrm>
              <a:off x="1965800" y="443878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9" name="Freeform 16">
              <a:extLst>
                <a:ext uri="{FF2B5EF4-FFF2-40B4-BE49-F238E27FC236}">
                  <a16:creationId xmlns:a16="http://schemas.microsoft.com/office/drawing/2014/main" id="{F5AA5295-B7B3-1F4E-B85C-47081310AFC0}"/>
                </a:ext>
              </a:extLst>
            </p:cNvPr>
            <p:cNvSpPr>
              <a:spLocks/>
            </p:cNvSpPr>
            <p:nvPr/>
          </p:nvSpPr>
          <p:spPr bwMode="auto">
            <a:xfrm>
              <a:off x="1763080" y="4495934"/>
              <a:ext cx="295651" cy="292606"/>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ＭＳ Ｐゴシック"/>
                <a:cs typeface="Arial"/>
              </a:endParaRPr>
            </a:p>
          </p:txBody>
        </p:sp>
      </p:grpSp>
      <p:grpSp>
        <p:nvGrpSpPr>
          <p:cNvPr id="450" name="Group 449">
            <a:extLst>
              <a:ext uri="{FF2B5EF4-FFF2-40B4-BE49-F238E27FC236}">
                <a16:creationId xmlns:a16="http://schemas.microsoft.com/office/drawing/2014/main" id="{58BF64D9-91C5-5443-8BB6-C88369E9A3FD}"/>
              </a:ext>
            </a:extLst>
          </p:cNvPr>
          <p:cNvGrpSpPr/>
          <p:nvPr/>
        </p:nvGrpSpPr>
        <p:grpSpPr>
          <a:xfrm>
            <a:off x="959565" y="6401102"/>
            <a:ext cx="1448851" cy="352831"/>
            <a:chOff x="5090577" y="4699223"/>
            <a:chExt cx="1125676" cy="281196"/>
          </a:xfrm>
        </p:grpSpPr>
        <p:sp>
          <p:nvSpPr>
            <p:cNvPr id="451" name="Freeform 9">
              <a:extLst>
                <a:ext uri="{FF2B5EF4-FFF2-40B4-BE49-F238E27FC236}">
                  <a16:creationId xmlns:a16="http://schemas.microsoft.com/office/drawing/2014/main" id="{8E0466BB-9099-AB4D-86BA-2B7D07299B32}"/>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2" name="Freeform 14">
              <a:extLst>
                <a:ext uri="{FF2B5EF4-FFF2-40B4-BE49-F238E27FC236}">
                  <a16:creationId xmlns:a16="http://schemas.microsoft.com/office/drawing/2014/main" id="{6C8C7FFF-485E-E440-BA75-9A4AA4180A38}"/>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3" name="Freeform 13">
              <a:extLst>
                <a:ext uri="{FF2B5EF4-FFF2-40B4-BE49-F238E27FC236}">
                  <a16:creationId xmlns:a16="http://schemas.microsoft.com/office/drawing/2014/main" id="{3A77CC15-BAC2-684B-A271-1ABE3BE7811E}"/>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4" name="Freeform 8">
              <a:extLst>
                <a:ext uri="{FF2B5EF4-FFF2-40B4-BE49-F238E27FC236}">
                  <a16:creationId xmlns:a16="http://schemas.microsoft.com/office/drawing/2014/main" id="{7C27CA36-6E9B-3542-8774-FE85F6093B04}"/>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5" name="Freeform 7">
              <a:extLst>
                <a:ext uri="{FF2B5EF4-FFF2-40B4-BE49-F238E27FC236}">
                  <a16:creationId xmlns:a16="http://schemas.microsoft.com/office/drawing/2014/main" id="{18C6EBFA-42E5-BD47-9A6D-2BC50819742F}"/>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6" name="Freeform 11">
              <a:extLst>
                <a:ext uri="{FF2B5EF4-FFF2-40B4-BE49-F238E27FC236}">
                  <a16:creationId xmlns:a16="http://schemas.microsoft.com/office/drawing/2014/main" id="{93DD48DD-735E-B947-A79A-1F79880CD64A}"/>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57" name="Straight Connector 456">
              <a:extLst>
                <a:ext uri="{FF2B5EF4-FFF2-40B4-BE49-F238E27FC236}">
                  <a16:creationId xmlns:a16="http://schemas.microsoft.com/office/drawing/2014/main" id="{9D771EB3-BC66-4742-A5A8-3A6661B45305}"/>
                </a:ext>
              </a:extLst>
            </p:cNvPr>
            <p:cNvCxnSpPr/>
            <p:nvPr/>
          </p:nvCxnSpPr>
          <p:spPr bwMode="auto">
            <a:xfrm>
              <a:off x="5343384" y="4709266"/>
              <a:ext cx="4395" cy="21264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8" name="Straight Connector 457">
              <a:extLst>
                <a:ext uri="{FF2B5EF4-FFF2-40B4-BE49-F238E27FC236}">
                  <a16:creationId xmlns:a16="http://schemas.microsoft.com/office/drawing/2014/main" id="{1D041859-C0BF-C243-9D3F-A3042CCDC159}"/>
                </a:ext>
              </a:extLst>
            </p:cNvPr>
            <p:cNvCxnSpPr/>
            <p:nvPr/>
          </p:nvCxnSpPr>
          <p:spPr bwMode="auto">
            <a:xfrm>
              <a:off x="5428221" y="4734814"/>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9" name="Straight Connector 458">
              <a:extLst>
                <a:ext uri="{FF2B5EF4-FFF2-40B4-BE49-F238E27FC236}">
                  <a16:creationId xmlns:a16="http://schemas.microsoft.com/office/drawing/2014/main" id="{E8356891-5253-9845-87ED-292A66830DCC}"/>
                </a:ext>
              </a:extLst>
            </p:cNvPr>
            <p:cNvCxnSpPr/>
            <p:nvPr/>
          </p:nvCxnSpPr>
          <p:spPr bwMode="auto">
            <a:xfrm>
              <a:off x="5480151" y="4728748"/>
              <a:ext cx="12074" cy="21868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0" name="Straight Connector 459">
              <a:extLst>
                <a:ext uri="{FF2B5EF4-FFF2-40B4-BE49-F238E27FC236}">
                  <a16:creationId xmlns:a16="http://schemas.microsoft.com/office/drawing/2014/main" id="{441C4FB9-71F6-CC42-A147-96A966C9E81D}"/>
                </a:ext>
              </a:extLst>
            </p:cNvPr>
            <p:cNvCxnSpPr/>
            <p:nvPr/>
          </p:nvCxnSpPr>
          <p:spPr bwMode="auto">
            <a:xfrm>
              <a:off x="5548924" y="478535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1" name="Straight Connector 460">
              <a:extLst>
                <a:ext uri="{FF2B5EF4-FFF2-40B4-BE49-F238E27FC236}">
                  <a16:creationId xmlns:a16="http://schemas.microsoft.com/office/drawing/2014/main" id="{C66D1981-E7DA-EC47-9C2A-A02444537AC9}"/>
                </a:ext>
              </a:extLst>
            </p:cNvPr>
            <p:cNvCxnSpPr/>
            <p:nvPr/>
          </p:nvCxnSpPr>
          <p:spPr bwMode="auto">
            <a:xfrm>
              <a:off x="5179466" y="4764988"/>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2" name="Straight Connector 461">
              <a:extLst>
                <a:ext uri="{FF2B5EF4-FFF2-40B4-BE49-F238E27FC236}">
                  <a16:creationId xmlns:a16="http://schemas.microsoft.com/office/drawing/2014/main" id="{BD03342B-6C02-8947-B2CF-5AC207EFA879}"/>
                </a:ext>
              </a:extLst>
            </p:cNvPr>
            <p:cNvCxnSpPr/>
            <p:nvPr/>
          </p:nvCxnSpPr>
          <p:spPr bwMode="auto">
            <a:xfrm>
              <a:off x="5124694" y="4734098"/>
              <a:ext cx="4395" cy="23097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3" name="Straight Connector 462">
              <a:extLst>
                <a:ext uri="{FF2B5EF4-FFF2-40B4-BE49-F238E27FC236}">
                  <a16:creationId xmlns:a16="http://schemas.microsoft.com/office/drawing/2014/main" id="{984722D0-14FE-C447-BEB8-AC89499F6661}"/>
                </a:ext>
              </a:extLst>
            </p:cNvPr>
            <p:cNvCxnSpPr/>
            <p:nvPr/>
          </p:nvCxnSpPr>
          <p:spPr bwMode="auto">
            <a:xfrm flipH="1">
              <a:off x="5672904" y="4734098"/>
              <a:ext cx="851" cy="18324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4" name="Straight Connector 463">
              <a:extLst>
                <a:ext uri="{FF2B5EF4-FFF2-40B4-BE49-F238E27FC236}">
                  <a16:creationId xmlns:a16="http://schemas.microsoft.com/office/drawing/2014/main" id="{46579B58-E4FA-DA49-91A5-FD9C4E3DDA5A}"/>
                </a:ext>
              </a:extLst>
            </p:cNvPr>
            <p:cNvCxnSpPr/>
            <p:nvPr/>
          </p:nvCxnSpPr>
          <p:spPr bwMode="auto">
            <a:xfrm>
              <a:off x="5722854" y="471956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5" name="Straight Connector 464">
              <a:extLst>
                <a:ext uri="{FF2B5EF4-FFF2-40B4-BE49-F238E27FC236}">
                  <a16:creationId xmlns:a16="http://schemas.microsoft.com/office/drawing/2014/main" id="{7A74B71F-B9AF-6B4A-A41C-8F75F99E4412}"/>
                </a:ext>
              </a:extLst>
            </p:cNvPr>
            <p:cNvCxnSpPr/>
            <p:nvPr/>
          </p:nvCxnSpPr>
          <p:spPr bwMode="auto">
            <a:xfrm>
              <a:off x="5780416" y="472943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6" name="Straight Connector 465">
              <a:extLst>
                <a:ext uri="{FF2B5EF4-FFF2-40B4-BE49-F238E27FC236}">
                  <a16:creationId xmlns:a16="http://schemas.microsoft.com/office/drawing/2014/main" id="{5727353D-79FA-5744-983D-0FB90F8CAE6C}"/>
                </a:ext>
              </a:extLst>
            </p:cNvPr>
            <p:cNvCxnSpPr/>
            <p:nvPr/>
          </p:nvCxnSpPr>
          <p:spPr bwMode="auto">
            <a:xfrm>
              <a:off x="5837978" y="4736555"/>
              <a:ext cx="0" cy="228514"/>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7" name="Straight Connector 466">
              <a:extLst>
                <a:ext uri="{FF2B5EF4-FFF2-40B4-BE49-F238E27FC236}">
                  <a16:creationId xmlns:a16="http://schemas.microsoft.com/office/drawing/2014/main" id="{178D46F8-3D81-CA42-A8D9-A5542174E6B1}"/>
                </a:ext>
              </a:extLst>
            </p:cNvPr>
            <p:cNvCxnSpPr/>
            <p:nvPr/>
          </p:nvCxnSpPr>
          <p:spPr bwMode="auto">
            <a:xfrm>
              <a:off x="5895540" y="475681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8" name="Straight Connector 467">
              <a:extLst>
                <a:ext uri="{FF2B5EF4-FFF2-40B4-BE49-F238E27FC236}">
                  <a16:creationId xmlns:a16="http://schemas.microsoft.com/office/drawing/2014/main" id="{B763BA0C-7090-1046-B801-818C9EC96817}"/>
                </a:ext>
              </a:extLst>
            </p:cNvPr>
            <p:cNvCxnSpPr/>
            <p:nvPr/>
          </p:nvCxnSpPr>
          <p:spPr bwMode="auto">
            <a:xfrm>
              <a:off x="5953102" y="478538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9" name="Straight Connector 468">
              <a:extLst>
                <a:ext uri="{FF2B5EF4-FFF2-40B4-BE49-F238E27FC236}">
                  <a16:creationId xmlns:a16="http://schemas.microsoft.com/office/drawing/2014/main" id="{132F363A-0D0B-8049-A55B-8456B316439A}"/>
                </a:ext>
              </a:extLst>
            </p:cNvPr>
            <p:cNvCxnSpPr/>
            <p:nvPr/>
          </p:nvCxnSpPr>
          <p:spPr bwMode="auto">
            <a:xfrm>
              <a:off x="6010664" y="4720628"/>
              <a:ext cx="4395" cy="219483"/>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0" name="Straight Connector 469">
              <a:extLst>
                <a:ext uri="{FF2B5EF4-FFF2-40B4-BE49-F238E27FC236}">
                  <a16:creationId xmlns:a16="http://schemas.microsoft.com/office/drawing/2014/main" id="{ED2C141D-949B-084D-A3C3-576847A927B1}"/>
                </a:ext>
              </a:extLst>
            </p:cNvPr>
            <p:cNvCxnSpPr/>
            <p:nvPr/>
          </p:nvCxnSpPr>
          <p:spPr bwMode="auto">
            <a:xfrm>
              <a:off x="6068226" y="473938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1" name="Straight Connector 470">
              <a:extLst>
                <a:ext uri="{FF2B5EF4-FFF2-40B4-BE49-F238E27FC236}">
                  <a16:creationId xmlns:a16="http://schemas.microsoft.com/office/drawing/2014/main" id="{4EF3F84E-123D-9144-9386-DF77D859D877}"/>
                </a:ext>
              </a:extLst>
            </p:cNvPr>
            <p:cNvCxnSpPr/>
            <p:nvPr/>
          </p:nvCxnSpPr>
          <p:spPr bwMode="auto">
            <a:xfrm>
              <a:off x="6125788" y="472809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72" name="Freeform 18">
              <a:extLst>
                <a:ext uri="{FF2B5EF4-FFF2-40B4-BE49-F238E27FC236}">
                  <a16:creationId xmlns:a16="http://schemas.microsoft.com/office/drawing/2014/main" id="{B1F4A488-8B31-914B-9BAE-BB354CC8514F}"/>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73" name="Freeform 15">
              <a:extLst>
                <a:ext uri="{FF2B5EF4-FFF2-40B4-BE49-F238E27FC236}">
                  <a16:creationId xmlns:a16="http://schemas.microsoft.com/office/drawing/2014/main" id="{3E5D4E75-A392-D547-91ED-1C082EDE1479}"/>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74" name="Freeform 17">
              <a:extLst>
                <a:ext uri="{FF2B5EF4-FFF2-40B4-BE49-F238E27FC236}">
                  <a16:creationId xmlns:a16="http://schemas.microsoft.com/office/drawing/2014/main" id="{CD6746FB-40A3-B54C-86DA-B078CB42F432}"/>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75" name="Straight Connector 474">
              <a:extLst>
                <a:ext uri="{FF2B5EF4-FFF2-40B4-BE49-F238E27FC236}">
                  <a16:creationId xmlns:a16="http://schemas.microsoft.com/office/drawing/2014/main" id="{BE56C3C7-C735-E44D-B4D3-8415DC0A01CE}"/>
                </a:ext>
              </a:extLst>
            </p:cNvPr>
            <p:cNvCxnSpPr/>
            <p:nvPr/>
          </p:nvCxnSpPr>
          <p:spPr bwMode="auto">
            <a:xfrm>
              <a:off x="5248600" y="474911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6" name="Straight Connector 475">
              <a:extLst>
                <a:ext uri="{FF2B5EF4-FFF2-40B4-BE49-F238E27FC236}">
                  <a16:creationId xmlns:a16="http://schemas.microsoft.com/office/drawing/2014/main" id="{430C0117-F27D-D641-B153-53547FEF29A9}"/>
                </a:ext>
              </a:extLst>
            </p:cNvPr>
            <p:cNvCxnSpPr/>
            <p:nvPr/>
          </p:nvCxnSpPr>
          <p:spPr bwMode="auto">
            <a:xfrm>
              <a:off x="5297178" y="4714932"/>
              <a:ext cx="4395" cy="24724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77" name="Freeform 10">
              <a:extLst>
                <a:ext uri="{FF2B5EF4-FFF2-40B4-BE49-F238E27FC236}">
                  <a16:creationId xmlns:a16="http://schemas.microsoft.com/office/drawing/2014/main" id="{F7DC3D10-3774-F34D-870B-16C70FFF531E}"/>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78" name="Straight Connector 477">
              <a:extLst>
                <a:ext uri="{FF2B5EF4-FFF2-40B4-BE49-F238E27FC236}">
                  <a16:creationId xmlns:a16="http://schemas.microsoft.com/office/drawing/2014/main" id="{ABE5FE0A-5FCC-BC46-9CB6-BFB03D9BED6E}"/>
                </a:ext>
              </a:extLst>
            </p:cNvPr>
            <p:cNvCxnSpPr/>
            <p:nvPr/>
          </p:nvCxnSpPr>
          <p:spPr bwMode="auto">
            <a:xfrm>
              <a:off x="5620137" y="4764184"/>
              <a:ext cx="0" cy="17592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79" name="Freeform 12">
              <a:extLst>
                <a:ext uri="{FF2B5EF4-FFF2-40B4-BE49-F238E27FC236}">
                  <a16:creationId xmlns:a16="http://schemas.microsoft.com/office/drawing/2014/main" id="{1817F11C-D4FF-8749-A555-16692BC582F5}"/>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0" name="Freeform 16">
              <a:extLst>
                <a:ext uri="{FF2B5EF4-FFF2-40B4-BE49-F238E27FC236}">
                  <a16:creationId xmlns:a16="http://schemas.microsoft.com/office/drawing/2014/main" id="{4E1AEAAC-EDD2-A74F-9864-A2A3A13FE2BF}"/>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481" name="Group 480">
            <a:extLst>
              <a:ext uri="{FF2B5EF4-FFF2-40B4-BE49-F238E27FC236}">
                <a16:creationId xmlns:a16="http://schemas.microsoft.com/office/drawing/2014/main" id="{3142DA72-429E-AD4B-AC0F-0833A067ED08}"/>
              </a:ext>
            </a:extLst>
          </p:cNvPr>
          <p:cNvGrpSpPr/>
          <p:nvPr/>
        </p:nvGrpSpPr>
        <p:grpSpPr>
          <a:xfrm>
            <a:off x="4469359" y="6377864"/>
            <a:ext cx="1448851" cy="352831"/>
            <a:chOff x="4469359" y="6377864"/>
            <a:chExt cx="1448851" cy="352831"/>
          </a:xfrm>
        </p:grpSpPr>
        <p:sp>
          <p:nvSpPr>
            <p:cNvPr id="482" name="Freeform 9">
              <a:extLst>
                <a:ext uri="{FF2B5EF4-FFF2-40B4-BE49-F238E27FC236}">
                  <a16:creationId xmlns:a16="http://schemas.microsoft.com/office/drawing/2014/main" id="{EF9582E0-2B47-1A4E-9244-5E717A121217}"/>
                </a:ext>
              </a:extLst>
            </p:cNvPr>
            <p:cNvSpPr>
              <a:spLocks noChangeAspect="1"/>
            </p:cNvSpPr>
            <p:nvPr/>
          </p:nvSpPr>
          <p:spPr bwMode="auto">
            <a:xfrm>
              <a:off x="5600546" y="6383045"/>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3" name="Freeform 14">
              <a:extLst>
                <a:ext uri="{FF2B5EF4-FFF2-40B4-BE49-F238E27FC236}">
                  <a16:creationId xmlns:a16="http://schemas.microsoft.com/office/drawing/2014/main" id="{A595F475-ED58-F349-A5C6-091B7A8CEEBA}"/>
                </a:ext>
              </a:extLst>
            </p:cNvPr>
            <p:cNvSpPr>
              <a:spLocks noChangeAspect="1"/>
            </p:cNvSpPr>
            <p:nvPr/>
          </p:nvSpPr>
          <p:spPr bwMode="auto">
            <a:xfrm>
              <a:off x="5405735" y="6377864"/>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4" name="Freeform 13">
              <a:extLst>
                <a:ext uri="{FF2B5EF4-FFF2-40B4-BE49-F238E27FC236}">
                  <a16:creationId xmlns:a16="http://schemas.microsoft.com/office/drawing/2014/main" id="{89C5A491-5048-E640-B792-BE003BCCB9B0}"/>
                </a:ext>
              </a:extLst>
            </p:cNvPr>
            <p:cNvSpPr>
              <a:spLocks noChangeAspect="1"/>
            </p:cNvSpPr>
            <p:nvPr/>
          </p:nvSpPr>
          <p:spPr bwMode="auto">
            <a:xfrm>
              <a:off x="5154596" y="637786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5" name="Freeform 8">
              <a:extLst>
                <a:ext uri="{FF2B5EF4-FFF2-40B4-BE49-F238E27FC236}">
                  <a16:creationId xmlns:a16="http://schemas.microsoft.com/office/drawing/2014/main" id="{6CF0A2D3-2790-0641-8A25-9B5EFFEB67E7}"/>
                </a:ext>
              </a:extLst>
            </p:cNvPr>
            <p:cNvSpPr>
              <a:spLocks noChangeAspect="1"/>
            </p:cNvSpPr>
            <p:nvPr/>
          </p:nvSpPr>
          <p:spPr bwMode="auto">
            <a:xfrm>
              <a:off x="4478662" y="637786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6" name="Freeform 7">
              <a:extLst>
                <a:ext uri="{FF2B5EF4-FFF2-40B4-BE49-F238E27FC236}">
                  <a16:creationId xmlns:a16="http://schemas.microsoft.com/office/drawing/2014/main" id="{4CB61587-86DD-9F4A-A34F-EFAEAB6ABAE1}"/>
                </a:ext>
              </a:extLst>
            </p:cNvPr>
            <p:cNvSpPr>
              <a:spLocks noChangeAspect="1"/>
            </p:cNvSpPr>
            <p:nvPr/>
          </p:nvSpPr>
          <p:spPr bwMode="auto">
            <a:xfrm>
              <a:off x="4955429" y="637786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87" name="Freeform 11">
              <a:extLst>
                <a:ext uri="{FF2B5EF4-FFF2-40B4-BE49-F238E27FC236}">
                  <a16:creationId xmlns:a16="http://schemas.microsoft.com/office/drawing/2014/main" id="{8FEE5B0A-9581-A148-AF1E-17D641EC904F}"/>
                </a:ext>
              </a:extLst>
            </p:cNvPr>
            <p:cNvSpPr>
              <a:spLocks noChangeAspect="1"/>
            </p:cNvSpPr>
            <p:nvPr/>
          </p:nvSpPr>
          <p:spPr bwMode="auto">
            <a:xfrm>
              <a:off x="4699749" y="637786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88" name="Straight Connector 487">
              <a:extLst>
                <a:ext uri="{FF2B5EF4-FFF2-40B4-BE49-F238E27FC236}">
                  <a16:creationId xmlns:a16="http://schemas.microsoft.com/office/drawing/2014/main" id="{AFE8EF8F-CD31-7248-AF10-CC53726BE9F2}"/>
                </a:ext>
              </a:extLst>
            </p:cNvPr>
            <p:cNvCxnSpPr/>
            <p:nvPr/>
          </p:nvCxnSpPr>
          <p:spPr bwMode="auto">
            <a:xfrm>
              <a:off x="4794745" y="6390465"/>
              <a:ext cx="5657" cy="26681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89" name="Straight Connector 488">
              <a:extLst>
                <a:ext uri="{FF2B5EF4-FFF2-40B4-BE49-F238E27FC236}">
                  <a16:creationId xmlns:a16="http://schemas.microsoft.com/office/drawing/2014/main" id="{EA87499A-D3FE-934E-9A1E-1FB84702B24B}"/>
                </a:ext>
              </a:extLst>
            </p:cNvPr>
            <p:cNvCxnSpPr/>
            <p:nvPr/>
          </p:nvCxnSpPr>
          <p:spPr bwMode="auto">
            <a:xfrm>
              <a:off x="4903939" y="6422522"/>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0" name="Straight Connector 489">
              <a:extLst>
                <a:ext uri="{FF2B5EF4-FFF2-40B4-BE49-F238E27FC236}">
                  <a16:creationId xmlns:a16="http://schemas.microsoft.com/office/drawing/2014/main" id="{322563F8-3B21-794D-8274-59498D118126}"/>
                </a:ext>
              </a:extLst>
            </p:cNvPr>
            <p:cNvCxnSpPr/>
            <p:nvPr/>
          </p:nvCxnSpPr>
          <p:spPr bwMode="auto">
            <a:xfrm>
              <a:off x="4970777" y="6414911"/>
              <a:ext cx="15540" cy="27439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1" name="Straight Connector 490">
              <a:extLst>
                <a:ext uri="{FF2B5EF4-FFF2-40B4-BE49-F238E27FC236}">
                  <a16:creationId xmlns:a16="http://schemas.microsoft.com/office/drawing/2014/main" id="{938C72A2-3AE1-0247-9265-CF83FC1997EF}"/>
                </a:ext>
              </a:extLst>
            </p:cNvPr>
            <p:cNvCxnSpPr/>
            <p:nvPr/>
          </p:nvCxnSpPr>
          <p:spPr bwMode="auto">
            <a:xfrm>
              <a:off x="5059295" y="648593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2" name="Straight Connector 491">
              <a:extLst>
                <a:ext uri="{FF2B5EF4-FFF2-40B4-BE49-F238E27FC236}">
                  <a16:creationId xmlns:a16="http://schemas.microsoft.com/office/drawing/2014/main" id="{2E0D32AC-C9E8-B943-BB89-09051701B05A}"/>
                </a:ext>
              </a:extLst>
            </p:cNvPr>
            <p:cNvCxnSpPr/>
            <p:nvPr/>
          </p:nvCxnSpPr>
          <p:spPr bwMode="auto">
            <a:xfrm>
              <a:off x="4583768" y="6460383"/>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3" name="Straight Connector 492">
              <a:extLst>
                <a:ext uri="{FF2B5EF4-FFF2-40B4-BE49-F238E27FC236}">
                  <a16:creationId xmlns:a16="http://schemas.microsoft.com/office/drawing/2014/main" id="{036E7707-D63D-EE4F-88DB-ED2CBABF9137}"/>
                </a:ext>
              </a:extLst>
            </p:cNvPr>
            <p:cNvCxnSpPr/>
            <p:nvPr/>
          </p:nvCxnSpPr>
          <p:spPr bwMode="auto">
            <a:xfrm>
              <a:off x="4513271" y="6421623"/>
              <a:ext cx="5657" cy="28981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4" name="Straight Connector 493">
              <a:extLst>
                <a:ext uri="{FF2B5EF4-FFF2-40B4-BE49-F238E27FC236}">
                  <a16:creationId xmlns:a16="http://schemas.microsoft.com/office/drawing/2014/main" id="{77CA7EE3-D073-ED49-A8D5-C87863B86AF4}"/>
                </a:ext>
              </a:extLst>
            </p:cNvPr>
            <p:cNvCxnSpPr/>
            <p:nvPr/>
          </p:nvCxnSpPr>
          <p:spPr bwMode="auto">
            <a:xfrm flipH="1">
              <a:off x="5218869" y="6421623"/>
              <a:ext cx="1095"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5" name="Straight Connector 494">
              <a:extLst>
                <a:ext uri="{FF2B5EF4-FFF2-40B4-BE49-F238E27FC236}">
                  <a16:creationId xmlns:a16="http://schemas.microsoft.com/office/drawing/2014/main" id="{9FA6DE01-A6CC-AF4B-B75B-8762B3382CA5}"/>
                </a:ext>
              </a:extLst>
            </p:cNvPr>
            <p:cNvCxnSpPr/>
            <p:nvPr/>
          </p:nvCxnSpPr>
          <p:spPr bwMode="auto">
            <a:xfrm>
              <a:off x="5283159" y="640338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6" name="Straight Connector 495">
              <a:extLst>
                <a:ext uri="{FF2B5EF4-FFF2-40B4-BE49-F238E27FC236}">
                  <a16:creationId xmlns:a16="http://schemas.microsoft.com/office/drawing/2014/main" id="{41904223-FE15-5C49-ADA4-42A0FA703F02}"/>
                </a:ext>
              </a:extLst>
            </p:cNvPr>
            <p:cNvCxnSpPr/>
            <p:nvPr/>
          </p:nvCxnSpPr>
          <p:spPr bwMode="auto">
            <a:xfrm>
              <a:off x="5357247" y="641577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7" name="Straight Connector 496">
              <a:extLst>
                <a:ext uri="{FF2B5EF4-FFF2-40B4-BE49-F238E27FC236}">
                  <a16:creationId xmlns:a16="http://schemas.microsoft.com/office/drawing/2014/main" id="{12156A58-0AAF-2F43-9FCC-CEC644ACC32F}"/>
                </a:ext>
              </a:extLst>
            </p:cNvPr>
            <p:cNvCxnSpPr/>
            <p:nvPr/>
          </p:nvCxnSpPr>
          <p:spPr bwMode="auto">
            <a:xfrm>
              <a:off x="5431334" y="6424706"/>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8" name="Straight Connector 497">
              <a:extLst>
                <a:ext uri="{FF2B5EF4-FFF2-40B4-BE49-F238E27FC236}">
                  <a16:creationId xmlns:a16="http://schemas.microsoft.com/office/drawing/2014/main" id="{AA950903-50B6-7D4D-AC58-CB948C7ECEB7}"/>
                </a:ext>
              </a:extLst>
            </p:cNvPr>
            <p:cNvCxnSpPr/>
            <p:nvPr/>
          </p:nvCxnSpPr>
          <p:spPr bwMode="auto">
            <a:xfrm>
              <a:off x="5505422" y="645012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9" name="Straight Connector 498">
              <a:extLst>
                <a:ext uri="{FF2B5EF4-FFF2-40B4-BE49-F238E27FC236}">
                  <a16:creationId xmlns:a16="http://schemas.microsoft.com/office/drawing/2014/main" id="{6BA275C1-C605-994A-B684-EFA4540B6A74}"/>
                </a:ext>
              </a:extLst>
            </p:cNvPr>
            <p:cNvCxnSpPr/>
            <p:nvPr/>
          </p:nvCxnSpPr>
          <p:spPr bwMode="auto">
            <a:xfrm>
              <a:off x="5579510" y="6485973"/>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0" name="Straight Connector 499">
              <a:extLst>
                <a:ext uri="{FF2B5EF4-FFF2-40B4-BE49-F238E27FC236}">
                  <a16:creationId xmlns:a16="http://schemas.microsoft.com/office/drawing/2014/main" id="{CC8A16A9-C74D-9041-B616-2FB65B728F91}"/>
                </a:ext>
              </a:extLst>
            </p:cNvPr>
            <p:cNvCxnSpPr/>
            <p:nvPr/>
          </p:nvCxnSpPr>
          <p:spPr bwMode="auto">
            <a:xfrm>
              <a:off x="5653598" y="6404722"/>
              <a:ext cx="5657" cy="27539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1" name="Straight Connector 500">
              <a:extLst>
                <a:ext uri="{FF2B5EF4-FFF2-40B4-BE49-F238E27FC236}">
                  <a16:creationId xmlns:a16="http://schemas.microsoft.com/office/drawing/2014/main" id="{86EADFEC-F21C-3940-8EDC-E98DAC671B39}"/>
                </a:ext>
              </a:extLst>
            </p:cNvPr>
            <p:cNvCxnSpPr/>
            <p:nvPr/>
          </p:nvCxnSpPr>
          <p:spPr bwMode="auto">
            <a:xfrm>
              <a:off x="5727685" y="6428260"/>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2" name="Straight Connector 501">
              <a:extLst>
                <a:ext uri="{FF2B5EF4-FFF2-40B4-BE49-F238E27FC236}">
                  <a16:creationId xmlns:a16="http://schemas.microsoft.com/office/drawing/2014/main" id="{63058EDC-C320-0148-BA72-BBA71577A704}"/>
                </a:ext>
              </a:extLst>
            </p:cNvPr>
            <p:cNvCxnSpPr/>
            <p:nvPr/>
          </p:nvCxnSpPr>
          <p:spPr bwMode="auto">
            <a:xfrm>
              <a:off x="5801773" y="641409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3" name="Freeform 18">
              <a:extLst>
                <a:ext uri="{FF2B5EF4-FFF2-40B4-BE49-F238E27FC236}">
                  <a16:creationId xmlns:a16="http://schemas.microsoft.com/office/drawing/2014/main" id="{33A43819-8622-2F45-B697-DD0D5EE46C4B}"/>
                </a:ext>
              </a:extLst>
            </p:cNvPr>
            <p:cNvSpPr>
              <a:spLocks noChangeAspect="1"/>
            </p:cNvSpPr>
            <p:nvPr/>
          </p:nvSpPr>
          <p:spPr bwMode="auto">
            <a:xfrm>
              <a:off x="5378065" y="6377864"/>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04" name="Freeform 15">
              <a:extLst>
                <a:ext uri="{FF2B5EF4-FFF2-40B4-BE49-F238E27FC236}">
                  <a16:creationId xmlns:a16="http://schemas.microsoft.com/office/drawing/2014/main" id="{50B93F88-23BE-B746-84C5-86F6E4F1B85E}"/>
                </a:ext>
              </a:extLst>
            </p:cNvPr>
            <p:cNvSpPr>
              <a:spLocks noChangeAspect="1"/>
            </p:cNvSpPr>
            <p:nvPr/>
          </p:nvSpPr>
          <p:spPr bwMode="auto">
            <a:xfrm>
              <a:off x="5623548" y="6377864"/>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05" name="Freeform 17">
              <a:extLst>
                <a:ext uri="{FF2B5EF4-FFF2-40B4-BE49-F238E27FC236}">
                  <a16:creationId xmlns:a16="http://schemas.microsoft.com/office/drawing/2014/main" id="{A49E55D4-5A85-414B-AB5B-8A0E81608FC0}"/>
                </a:ext>
              </a:extLst>
            </p:cNvPr>
            <p:cNvSpPr>
              <a:spLocks noChangeAspect="1"/>
            </p:cNvSpPr>
            <p:nvPr/>
          </p:nvSpPr>
          <p:spPr bwMode="auto">
            <a:xfrm>
              <a:off x="5174357" y="637786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506" name="Straight Connector 505">
              <a:extLst>
                <a:ext uri="{FF2B5EF4-FFF2-40B4-BE49-F238E27FC236}">
                  <a16:creationId xmlns:a16="http://schemas.microsoft.com/office/drawing/2014/main" id="{65E0C88C-98C4-6549-8669-3E6F5B9D02C0}"/>
                </a:ext>
              </a:extLst>
            </p:cNvPr>
            <p:cNvCxnSpPr/>
            <p:nvPr/>
          </p:nvCxnSpPr>
          <p:spPr bwMode="auto">
            <a:xfrm>
              <a:off x="4672749" y="644046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7" name="Straight Connector 506">
              <a:extLst>
                <a:ext uri="{FF2B5EF4-FFF2-40B4-BE49-F238E27FC236}">
                  <a16:creationId xmlns:a16="http://schemas.microsoft.com/office/drawing/2014/main" id="{96174538-DF01-2A4E-BE89-4ED57B65BA1E}"/>
                </a:ext>
              </a:extLst>
            </p:cNvPr>
            <p:cNvCxnSpPr/>
            <p:nvPr/>
          </p:nvCxnSpPr>
          <p:spPr bwMode="auto">
            <a:xfrm>
              <a:off x="4735274" y="6397575"/>
              <a:ext cx="5657" cy="31023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8" name="Freeform 10">
              <a:extLst>
                <a:ext uri="{FF2B5EF4-FFF2-40B4-BE49-F238E27FC236}">
                  <a16:creationId xmlns:a16="http://schemas.microsoft.com/office/drawing/2014/main" id="{6B38A5A9-613F-E641-801D-E780DE11BD51}"/>
                </a:ext>
              </a:extLst>
            </p:cNvPr>
            <p:cNvSpPr>
              <a:spLocks noChangeAspect="1"/>
            </p:cNvSpPr>
            <p:nvPr/>
          </p:nvSpPr>
          <p:spPr bwMode="auto">
            <a:xfrm>
              <a:off x="4469359" y="6377864"/>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509" name="Straight Connector 508">
              <a:extLst>
                <a:ext uri="{FF2B5EF4-FFF2-40B4-BE49-F238E27FC236}">
                  <a16:creationId xmlns:a16="http://schemas.microsoft.com/office/drawing/2014/main" id="{97B4470D-1D97-F940-B8DB-1EE7C7AE6065}"/>
                </a:ext>
              </a:extLst>
            </p:cNvPr>
            <p:cNvCxnSpPr/>
            <p:nvPr/>
          </p:nvCxnSpPr>
          <p:spPr bwMode="auto">
            <a:xfrm>
              <a:off x="5150953" y="6459374"/>
              <a:ext cx="0" cy="220745"/>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10" name="Freeform 12">
              <a:extLst>
                <a:ext uri="{FF2B5EF4-FFF2-40B4-BE49-F238E27FC236}">
                  <a16:creationId xmlns:a16="http://schemas.microsoft.com/office/drawing/2014/main" id="{649007B7-8B24-E148-8E68-4E7DBCB6FB3A}"/>
                </a:ext>
              </a:extLst>
            </p:cNvPr>
            <p:cNvSpPr>
              <a:spLocks noChangeAspect="1"/>
            </p:cNvSpPr>
            <p:nvPr/>
          </p:nvSpPr>
          <p:spPr bwMode="auto">
            <a:xfrm>
              <a:off x="4923218" y="637786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1" name="Freeform 16">
              <a:extLst>
                <a:ext uri="{FF2B5EF4-FFF2-40B4-BE49-F238E27FC236}">
                  <a16:creationId xmlns:a16="http://schemas.microsoft.com/office/drawing/2014/main" id="{9A3B67EF-9C69-9844-BFA6-DD1DE851E4B2}"/>
                </a:ext>
              </a:extLst>
            </p:cNvPr>
            <p:cNvSpPr>
              <a:spLocks noChangeAspect="1"/>
            </p:cNvSpPr>
            <p:nvPr/>
          </p:nvSpPr>
          <p:spPr bwMode="auto">
            <a:xfrm>
              <a:off x="4720498" y="6377864"/>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210" name="Oval 209">
            <a:extLst>
              <a:ext uri="{FF2B5EF4-FFF2-40B4-BE49-F238E27FC236}">
                <a16:creationId xmlns:a16="http://schemas.microsoft.com/office/drawing/2014/main" id="{B3F4C6CC-B02B-4E47-B17C-F83947ED30FA}"/>
              </a:ext>
            </a:extLst>
          </p:cNvPr>
          <p:cNvSpPr/>
          <p:nvPr/>
        </p:nvSpPr>
        <p:spPr bwMode="auto">
          <a:xfrm>
            <a:off x="7154701" y="6469164"/>
            <a:ext cx="742582" cy="366920"/>
          </a:xfrm>
          <a:prstGeom prst="ellipse">
            <a:avLst/>
          </a:prstGeom>
          <a:solidFill>
            <a:schemeClr val="accent6">
              <a:lumMod val="60000"/>
              <a:lumOff val="40000"/>
            </a:schemeClr>
          </a:soli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ＭＳ Ｐゴシック" charset="0"/>
                <a:cs typeface="Arial"/>
              </a:rPr>
              <a:t>TERT</a:t>
            </a:r>
          </a:p>
        </p:txBody>
      </p:sp>
      <p:grpSp>
        <p:nvGrpSpPr>
          <p:cNvPr id="512" name="Group 511">
            <a:extLst>
              <a:ext uri="{FF2B5EF4-FFF2-40B4-BE49-F238E27FC236}">
                <a16:creationId xmlns:a16="http://schemas.microsoft.com/office/drawing/2014/main" id="{9CEB81B2-19DF-014E-AC92-9F6F044B2174}"/>
              </a:ext>
            </a:extLst>
          </p:cNvPr>
          <p:cNvGrpSpPr/>
          <p:nvPr/>
        </p:nvGrpSpPr>
        <p:grpSpPr>
          <a:xfrm>
            <a:off x="2804877" y="6126131"/>
            <a:ext cx="1448851" cy="634169"/>
            <a:chOff x="2804877" y="6126131"/>
            <a:chExt cx="1448851" cy="634169"/>
          </a:xfrm>
        </p:grpSpPr>
        <p:sp>
          <p:nvSpPr>
            <p:cNvPr id="513" name="Freeform 7">
              <a:extLst>
                <a:ext uri="{FF2B5EF4-FFF2-40B4-BE49-F238E27FC236}">
                  <a16:creationId xmlns:a16="http://schemas.microsoft.com/office/drawing/2014/main" id="{14B03BB5-D843-2645-BC83-89DA78489C97}"/>
                </a:ext>
              </a:extLst>
            </p:cNvPr>
            <p:cNvSpPr>
              <a:spLocks noChangeAspect="1"/>
            </p:cNvSpPr>
            <p:nvPr/>
          </p:nvSpPr>
          <p:spPr bwMode="auto">
            <a:xfrm>
              <a:off x="3290947" y="6407469"/>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4" name="Freeform 11">
              <a:extLst>
                <a:ext uri="{FF2B5EF4-FFF2-40B4-BE49-F238E27FC236}">
                  <a16:creationId xmlns:a16="http://schemas.microsoft.com/office/drawing/2014/main" id="{C165DB15-21CC-824D-99B6-A47B6942D624}"/>
                </a:ext>
              </a:extLst>
            </p:cNvPr>
            <p:cNvSpPr>
              <a:spLocks noChangeAspect="1"/>
            </p:cNvSpPr>
            <p:nvPr/>
          </p:nvSpPr>
          <p:spPr bwMode="auto">
            <a:xfrm>
              <a:off x="3035267" y="6407469"/>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5" name="Oval 514">
              <a:extLst>
                <a:ext uri="{FF2B5EF4-FFF2-40B4-BE49-F238E27FC236}">
                  <a16:creationId xmlns:a16="http://schemas.microsoft.com/office/drawing/2014/main" id="{1C41936F-90F5-904F-9016-8F22390FCAFE}"/>
                </a:ext>
              </a:extLst>
            </p:cNvPr>
            <p:cNvSpPr/>
            <p:nvPr/>
          </p:nvSpPr>
          <p:spPr bwMode="auto">
            <a:xfrm>
              <a:off x="3004274" y="6126131"/>
              <a:ext cx="704444" cy="395309"/>
            </a:xfrm>
            <a:prstGeom prst="ellipse">
              <a:avLst/>
            </a:prstGeom>
            <a:solidFill>
              <a:schemeClr val="accent6">
                <a:lumMod val="60000"/>
                <a:lumOff val="40000"/>
              </a:scheme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29" tIns="9143" rIns="91429" bIns="45715" numCol="1" rtlCol="0" anchor="ctr" anchorCtr="1" compatLnSpc="1">
              <a:prstTxWarp prst="textNoShape">
                <a:avLst/>
              </a:prstTxWarp>
            </a:bodyPr>
            <a:lstStyle/>
            <a:p>
              <a:pPr marL="0" marR="0" lvl="0" indent="0" algn="l" defTabSz="914288"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a:ea typeface="ＭＳ Ｐゴシック" charset="0"/>
                  <a:cs typeface="Arial"/>
                </a:rPr>
                <a:t>XRCC3</a:t>
              </a:r>
            </a:p>
          </p:txBody>
        </p:sp>
        <p:sp>
          <p:nvSpPr>
            <p:cNvPr id="516" name="Freeform 9">
              <a:extLst>
                <a:ext uri="{FF2B5EF4-FFF2-40B4-BE49-F238E27FC236}">
                  <a16:creationId xmlns:a16="http://schemas.microsoft.com/office/drawing/2014/main" id="{ECEA8C46-4167-894C-AF49-0DA11554535D}"/>
                </a:ext>
              </a:extLst>
            </p:cNvPr>
            <p:cNvSpPr>
              <a:spLocks noChangeAspect="1"/>
            </p:cNvSpPr>
            <p:nvPr/>
          </p:nvSpPr>
          <p:spPr bwMode="auto">
            <a:xfrm>
              <a:off x="3936064" y="6412650"/>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7" name="Freeform 14">
              <a:extLst>
                <a:ext uri="{FF2B5EF4-FFF2-40B4-BE49-F238E27FC236}">
                  <a16:creationId xmlns:a16="http://schemas.microsoft.com/office/drawing/2014/main" id="{4498E083-B111-0946-9A58-5ED91137AE33}"/>
                </a:ext>
              </a:extLst>
            </p:cNvPr>
            <p:cNvSpPr>
              <a:spLocks noChangeAspect="1"/>
            </p:cNvSpPr>
            <p:nvPr/>
          </p:nvSpPr>
          <p:spPr bwMode="auto">
            <a:xfrm>
              <a:off x="3741253" y="6407469"/>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8" name="Freeform 13">
              <a:extLst>
                <a:ext uri="{FF2B5EF4-FFF2-40B4-BE49-F238E27FC236}">
                  <a16:creationId xmlns:a16="http://schemas.microsoft.com/office/drawing/2014/main" id="{46B2EDEC-DA65-B947-ACAF-1EC52EC3F82A}"/>
                </a:ext>
              </a:extLst>
            </p:cNvPr>
            <p:cNvSpPr>
              <a:spLocks noChangeAspect="1"/>
            </p:cNvSpPr>
            <p:nvPr/>
          </p:nvSpPr>
          <p:spPr bwMode="auto">
            <a:xfrm>
              <a:off x="3490114" y="6407469"/>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19" name="Freeform 8">
              <a:extLst>
                <a:ext uri="{FF2B5EF4-FFF2-40B4-BE49-F238E27FC236}">
                  <a16:creationId xmlns:a16="http://schemas.microsoft.com/office/drawing/2014/main" id="{13C3EB20-500D-E14B-9ABA-AFA42F2A7A19}"/>
                </a:ext>
              </a:extLst>
            </p:cNvPr>
            <p:cNvSpPr>
              <a:spLocks noChangeAspect="1"/>
            </p:cNvSpPr>
            <p:nvPr/>
          </p:nvSpPr>
          <p:spPr bwMode="auto">
            <a:xfrm>
              <a:off x="2814180" y="6407469"/>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520" name="Straight Connector 519">
              <a:extLst>
                <a:ext uri="{FF2B5EF4-FFF2-40B4-BE49-F238E27FC236}">
                  <a16:creationId xmlns:a16="http://schemas.microsoft.com/office/drawing/2014/main" id="{BA9C0CFC-972D-F74A-9F89-AA479A015361}"/>
                </a:ext>
              </a:extLst>
            </p:cNvPr>
            <p:cNvCxnSpPr/>
            <p:nvPr/>
          </p:nvCxnSpPr>
          <p:spPr bwMode="auto">
            <a:xfrm>
              <a:off x="3130263" y="6420070"/>
              <a:ext cx="5657" cy="26681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1" name="Straight Connector 520">
              <a:extLst>
                <a:ext uri="{FF2B5EF4-FFF2-40B4-BE49-F238E27FC236}">
                  <a16:creationId xmlns:a16="http://schemas.microsoft.com/office/drawing/2014/main" id="{6A3C7D11-DC4A-3944-B10E-A426391829A8}"/>
                </a:ext>
              </a:extLst>
            </p:cNvPr>
            <p:cNvCxnSpPr/>
            <p:nvPr/>
          </p:nvCxnSpPr>
          <p:spPr bwMode="auto">
            <a:xfrm>
              <a:off x="3239457" y="6452127"/>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2" name="Straight Connector 521">
              <a:extLst>
                <a:ext uri="{FF2B5EF4-FFF2-40B4-BE49-F238E27FC236}">
                  <a16:creationId xmlns:a16="http://schemas.microsoft.com/office/drawing/2014/main" id="{01273A86-986C-A64B-B248-54D2D2BEEB16}"/>
                </a:ext>
              </a:extLst>
            </p:cNvPr>
            <p:cNvCxnSpPr/>
            <p:nvPr/>
          </p:nvCxnSpPr>
          <p:spPr bwMode="auto">
            <a:xfrm>
              <a:off x="3306295" y="6444516"/>
              <a:ext cx="15540" cy="27439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3" name="Straight Connector 522">
              <a:extLst>
                <a:ext uri="{FF2B5EF4-FFF2-40B4-BE49-F238E27FC236}">
                  <a16:creationId xmlns:a16="http://schemas.microsoft.com/office/drawing/2014/main" id="{134F09C2-3329-D345-B236-FA27109C359F}"/>
                </a:ext>
              </a:extLst>
            </p:cNvPr>
            <p:cNvCxnSpPr/>
            <p:nvPr/>
          </p:nvCxnSpPr>
          <p:spPr bwMode="auto">
            <a:xfrm>
              <a:off x="3394813" y="651553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4" name="Straight Connector 523">
              <a:extLst>
                <a:ext uri="{FF2B5EF4-FFF2-40B4-BE49-F238E27FC236}">
                  <a16:creationId xmlns:a16="http://schemas.microsoft.com/office/drawing/2014/main" id="{2F42E9D5-3029-6248-9876-CE824739DCC4}"/>
                </a:ext>
              </a:extLst>
            </p:cNvPr>
            <p:cNvCxnSpPr/>
            <p:nvPr/>
          </p:nvCxnSpPr>
          <p:spPr bwMode="auto">
            <a:xfrm>
              <a:off x="2919286" y="648998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5" name="Straight Connector 524">
              <a:extLst>
                <a:ext uri="{FF2B5EF4-FFF2-40B4-BE49-F238E27FC236}">
                  <a16:creationId xmlns:a16="http://schemas.microsoft.com/office/drawing/2014/main" id="{2050148C-8689-6247-ADBF-802AC1E5C290}"/>
                </a:ext>
              </a:extLst>
            </p:cNvPr>
            <p:cNvCxnSpPr/>
            <p:nvPr/>
          </p:nvCxnSpPr>
          <p:spPr bwMode="auto">
            <a:xfrm>
              <a:off x="2848789" y="6451228"/>
              <a:ext cx="5657" cy="28981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6" name="Straight Connector 525">
              <a:extLst>
                <a:ext uri="{FF2B5EF4-FFF2-40B4-BE49-F238E27FC236}">
                  <a16:creationId xmlns:a16="http://schemas.microsoft.com/office/drawing/2014/main" id="{EEFF2490-81EB-1643-B04B-93027DB032CE}"/>
                </a:ext>
              </a:extLst>
            </p:cNvPr>
            <p:cNvCxnSpPr/>
            <p:nvPr/>
          </p:nvCxnSpPr>
          <p:spPr bwMode="auto">
            <a:xfrm flipH="1">
              <a:off x="3554387" y="6451228"/>
              <a:ext cx="1095"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7" name="Straight Connector 526">
              <a:extLst>
                <a:ext uri="{FF2B5EF4-FFF2-40B4-BE49-F238E27FC236}">
                  <a16:creationId xmlns:a16="http://schemas.microsoft.com/office/drawing/2014/main" id="{49A28638-B0E9-C142-82EB-55C93F557754}"/>
                </a:ext>
              </a:extLst>
            </p:cNvPr>
            <p:cNvCxnSpPr/>
            <p:nvPr/>
          </p:nvCxnSpPr>
          <p:spPr bwMode="auto">
            <a:xfrm>
              <a:off x="3618677" y="643298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8" name="Straight Connector 527">
              <a:extLst>
                <a:ext uri="{FF2B5EF4-FFF2-40B4-BE49-F238E27FC236}">
                  <a16:creationId xmlns:a16="http://schemas.microsoft.com/office/drawing/2014/main" id="{C7A90A58-7028-514D-BC3E-7D80D4CF94FB}"/>
                </a:ext>
              </a:extLst>
            </p:cNvPr>
            <p:cNvCxnSpPr/>
            <p:nvPr/>
          </p:nvCxnSpPr>
          <p:spPr bwMode="auto">
            <a:xfrm>
              <a:off x="3692765" y="644537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9" name="Straight Connector 528">
              <a:extLst>
                <a:ext uri="{FF2B5EF4-FFF2-40B4-BE49-F238E27FC236}">
                  <a16:creationId xmlns:a16="http://schemas.microsoft.com/office/drawing/2014/main" id="{5055C0B0-3416-2344-93B8-335FFAA58C0A}"/>
                </a:ext>
              </a:extLst>
            </p:cNvPr>
            <p:cNvCxnSpPr/>
            <p:nvPr/>
          </p:nvCxnSpPr>
          <p:spPr bwMode="auto">
            <a:xfrm>
              <a:off x="3766852" y="6454311"/>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0" name="Straight Connector 529">
              <a:extLst>
                <a:ext uri="{FF2B5EF4-FFF2-40B4-BE49-F238E27FC236}">
                  <a16:creationId xmlns:a16="http://schemas.microsoft.com/office/drawing/2014/main" id="{8EB9D2B4-9945-A645-9152-7B58D6459592}"/>
                </a:ext>
              </a:extLst>
            </p:cNvPr>
            <p:cNvCxnSpPr/>
            <p:nvPr/>
          </p:nvCxnSpPr>
          <p:spPr bwMode="auto">
            <a:xfrm>
              <a:off x="3840940" y="6479734"/>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1" name="Straight Connector 530">
              <a:extLst>
                <a:ext uri="{FF2B5EF4-FFF2-40B4-BE49-F238E27FC236}">
                  <a16:creationId xmlns:a16="http://schemas.microsoft.com/office/drawing/2014/main" id="{7BC0B1E4-CC6B-8742-A5A8-4F39D4F877CA}"/>
                </a:ext>
              </a:extLst>
            </p:cNvPr>
            <p:cNvCxnSpPr/>
            <p:nvPr/>
          </p:nvCxnSpPr>
          <p:spPr bwMode="auto">
            <a:xfrm>
              <a:off x="3915028" y="651557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2" name="Straight Connector 531">
              <a:extLst>
                <a:ext uri="{FF2B5EF4-FFF2-40B4-BE49-F238E27FC236}">
                  <a16:creationId xmlns:a16="http://schemas.microsoft.com/office/drawing/2014/main" id="{59F64F3D-4354-6F43-8E59-61193B066931}"/>
                </a:ext>
              </a:extLst>
            </p:cNvPr>
            <p:cNvCxnSpPr/>
            <p:nvPr/>
          </p:nvCxnSpPr>
          <p:spPr bwMode="auto">
            <a:xfrm>
              <a:off x="3989116" y="6434327"/>
              <a:ext cx="5657" cy="27539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3" name="Straight Connector 532">
              <a:extLst>
                <a:ext uri="{FF2B5EF4-FFF2-40B4-BE49-F238E27FC236}">
                  <a16:creationId xmlns:a16="http://schemas.microsoft.com/office/drawing/2014/main" id="{717B4FD8-5D71-E140-AFDB-FBFD5AD9F9DB}"/>
                </a:ext>
              </a:extLst>
            </p:cNvPr>
            <p:cNvCxnSpPr/>
            <p:nvPr/>
          </p:nvCxnSpPr>
          <p:spPr bwMode="auto">
            <a:xfrm>
              <a:off x="4063203" y="6457865"/>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4" name="Straight Connector 533">
              <a:extLst>
                <a:ext uri="{FF2B5EF4-FFF2-40B4-BE49-F238E27FC236}">
                  <a16:creationId xmlns:a16="http://schemas.microsoft.com/office/drawing/2014/main" id="{033A1638-CBA0-5E4B-A881-0DA758B021D2}"/>
                </a:ext>
              </a:extLst>
            </p:cNvPr>
            <p:cNvCxnSpPr/>
            <p:nvPr/>
          </p:nvCxnSpPr>
          <p:spPr bwMode="auto">
            <a:xfrm>
              <a:off x="4137291" y="644369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35" name="Freeform 18">
              <a:extLst>
                <a:ext uri="{FF2B5EF4-FFF2-40B4-BE49-F238E27FC236}">
                  <a16:creationId xmlns:a16="http://schemas.microsoft.com/office/drawing/2014/main" id="{B99587FC-7A16-8943-8CF0-BCC052108CD9}"/>
                </a:ext>
              </a:extLst>
            </p:cNvPr>
            <p:cNvSpPr>
              <a:spLocks noChangeAspect="1"/>
            </p:cNvSpPr>
            <p:nvPr/>
          </p:nvSpPr>
          <p:spPr bwMode="auto">
            <a:xfrm>
              <a:off x="3713583" y="6407469"/>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36" name="Freeform 15">
              <a:extLst>
                <a:ext uri="{FF2B5EF4-FFF2-40B4-BE49-F238E27FC236}">
                  <a16:creationId xmlns:a16="http://schemas.microsoft.com/office/drawing/2014/main" id="{7DF01C66-14A1-8648-9763-55D2AEC29343}"/>
                </a:ext>
              </a:extLst>
            </p:cNvPr>
            <p:cNvSpPr>
              <a:spLocks noChangeAspect="1"/>
            </p:cNvSpPr>
            <p:nvPr/>
          </p:nvSpPr>
          <p:spPr bwMode="auto">
            <a:xfrm>
              <a:off x="3959066" y="6407469"/>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37" name="Freeform 17">
              <a:extLst>
                <a:ext uri="{FF2B5EF4-FFF2-40B4-BE49-F238E27FC236}">
                  <a16:creationId xmlns:a16="http://schemas.microsoft.com/office/drawing/2014/main" id="{16154D8E-2B10-E341-A63B-7964786044BB}"/>
                </a:ext>
              </a:extLst>
            </p:cNvPr>
            <p:cNvSpPr>
              <a:spLocks noChangeAspect="1"/>
            </p:cNvSpPr>
            <p:nvPr/>
          </p:nvSpPr>
          <p:spPr bwMode="auto">
            <a:xfrm>
              <a:off x="3509875" y="6407469"/>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538" name="Straight Connector 537">
              <a:extLst>
                <a:ext uri="{FF2B5EF4-FFF2-40B4-BE49-F238E27FC236}">
                  <a16:creationId xmlns:a16="http://schemas.microsoft.com/office/drawing/2014/main" id="{2C70B5CE-269F-354C-B411-EB1C1CB3AEE2}"/>
                </a:ext>
              </a:extLst>
            </p:cNvPr>
            <p:cNvCxnSpPr/>
            <p:nvPr/>
          </p:nvCxnSpPr>
          <p:spPr bwMode="auto">
            <a:xfrm>
              <a:off x="3008267" y="6470069"/>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9" name="Straight Connector 538">
              <a:extLst>
                <a:ext uri="{FF2B5EF4-FFF2-40B4-BE49-F238E27FC236}">
                  <a16:creationId xmlns:a16="http://schemas.microsoft.com/office/drawing/2014/main" id="{FC581BDF-06CA-DD44-B3AB-BDF86DA0E23C}"/>
                </a:ext>
              </a:extLst>
            </p:cNvPr>
            <p:cNvCxnSpPr/>
            <p:nvPr/>
          </p:nvCxnSpPr>
          <p:spPr bwMode="auto">
            <a:xfrm>
              <a:off x="3070792" y="6427180"/>
              <a:ext cx="5657" cy="31023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0" name="Freeform 10">
              <a:extLst>
                <a:ext uri="{FF2B5EF4-FFF2-40B4-BE49-F238E27FC236}">
                  <a16:creationId xmlns:a16="http://schemas.microsoft.com/office/drawing/2014/main" id="{A096C576-8314-2B4B-A2AC-07F0AA024C9D}"/>
                </a:ext>
              </a:extLst>
            </p:cNvPr>
            <p:cNvSpPr>
              <a:spLocks noChangeAspect="1"/>
            </p:cNvSpPr>
            <p:nvPr/>
          </p:nvSpPr>
          <p:spPr bwMode="auto">
            <a:xfrm>
              <a:off x="2804877" y="6407469"/>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541" name="Straight Connector 540">
              <a:extLst>
                <a:ext uri="{FF2B5EF4-FFF2-40B4-BE49-F238E27FC236}">
                  <a16:creationId xmlns:a16="http://schemas.microsoft.com/office/drawing/2014/main" id="{A5AF3FA9-5EC1-6847-86B1-A7BAC2EA0260}"/>
                </a:ext>
              </a:extLst>
            </p:cNvPr>
            <p:cNvCxnSpPr/>
            <p:nvPr/>
          </p:nvCxnSpPr>
          <p:spPr bwMode="auto">
            <a:xfrm>
              <a:off x="3486471" y="6488979"/>
              <a:ext cx="0" cy="220745"/>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2" name="Freeform 12">
              <a:extLst>
                <a:ext uri="{FF2B5EF4-FFF2-40B4-BE49-F238E27FC236}">
                  <a16:creationId xmlns:a16="http://schemas.microsoft.com/office/drawing/2014/main" id="{BBC06C26-8886-6B4C-934E-D08700CB23B3}"/>
                </a:ext>
              </a:extLst>
            </p:cNvPr>
            <p:cNvSpPr>
              <a:spLocks noChangeAspect="1"/>
            </p:cNvSpPr>
            <p:nvPr/>
          </p:nvSpPr>
          <p:spPr bwMode="auto">
            <a:xfrm>
              <a:off x="3258736" y="6407469"/>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543" name="Freeform 16">
              <a:extLst>
                <a:ext uri="{FF2B5EF4-FFF2-40B4-BE49-F238E27FC236}">
                  <a16:creationId xmlns:a16="http://schemas.microsoft.com/office/drawing/2014/main" id="{0CAA89C3-0C0C-8448-B40A-48D6D15AE640}"/>
                </a:ext>
              </a:extLst>
            </p:cNvPr>
            <p:cNvSpPr>
              <a:spLocks noChangeAspect="1"/>
            </p:cNvSpPr>
            <p:nvPr/>
          </p:nvSpPr>
          <p:spPr bwMode="auto">
            <a:xfrm>
              <a:off x="3056016" y="6407469"/>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pic>
        <p:nvPicPr>
          <p:cNvPr id="356" name="Picture 355" descr="A picture containing drawing&#10;&#10;Description automatically generated">
            <a:extLst>
              <a:ext uri="{FF2B5EF4-FFF2-40B4-BE49-F238E27FC236}">
                <a16:creationId xmlns:a16="http://schemas.microsoft.com/office/drawing/2014/main" id="{AFCAB45B-F700-B642-935B-BF7275B1C49B}"/>
              </a:ext>
            </a:extLst>
          </p:cNvPr>
          <p:cNvPicPr>
            <a:picLocks noChangeAspect="1"/>
          </p:cNvPicPr>
          <p:nvPr/>
        </p:nvPicPr>
        <p:blipFill>
          <a:blip r:embed="rId6">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1064064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99310"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May 2013</a:t>
            </a:r>
          </a:p>
        </p:txBody>
      </p:sp>
      <p:cxnSp>
        <p:nvCxnSpPr>
          <p:cNvPr id="16" name="Straight Connector 15"/>
          <p:cNvCxnSpPr/>
          <p:nvPr/>
        </p:nvCxnSpPr>
        <p:spPr bwMode="auto">
          <a:xfrm>
            <a:off x="6448560" y="2228086"/>
            <a:ext cx="0" cy="114846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2426162"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January</a:t>
            </a:r>
          </a:p>
          <a:p>
            <a:pPr algn="ctr" defTabSz="457200"/>
            <a:r>
              <a:rPr lang="en-US" sz="1200" dirty="0">
                <a:solidFill>
                  <a:prstClr val="black"/>
                </a:solidFill>
                <a:latin typeface="Calibri"/>
              </a:rPr>
              <a:t>1998</a:t>
            </a:r>
          </a:p>
        </p:txBody>
      </p:sp>
      <p:sp>
        <p:nvSpPr>
          <p:cNvPr id="18" name="Rectangle 17"/>
          <p:cNvSpPr/>
          <p:nvPr/>
        </p:nvSpPr>
        <p:spPr bwMode="auto">
          <a:xfrm>
            <a:off x="2307506" y="2406620"/>
            <a:ext cx="935812" cy="41305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Aldesleukin</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(IL-2)</a:t>
            </a:r>
          </a:p>
        </p:txBody>
      </p:sp>
      <p:cxnSp>
        <p:nvCxnSpPr>
          <p:cNvPr id="19" name="Straight Connector 18"/>
          <p:cNvCxnSpPr/>
          <p:nvPr/>
        </p:nvCxnSpPr>
        <p:spPr bwMode="auto">
          <a:xfrm>
            <a:off x="2775412" y="2804146"/>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p:cNvSpPr txBox="1"/>
          <p:nvPr/>
        </p:nvSpPr>
        <p:spPr>
          <a:xfrm>
            <a:off x="1823721" y="2952587"/>
            <a:ext cx="1027654" cy="461665"/>
          </a:xfrm>
          <a:prstGeom prst="rect">
            <a:avLst/>
          </a:prstGeom>
          <a:noFill/>
        </p:spPr>
        <p:txBody>
          <a:bodyPr wrap="square" rtlCol="0">
            <a:spAutoFit/>
          </a:bodyPr>
          <a:lstStyle/>
          <a:p>
            <a:pPr algn="ctr" defTabSz="457200"/>
            <a:r>
              <a:rPr lang="en-US" sz="1200" dirty="0">
                <a:solidFill>
                  <a:prstClr val="black"/>
                </a:solidFill>
                <a:latin typeface="Calibri"/>
              </a:rPr>
              <a:t>December</a:t>
            </a:r>
          </a:p>
          <a:p>
            <a:pPr algn="ctr" defTabSz="457200"/>
            <a:r>
              <a:rPr lang="en-US" sz="1200" dirty="0">
                <a:solidFill>
                  <a:prstClr val="black"/>
                </a:solidFill>
                <a:latin typeface="Calibri"/>
              </a:rPr>
              <a:t>1995</a:t>
            </a:r>
          </a:p>
        </p:txBody>
      </p:sp>
      <p:cxnSp>
        <p:nvCxnSpPr>
          <p:cNvPr id="22" name="Straight Connector 21"/>
          <p:cNvCxnSpPr/>
          <p:nvPr/>
        </p:nvCxnSpPr>
        <p:spPr bwMode="auto">
          <a:xfrm>
            <a:off x="2337548" y="3380771"/>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1215847"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May</a:t>
            </a:r>
          </a:p>
          <a:p>
            <a:pPr algn="ctr" defTabSz="457200"/>
            <a:r>
              <a:rPr lang="en-US" sz="1200" dirty="0">
                <a:solidFill>
                  <a:prstClr val="black"/>
                </a:solidFill>
                <a:latin typeface="Calibri"/>
              </a:rPr>
              <a:t>1975</a:t>
            </a:r>
          </a:p>
        </p:txBody>
      </p:sp>
      <p:sp>
        <p:nvSpPr>
          <p:cNvPr id="24" name="Rectangle 23"/>
          <p:cNvSpPr/>
          <p:nvPr/>
        </p:nvSpPr>
        <p:spPr bwMode="auto">
          <a:xfrm>
            <a:off x="997985" y="2406620"/>
            <a:ext cx="1134224" cy="41305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a:solidFill>
                  <a:prstClr val="white"/>
                </a:solidFill>
                <a:latin typeface="Calibri"/>
                <a:ea typeface="ＭＳ Ｐゴシック" charset="0"/>
              </a:rPr>
              <a:t>DTIC</a:t>
            </a:r>
          </a:p>
          <a:p>
            <a:pPr algn="ctr" eaLnBrk="0" fontAlgn="base" hangingPunct="0">
              <a:spcBef>
                <a:spcPct val="0"/>
              </a:spcBef>
              <a:spcAft>
                <a:spcPct val="0"/>
              </a:spcAft>
            </a:pPr>
            <a:r>
              <a:rPr lang="en-US" sz="1150" dirty="0">
                <a:solidFill>
                  <a:prstClr val="white"/>
                </a:solidFill>
                <a:latin typeface="Calibri"/>
                <a:ea typeface="ＭＳ Ｐゴシック" charset="0"/>
              </a:rPr>
              <a:t>(</a:t>
            </a:r>
            <a:r>
              <a:rPr lang="en-US" sz="1150" dirty="0" err="1">
                <a:solidFill>
                  <a:prstClr val="white"/>
                </a:solidFill>
                <a:latin typeface="Calibri"/>
                <a:ea typeface="ＭＳ Ｐゴシック" charset="0"/>
              </a:rPr>
              <a:t>Dacarbazine</a:t>
            </a:r>
            <a:r>
              <a:rPr lang="en-US" sz="1150" dirty="0">
                <a:solidFill>
                  <a:prstClr val="white"/>
                </a:solidFill>
                <a:latin typeface="Calibri"/>
                <a:ea typeface="ＭＳ Ｐゴシック" charset="0"/>
              </a:rPr>
              <a:t>)</a:t>
            </a:r>
          </a:p>
        </p:txBody>
      </p:sp>
      <p:cxnSp>
        <p:nvCxnSpPr>
          <p:cNvPr id="25" name="Straight Connector 24"/>
          <p:cNvCxnSpPr/>
          <p:nvPr/>
        </p:nvCxnSpPr>
        <p:spPr bwMode="auto">
          <a:xfrm>
            <a:off x="1565097" y="2804146"/>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Rectangle 25"/>
          <p:cNvSpPr/>
          <p:nvPr/>
        </p:nvSpPr>
        <p:spPr bwMode="auto">
          <a:xfrm>
            <a:off x="5915919" y="1062018"/>
            <a:ext cx="1065282" cy="116518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Tafinlar</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(Dabrafenib)</a:t>
            </a:r>
          </a:p>
          <a:p>
            <a:pPr algn="ctr" eaLnBrk="0" fontAlgn="base" hangingPunct="0">
              <a:spcBef>
                <a:spcPct val="0"/>
              </a:spcBef>
              <a:spcAft>
                <a:spcPct val="0"/>
              </a:spcAft>
            </a:pPr>
            <a:r>
              <a:rPr lang="en-US" sz="1150" dirty="0">
                <a:solidFill>
                  <a:prstClr val="white"/>
                </a:solidFill>
                <a:latin typeface="Calibri"/>
                <a:ea typeface="ＭＳ Ｐゴシック" charset="0"/>
              </a:rPr>
              <a:t>------------------</a:t>
            </a:r>
          </a:p>
          <a:p>
            <a:pPr algn="ctr" eaLnBrk="0" fontAlgn="base" hangingPunct="0">
              <a:spcBef>
                <a:spcPct val="0"/>
              </a:spcBef>
              <a:spcAft>
                <a:spcPct val="0"/>
              </a:spcAft>
            </a:pPr>
            <a:r>
              <a:rPr lang="en-US" sz="1150" dirty="0" err="1">
                <a:solidFill>
                  <a:prstClr val="white"/>
                </a:solidFill>
                <a:latin typeface="Calibri"/>
                <a:ea typeface="ＭＳ Ｐゴシック" charset="0"/>
              </a:rPr>
              <a:t>Mekinist</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(Trametinib)</a:t>
            </a:r>
          </a:p>
          <a:p>
            <a:pPr algn="ctr" eaLnBrk="0" fontAlgn="base" hangingPunct="0">
              <a:spcBef>
                <a:spcPct val="0"/>
              </a:spcBef>
              <a:spcAft>
                <a:spcPct val="0"/>
              </a:spcAft>
            </a:pPr>
            <a:r>
              <a:rPr lang="en-US" sz="1150" dirty="0">
                <a:solidFill>
                  <a:prstClr val="white"/>
                </a:solidFill>
                <a:latin typeface="Calibri"/>
                <a:ea typeface="ＭＳ Ｐゴシック" charset="0"/>
              </a:rPr>
              <a:t>For Stage IV</a:t>
            </a:r>
          </a:p>
        </p:txBody>
      </p:sp>
      <p:cxnSp>
        <p:nvCxnSpPr>
          <p:cNvPr id="27" name="Straight Connector 26"/>
          <p:cNvCxnSpPr/>
          <p:nvPr/>
        </p:nvCxnSpPr>
        <p:spPr bwMode="auto">
          <a:xfrm>
            <a:off x="7020707" y="3380771"/>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TextBox 27"/>
          <p:cNvSpPr txBox="1"/>
          <p:nvPr/>
        </p:nvSpPr>
        <p:spPr>
          <a:xfrm>
            <a:off x="5507602" y="2952587"/>
            <a:ext cx="698500" cy="461665"/>
          </a:xfrm>
          <a:prstGeom prst="rect">
            <a:avLst/>
          </a:prstGeom>
          <a:noFill/>
        </p:spPr>
        <p:txBody>
          <a:bodyPr wrap="square" rtlCol="0">
            <a:spAutoFit/>
          </a:bodyPr>
          <a:lstStyle/>
          <a:p>
            <a:pPr algn="ctr" defTabSz="457200"/>
            <a:r>
              <a:rPr lang="en-US" sz="1200" dirty="0">
                <a:solidFill>
                  <a:prstClr val="black"/>
                </a:solidFill>
                <a:latin typeface="Calibri"/>
              </a:rPr>
              <a:t>August</a:t>
            </a:r>
          </a:p>
          <a:p>
            <a:pPr algn="ctr" defTabSz="457200"/>
            <a:r>
              <a:rPr lang="en-US" sz="1200" dirty="0">
                <a:solidFill>
                  <a:prstClr val="black"/>
                </a:solidFill>
                <a:latin typeface="Calibri"/>
              </a:rPr>
              <a:t>2011</a:t>
            </a:r>
          </a:p>
        </p:txBody>
      </p:sp>
      <p:sp>
        <p:nvSpPr>
          <p:cNvPr id="29" name="TextBox 28"/>
          <p:cNvSpPr txBox="1"/>
          <p:nvPr/>
        </p:nvSpPr>
        <p:spPr>
          <a:xfrm>
            <a:off x="775930" y="2952587"/>
            <a:ext cx="826635" cy="461665"/>
          </a:xfrm>
          <a:prstGeom prst="rect">
            <a:avLst/>
          </a:prstGeom>
          <a:noFill/>
        </p:spPr>
        <p:txBody>
          <a:bodyPr wrap="square" rtlCol="0">
            <a:spAutoFit/>
          </a:bodyPr>
          <a:lstStyle/>
          <a:p>
            <a:pPr algn="ctr" defTabSz="457200"/>
            <a:r>
              <a:rPr lang="en-US" sz="1200" dirty="0">
                <a:solidFill>
                  <a:prstClr val="black"/>
                </a:solidFill>
                <a:latin typeface="Calibri"/>
              </a:rPr>
              <a:t>December</a:t>
            </a:r>
          </a:p>
          <a:p>
            <a:pPr algn="ctr" defTabSz="457200"/>
            <a:r>
              <a:rPr lang="en-US" sz="1200" dirty="0">
                <a:solidFill>
                  <a:prstClr val="black"/>
                </a:solidFill>
                <a:latin typeface="Calibri"/>
              </a:rPr>
              <a:t>1967</a:t>
            </a:r>
          </a:p>
        </p:txBody>
      </p:sp>
      <p:cxnSp>
        <p:nvCxnSpPr>
          <p:cNvPr id="31" name="Straight Connector 30"/>
          <p:cNvCxnSpPr/>
          <p:nvPr/>
        </p:nvCxnSpPr>
        <p:spPr bwMode="auto">
          <a:xfrm>
            <a:off x="1207200" y="3380771"/>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itle 1"/>
          <p:cNvSpPr>
            <a:spLocks noGrp="1"/>
          </p:cNvSpPr>
          <p:nvPr>
            <p:ph type="title"/>
          </p:nvPr>
        </p:nvSpPr>
        <p:spPr>
          <a:xfrm>
            <a:off x="1981200" y="-80983"/>
            <a:ext cx="8229600" cy="1143000"/>
          </a:xfrm>
        </p:spPr>
        <p:txBody>
          <a:bodyPr>
            <a:normAutofit/>
          </a:bodyPr>
          <a:lstStyle/>
          <a:p>
            <a:r>
              <a:rPr lang="en-US" sz="3200" dirty="0"/>
              <a:t>Approved Therapies for Advanced Melanoma</a:t>
            </a:r>
          </a:p>
        </p:txBody>
      </p:sp>
      <p:sp>
        <p:nvSpPr>
          <p:cNvPr id="33" name="Line 18"/>
          <p:cNvSpPr>
            <a:spLocks noChangeShapeType="1"/>
          </p:cNvSpPr>
          <p:nvPr/>
        </p:nvSpPr>
        <p:spPr bwMode="auto">
          <a:xfrm flipV="1">
            <a:off x="1837266" y="760398"/>
            <a:ext cx="852011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defTabSz="457200"/>
            <a:endParaRPr lang="en-US">
              <a:solidFill>
                <a:prstClr val="black"/>
              </a:solidFill>
              <a:latin typeface="Arial"/>
              <a:cs typeface="Arial"/>
            </a:endParaRPr>
          </a:p>
        </p:txBody>
      </p:sp>
      <p:sp>
        <p:nvSpPr>
          <p:cNvPr id="36" name="TextBox 35"/>
          <p:cNvSpPr txBox="1"/>
          <p:nvPr/>
        </p:nvSpPr>
        <p:spPr>
          <a:xfrm>
            <a:off x="6730411" y="2952587"/>
            <a:ext cx="580592" cy="461665"/>
          </a:xfrm>
          <a:prstGeom prst="rect">
            <a:avLst/>
          </a:prstGeom>
          <a:noFill/>
        </p:spPr>
        <p:txBody>
          <a:bodyPr wrap="square" rtlCol="0">
            <a:spAutoFit/>
          </a:bodyPr>
          <a:lstStyle/>
          <a:p>
            <a:pPr algn="ctr" defTabSz="457200"/>
            <a:r>
              <a:rPr lang="en-US" sz="1200" dirty="0">
                <a:solidFill>
                  <a:prstClr val="black"/>
                </a:solidFill>
                <a:latin typeface="Calibri"/>
              </a:rPr>
              <a:t>Sept.</a:t>
            </a:r>
          </a:p>
          <a:p>
            <a:pPr algn="ctr" defTabSz="457200"/>
            <a:r>
              <a:rPr lang="en-US" sz="1200" dirty="0">
                <a:solidFill>
                  <a:prstClr val="black"/>
                </a:solidFill>
                <a:latin typeface="Calibri"/>
              </a:rPr>
              <a:t>2014</a:t>
            </a:r>
          </a:p>
        </p:txBody>
      </p:sp>
      <p:cxnSp>
        <p:nvCxnSpPr>
          <p:cNvPr id="37" name="Straight Connector 36"/>
          <p:cNvCxnSpPr/>
          <p:nvPr/>
        </p:nvCxnSpPr>
        <p:spPr bwMode="auto">
          <a:xfrm>
            <a:off x="7341900" y="2804146"/>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TextBox 37"/>
          <p:cNvSpPr txBox="1"/>
          <p:nvPr/>
        </p:nvSpPr>
        <p:spPr>
          <a:xfrm>
            <a:off x="7034971" y="3342873"/>
            <a:ext cx="633396" cy="461665"/>
          </a:xfrm>
          <a:prstGeom prst="rect">
            <a:avLst/>
          </a:prstGeom>
          <a:noFill/>
        </p:spPr>
        <p:txBody>
          <a:bodyPr wrap="square" rtlCol="0">
            <a:spAutoFit/>
          </a:bodyPr>
          <a:lstStyle/>
          <a:p>
            <a:pPr algn="ctr" defTabSz="457200"/>
            <a:r>
              <a:rPr lang="en-US" sz="1200" dirty="0">
                <a:solidFill>
                  <a:prstClr val="black"/>
                </a:solidFill>
                <a:latin typeface="Calibri"/>
              </a:rPr>
              <a:t>Dec.</a:t>
            </a:r>
          </a:p>
          <a:p>
            <a:pPr algn="ctr" defTabSz="457200"/>
            <a:r>
              <a:rPr lang="en-US" sz="1200" dirty="0">
                <a:solidFill>
                  <a:prstClr val="black"/>
                </a:solidFill>
                <a:latin typeface="Calibri"/>
              </a:rPr>
              <a:t>2014</a:t>
            </a:r>
          </a:p>
        </p:txBody>
      </p:sp>
      <p:sp>
        <p:nvSpPr>
          <p:cNvPr id="40" name="Rectangle 39"/>
          <p:cNvSpPr/>
          <p:nvPr/>
        </p:nvSpPr>
        <p:spPr bwMode="auto">
          <a:xfrm>
            <a:off x="6849133" y="2278965"/>
            <a:ext cx="985537" cy="540706"/>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Opdivo</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(Nivolumab) for Stage IV</a:t>
            </a:r>
          </a:p>
        </p:txBody>
      </p:sp>
      <p:cxnSp>
        <p:nvCxnSpPr>
          <p:cNvPr id="42" name="Straight Connector 41"/>
          <p:cNvCxnSpPr/>
          <p:nvPr/>
        </p:nvCxnSpPr>
        <p:spPr bwMode="auto">
          <a:xfrm>
            <a:off x="5852924" y="3380771"/>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p:cNvSpPr txBox="1"/>
          <p:nvPr/>
        </p:nvSpPr>
        <p:spPr>
          <a:xfrm>
            <a:off x="7768841"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Oct 2015</a:t>
            </a:r>
          </a:p>
        </p:txBody>
      </p:sp>
      <p:cxnSp>
        <p:nvCxnSpPr>
          <p:cNvPr id="45" name="Straight Connector 44"/>
          <p:cNvCxnSpPr/>
          <p:nvPr/>
        </p:nvCxnSpPr>
        <p:spPr bwMode="auto">
          <a:xfrm>
            <a:off x="7826045" y="3369179"/>
            <a:ext cx="18112" cy="1309707"/>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6" name="TextBox 45"/>
          <p:cNvSpPr txBox="1"/>
          <p:nvPr/>
        </p:nvSpPr>
        <p:spPr>
          <a:xfrm>
            <a:off x="7526061" y="2952587"/>
            <a:ext cx="618080" cy="461665"/>
          </a:xfrm>
          <a:prstGeom prst="rect">
            <a:avLst/>
          </a:prstGeom>
          <a:noFill/>
        </p:spPr>
        <p:txBody>
          <a:bodyPr wrap="square" rtlCol="0">
            <a:spAutoFit/>
          </a:bodyPr>
          <a:lstStyle/>
          <a:p>
            <a:pPr algn="ctr" defTabSz="457200"/>
            <a:r>
              <a:rPr lang="en-US" sz="1200" dirty="0">
                <a:solidFill>
                  <a:prstClr val="black"/>
                </a:solidFill>
                <a:latin typeface="Calibri"/>
              </a:rPr>
              <a:t>Sept.</a:t>
            </a:r>
          </a:p>
          <a:p>
            <a:pPr algn="ctr" defTabSz="457200"/>
            <a:r>
              <a:rPr lang="en-US" sz="1200" dirty="0">
                <a:solidFill>
                  <a:prstClr val="black"/>
                </a:solidFill>
                <a:latin typeface="Calibri"/>
              </a:rPr>
              <a:t>2015</a:t>
            </a:r>
          </a:p>
        </p:txBody>
      </p:sp>
      <p:sp>
        <p:nvSpPr>
          <p:cNvPr id="47" name="Rectangle 46"/>
          <p:cNvSpPr/>
          <p:nvPr/>
        </p:nvSpPr>
        <p:spPr bwMode="auto">
          <a:xfrm>
            <a:off x="7342416" y="4338745"/>
            <a:ext cx="985370" cy="976793"/>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a:solidFill>
                  <a:prstClr val="white"/>
                </a:solidFill>
                <a:latin typeface="Calibri"/>
                <a:ea typeface="ＭＳ Ｐゴシック" charset="0"/>
              </a:rPr>
              <a:t>Ipilimumab &amp; Nivolumab in Combination for Systemic Dz</a:t>
            </a:r>
          </a:p>
        </p:txBody>
      </p:sp>
      <p:cxnSp>
        <p:nvCxnSpPr>
          <p:cNvPr id="64" name="Straight Connector 63"/>
          <p:cNvCxnSpPr/>
          <p:nvPr/>
        </p:nvCxnSpPr>
        <p:spPr bwMode="auto">
          <a:xfrm>
            <a:off x="8346180" y="3380772"/>
            <a:ext cx="0" cy="2061763"/>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TextBox 65"/>
          <p:cNvSpPr txBox="1"/>
          <p:nvPr/>
        </p:nvSpPr>
        <p:spPr>
          <a:xfrm>
            <a:off x="7996930" y="2952587"/>
            <a:ext cx="698500" cy="461665"/>
          </a:xfrm>
          <a:prstGeom prst="rect">
            <a:avLst/>
          </a:prstGeom>
          <a:noFill/>
        </p:spPr>
        <p:txBody>
          <a:bodyPr wrap="square" rtlCol="0">
            <a:spAutoFit/>
          </a:bodyPr>
          <a:lstStyle/>
          <a:p>
            <a:pPr algn="ctr" defTabSz="457200"/>
            <a:r>
              <a:rPr lang="en-US" sz="1200" dirty="0">
                <a:solidFill>
                  <a:prstClr val="black"/>
                </a:solidFill>
                <a:latin typeface="Calibri"/>
              </a:rPr>
              <a:t>Nov 2015</a:t>
            </a:r>
          </a:p>
        </p:txBody>
      </p:sp>
      <p:sp>
        <p:nvSpPr>
          <p:cNvPr id="44" name="Rectangle 43"/>
          <p:cNvSpPr/>
          <p:nvPr/>
        </p:nvSpPr>
        <p:spPr bwMode="auto">
          <a:xfrm>
            <a:off x="7724453" y="5324232"/>
            <a:ext cx="1179446" cy="153304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a:solidFill>
                  <a:prstClr val="white"/>
                </a:solidFill>
                <a:latin typeface="Calibri"/>
                <a:ea typeface="ＭＳ Ｐゴシック" charset="0"/>
              </a:rPr>
              <a:t>Combination </a:t>
            </a:r>
            <a:r>
              <a:rPr lang="en-US" sz="1150" dirty="0" err="1">
                <a:solidFill>
                  <a:prstClr val="white"/>
                </a:solidFill>
                <a:latin typeface="Calibri"/>
                <a:ea typeface="ＭＳ Ｐゴシック" charset="0"/>
              </a:rPr>
              <a:t>Dabrafenib</a:t>
            </a:r>
            <a:r>
              <a:rPr lang="en-US" sz="1150" dirty="0">
                <a:solidFill>
                  <a:prstClr val="white"/>
                </a:solidFill>
                <a:latin typeface="Calibri"/>
                <a:ea typeface="ＭＳ Ｐゴシック" charset="0"/>
              </a:rPr>
              <a:t> &amp;</a:t>
            </a:r>
          </a:p>
          <a:p>
            <a:pPr algn="ctr" eaLnBrk="0" fontAlgn="base" hangingPunct="0">
              <a:spcBef>
                <a:spcPct val="0"/>
              </a:spcBef>
              <a:spcAft>
                <a:spcPct val="0"/>
              </a:spcAft>
            </a:pPr>
            <a:r>
              <a:rPr lang="en-US" sz="1150" dirty="0">
                <a:solidFill>
                  <a:prstClr val="white"/>
                </a:solidFill>
                <a:latin typeface="Calibri"/>
                <a:ea typeface="ＭＳ Ｐゴシック" charset="0"/>
              </a:rPr>
              <a:t>Trametinib for Systemic Dz</a:t>
            </a:r>
          </a:p>
          <a:p>
            <a:pPr algn="ctr" eaLnBrk="0" fontAlgn="base" hangingPunct="0">
              <a:spcBef>
                <a:spcPct val="0"/>
              </a:spcBef>
              <a:spcAft>
                <a:spcPct val="0"/>
              </a:spcAft>
            </a:pPr>
            <a:r>
              <a:rPr lang="en-US" sz="1150" dirty="0">
                <a:solidFill>
                  <a:prstClr val="white"/>
                </a:solidFill>
                <a:latin typeface="Calibri"/>
                <a:ea typeface="ＭＳ Ｐゴシック" charset="0"/>
              </a:rPr>
              <a:t>------------------</a:t>
            </a:r>
          </a:p>
          <a:p>
            <a:pPr algn="ctr" eaLnBrk="0" fontAlgn="base" hangingPunct="0">
              <a:spcBef>
                <a:spcPct val="0"/>
              </a:spcBef>
              <a:spcAft>
                <a:spcPct val="0"/>
              </a:spcAft>
            </a:pPr>
            <a:r>
              <a:rPr lang="en-US" sz="1150" dirty="0">
                <a:solidFill>
                  <a:prstClr val="white"/>
                </a:solidFill>
                <a:latin typeface="Calibri"/>
                <a:ea typeface="ＭＳ Ｐゴシック" charset="0"/>
              </a:rPr>
              <a:t>Combination Vemurafenib &amp; </a:t>
            </a:r>
            <a:r>
              <a:rPr lang="en-US" sz="1150" dirty="0" err="1">
                <a:solidFill>
                  <a:prstClr val="white"/>
                </a:solidFill>
                <a:latin typeface="Calibri"/>
                <a:ea typeface="ＭＳ Ｐゴシック" charset="0"/>
              </a:rPr>
              <a:t>Combimetinib</a:t>
            </a:r>
            <a:r>
              <a:rPr lang="en-US" sz="1150" dirty="0">
                <a:solidFill>
                  <a:prstClr val="white"/>
                </a:solidFill>
                <a:latin typeface="Calibri"/>
                <a:ea typeface="ＭＳ Ｐゴシック" charset="0"/>
              </a:rPr>
              <a:t> for </a:t>
            </a:r>
            <a:r>
              <a:rPr lang="en-US" sz="1150" dirty="0" err="1">
                <a:solidFill>
                  <a:prstClr val="white"/>
                </a:solidFill>
                <a:latin typeface="Calibri"/>
                <a:ea typeface="ＭＳ Ｐゴシック" charset="0"/>
              </a:rPr>
              <a:t>Syst</a:t>
            </a:r>
            <a:r>
              <a:rPr lang="en-US" sz="1150" dirty="0">
                <a:solidFill>
                  <a:prstClr val="white"/>
                </a:solidFill>
                <a:latin typeface="Calibri"/>
                <a:ea typeface="ＭＳ Ｐゴシック" charset="0"/>
              </a:rPr>
              <a:t> Dz</a:t>
            </a:r>
          </a:p>
        </p:txBody>
      </p:sp>
      <p:sp>
        <p:nvSpPr>
          <p:cNvPr id="15" name="Rectangle 14"/>
          <p:cNvSpPr/>
          <p:nvPr/>
        </p:nvSpPr>
        <p:spPr bwMode="auto">
          <a:xfrm>
            <a:off x="5257967" y="3882081"/>
            <a:ext cx="1138285" cy="43407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Zelboraf</a:t>
            </a:r>
            <a:r>
              <a:rPr lang="en-US" sz="1150" dirty="0">
                <a:solidFill>
                  <a:prstClr val="white"/>
                </a:solidFill>
                <a:latin typeface="Calibri"/>
                <a:ea typeface="ＭＳ Ｐゴシック" charset="0"/>
              </a:rPr>
              <a:t> (Vemurafenib)</a:t>
            </a:r>
          </a:p>
        </p:txBody>
      </p:sp>
      <p:sp>
        <p:nvSpPr>
          <p:cNvPr id="30" name="Rectangle 29"/>
          <p:cNvSpPr/>
          <p:nvPr/>
        </p:nvSpPr>
        <p:spPr bwMode="auto">
          <a:xfrm>
            <a:off x="736168" y="3882081"/>
            <a:ext cx="1072457" cy="41305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Hydrea</a:t>
            </a:r>
            <a:r>
              <a:rPr lang="en-US" sz="1150" dirty="0">
                <a:solidFill>
                  <a:prstClr val="white"/>
                </a:solidFill>
                <a:latin typeface="Calibri"/>
                <a:ea typeface="ＭＳ Ｐゴシック" charset="0"/>
              </a:rPr>
              <a:t> (</a:t>
            </a:r>
            <a:r>
              <a:rPr lang="en-US" sz="1150" dirty="0" err="1">
                <a:solidFill>
                  <a:prstClr val="white"/>
                </a:solidFill>
                <a:latin typeface="Calibri"/>
                <a:ea typeface="ＭＳ Ｐゴシック" charset="0"/>
              </a:rPr>
              <a:t>Hydroxyurea</a:t>
            </a:r>
            <a:r>
              <a:rPr lang="en-US" sz="1150" dirty="0">
                <a:solidFill>
                  <a:prstClr val="white"/>
                </a:solidFill>
                <a:latin typeface="Calibri"/>
                <a:ea typeface="ＭＳ Ｐゴシック" charset="0"/>
              </a:rPr>
              <a:t>)</a:t>
            </a:r>
          </a:p>
        </p:txBody>
      </p:sp>
      <p:sp>
        <p:nvSpPr>
          <p:cNvPr id="39" name="Rectangle 38"/>
          <p:cNvSpPr/>
          <p:nvPr/>
        </p:nvSpPr>
        <p:spPr bwMode="auto">
          <a:xfrm>
            <a:off x="6418295" y="3882081"/>
            <a:ext cx="1204827" cy="43407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Keytruda</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a:t>
            </a:r>
            <a:r>
              <a:rPr lang="en-US" sz="1150" dirty="0" err="1">
                <a:solidFill>
                  <a:prstClr val="white"/>
                </a:solidFill>
                <a:latin typeface="Calibri"/>
                <a:ea typeface="ＭＳ Ｐゴシック" charset="0"/>
              </a:rPr>
              <a:t>Pembrolizumab</a:t>
            </a:r>
            <a:r>
              <a:rPr lang="en-US" sz="1150" dirty="0">
                <a:solidFill>
                  <a:prstClr val="white"/>
                </a:solidFill>
                <a:latin typeface="Calibri"/>
                <a:ea typeface="ＭＳ Ｐゴシック" charset="0"/>
              </a:rPr>
              <a:t>)</a:t>
            </a:r>
          </a:p>
        </p:txBody>
      </p:sp>
      <p:sp>
        <p:nvSpPr>
          <p:cNvPr id="58" name="TextBox 57"/>
          <p:cNvSpPr txBox="1"/>
          <p:nvPr/>
        </p:nvSpPr>
        <p:spPr>
          <a:xfrm>
            <a:off x="8844102"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Dec</a:t>
            </a:r>
          </a:p>
          <a:p>
            <a:pPr algn="ctr" defTabSz="457200"/>
            <a:r>
              <a:rPr lang="en-US" sz="1200" dirty="0">
                <a:solidFill>
                  <a:prstClr val="black"/>
                </a:solidFill>
                <a:latin typeface="Calibri"/>
              </a:rPr>
              <a:t>2017</a:t>
            </a:r>
          </a:p>
        </p:txBody>
      </p:sp>
      <p:cxnSp>
        <p:nvCxnSpPr>
          <p:cNvPr id="60" name="Straight Connector 59"/>
          <p:cNvCxnSpPr/>
          <p:nvPr/>
        </p:nvCxnSpPr>
        <p:spPr bwMode="auto">
          <a:xfrm>
            <a:off x="9193352" y="2819671"/>
            <a:ext cx="0" cy="54373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1" name="Rectangle 60"/>
          <p:cNvSpPr/>
          <p:nvPr/>
        </p:nvSpPr>
        <p:spPr bwMode="auto">
          <a:xfrm>
            <a:off x="8675646" y="2270695"/>
            <a:ext cx="1035412" cy="548977"/>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dirty="0" err="1">
                <a:solidFill>
                  <a:prstClr val="white"/>
                </a:solidFill>
                <a:latin typeface="Calibri"/>
                <a:ea typeface="ＭＳ Ｐゴシック" charset="0"/>
              </a:rPr>
              <a:t>Opdivo</a:t>
            </a:r>
            <a:r>
              <a:rPr lang="en-US" sz="1100" dirty="0">
                <a:solidFill>
                  <a:prstClr val="white"/>
                </a:solidFill>
                <a:latin typeface="Calibri"/>
                <a:ea typeface="ＭＳ Ｐゴシック" charset="0"/>
              </a:rPr>
              <a:t> (Nivolumab) for Adjuvant</a:t>
            </a:r>
          </a:p>
        </p:txBody>
      </p:sp>
      <p:cxnSp>
        <p:nvCxnSpPr>
          <p:cNvPr id="62" name="Straight Connector 61"/>
          <p:cNvCxnSpPr/>
          <p:nvPr/>
        </p:nvCxnSpPr>
        <p:spPr bwMode="auto">
          <a:xfrm>
            <a:off x="9410014" y="3380953"/>
            <a:ext cx="0" cy="534815"/>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TextBox 64"/>
          <p:cNvSpPr txBox="1"/>
          <p:nvPr/>
        </p:nvSpPr>
        <p:spPr>
          <a:xfrm>
            <a:off x="9060764" y="2952587"/>
            <a:ext cx="698500" cy="461665"/>
          </a:xfrm>
          <a:prstGeom prst="rect">
            <a:avLst/>
          </a:prstGeom>
          <a:noFill/>
        </p:spPr>
        <p:txBody>
          <a:bodyPr wrap="square" rtlCol="0">
            <a:spAutoFit/>
          </a:bodyPr>
          <a:lstStyle/>
          <a:p>
            <a:pPr algn="ctr" defTabSz="457200"/>
            <a:r>
              <a:rPr lang="en-US" sz="1200" dirty="0">
                <a:solidFill>
                  <a:prstClr val="black"/>
                </a:solidFill>
                <a:latin typeface="Calibri"/>
              </a:rPr>
              <a:t>April 2018</a:t>
            </a:r>
          </a:p>
        </p:txBody>
      </p:sp>
      <p:sp>
        <p:nvSpPr>
          <p:cNvPr id="68" name="Rectangle 67"/>
          <p:cNvSpPr/>
          <p:nvPr/>
        </p:nvSpPr>
        <p:spPr bwMode="auto">
          <a:xfrm>
            <a:off x="8920877" y="3882081"/>
            <a:ext cx="978277" cy="996277"/>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a:solidFill>
                  <a:prstClr val="white"/>
                </a:solidFill>
                <a:latin typeface="Calibri"/>
                <a:ea typeface="ＭＳ Ｐゴシック" charset="0"/>
              </a:rPr>
              <a:t>Combination </a:t>
            </a:r>
            <a:r>
              <a:rPr lang="en-US" sz="1150" dirty="0" err="1">
                <a:solidFill>
                  <a:prstClr val="white"/>
                </a:solidFill>
                <a:latin typeface="Calibri"/>
                <a:ea typeface="ＭＳ Ｐゴシック" charset="0"/>
              </a:rPr>
              <a:t>Dabrafenib</a:t>
            </a:r>
            <a:r>
              <a:rPr lang="en-US" sz="1150" dirty="0">
                <a:solidFill>
                  <a:prstClr val="white"/>
                </a:solidFill>
                <a:latin typeface="Calibri"/>
                <a:ea typeface="ＭＳ Ｐゴシック" charset="0"/>
              </a:rPr>
              <a:t> &amp;</a:t>
            </a:r>
          </a:p>
          <a:p>
            <a:pPr algn="ctr" eaLnBrk="0" fontAlgn="base" hangingPunct="0">
              <a:spcBef>
                <a:spcPct val="0"/>
              </a:spcBef>
              <a:spcAft>
                <a:spcPct val="0"/>
              </a:spcAft>
            </a:pPr>
            <a:r>
              <a:rPr lang="en-US" sz="1150" dirty="0">
                <a:solidFill>
                  <a:prstClr val="white"/>
                </a:solidFill>
                <a:latin typeface="Calibri"/>
                <a:ea typeface="ＭＳ Ｐゴシック" charset="0"/>
              </a:rPr>
              <a:t>Trametinib for Adjuvant Dz</a:t>
            </a:r>
          </a:p>
        </p:txBody>
      </p:sp>
      <p:sp>
        <p:nvSpPr>
          <p:cNvPr id="79" name="TextBox 78"/>
          <p:cNvSpPr txBox="1"/>
          <p:nvPr/>
        </p:nvSpPr>
        <p:spPr>
          <a:xfrm>
            <a:off x="9410014" y="3331718"/>
            <a:ext cx="698500" cy="461665"/>
          </a:xfrm>
          <a:prstGeom prst="rect">
            <a:avLst/>
          </a:prstGeom>
          <a:noFill/>
        </p:spPr>
        <p:txBody>
          <a:bodyPr wrap="square" rtlCol="0">
            <a:spAutoFit/>
          </a:bodyPr>
          <a:lstStyle/>
          <a:p>
            <a:pPr algn="ctr" defTabSz="457200"/>
            <a:r>
              <a:rPr lang="en-US" sz="1200" dirty="0">
                <a:solidFill>
                  <a:prstClr val="black"/>
                </a:solidFill>
                <a:latin typeface="Calibri"/>
              </a:rPr>
              <a:t>June</a:t>
            </a:r>
          </a:p>
          <a:p>
            <a:pPr algn="ctr" defTabSz="457200"/>
            <a:r>
              <a:rPr lang="en-US" sz="1200" dirty="0">
                <a:solidFill>
                  <a:prstClr val="black"/>
                </a:solidFill>
                <a:latin typeface="Calibri"/>
              </a:rPr>
              <a:t>2018</a:t>
            </a:r>
          </a:p>
        </p:txBody>
      </p:sp>
      <p:cxnSp>
        <p:nvCxnSpPr>
          <p:cNvPr id="80" name="Straight Connector 79"/>
          <p:cNvCxnSpPr/>
          <p:nvPr/>
        </p:nvCxnSpPr>
        <p:spPr bwMode="auto">
          <a:xfrm>
            <a:off x="9759264" y="2226096"/>
            <a:ext cx="0" cy="114846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1" name="Rectangle 80"/>
          <p:cNvSpPr/>
          <p:nvPr/>
        </p:nvSpPr>
        <p:spPr bwMode="auto">
          <a:xfrm>
            <a:off x="9241558" y="1346200"/>
            <a:ext cx="1035412" cy="900832"/>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dirty="0">
                <a:solidFill>
                  <a:prstClr val="white"/>
                </a:solidFill>
                <a:latin typeface="Calibri"/>
                <a:ea typeface="ＭＳ Ｐゴシック" charset="0"/>
              </a:rPr>
              <a:t>Combination </a:t>
            </a:r>
            <a:r>
              <a:rPr lang="en-US" sz="1100" dirty="0" err="1">
                <a:solidFill>
                  <a:prstClr val="white"/>
                </a:solidFill>
                <a:latin typeface="Calibri"/>
                <a:ea typeface="ＭＳ Ｐゴシック" charset="0"/>
              </a:rPr>
              <a:t>Encorafenib</a:t>
            </a:r>
            <a:r>
              <a:rPr lang="en-US" sz="1100" dirty="0">
                <a:solidFill>
                  <a:prstClr val="white"/>
                </a:solidFill>
                <a:latin typeface="Calibri"/>
                <a:ea typeface="ＭＳ Ｐゴシック" charset="0"/>
              </a:rPr>
              <a:t> &amp; </a:t>
            </a:r>
            <a:r>
              <a:rPr lang="en-US" sz="1100" dirty="0" err="1">
                <a:solidFill>
                  <a:prstClr val="white"/>
                </a:solidFill>
                <a:latin typeface="Calibri"/>
                <a:ea typeface="ＭＳ Ｐゴシック" charset="0"/>
              </a:rPr>
              <a:t>Benimetinib</a:t>
            </a:r>
            <a:r>
              <a:rPr lang="en-US" sz="1100" dirty="0">
                <a:solidFill>
                  <a:prstClr val="white"/>
                </a:solidFill>
                <a:latin typeface="Calibri"/>
                <a:ea typeface="ＭＳ Ｐゴシック" charset="0"/>
              </a:rPr>
              <a:t> For Stage IV Dz</a:t>
            </a:r>
          </a:p>
        </p:txBody>
      </p:sp>
      <p:cxnSp>
        <p:nvCxnSpPr>
          <p:cNvPr id="70" name="Straight Connector 69">
            <a:extLst>
              <a:ext uri="{FF2B5EF4-FFF2-40B4-BE49-F238E27FC236}">
                <a16:creationId xmlns:a16="http://schemas.microsoft.com/office/drawing/2014/main" id="{B1B2BFC6-562D-E644-98CE-E84800D48B1B}"/>
              </a:ext>
            </a:extLst>
          </p:cNvPr>
          <p:cNvCxnSpPr>
            <a:cxnSpLocks/>
          </p:cNvCxnSpPr>
          <p:nvPr/>
        </p:nvCxnSpPr>
        <p:spPr bwMode="auto">
          <a:xfrm>
            <a:off x="10515819" y="3371607"/>
            <a:ext cx="0" cy="179832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2" name="TextBox 71">
            <a:extLst>
              <a:ext uri="{FF2B5EF4-FFF2-40B4-BE49-F238E27FC236}">
                <a16:creationId xmlns:a16="http://schemas.microsoft.com/office/drawing/2014/main" id="{569E9144-28D6-C948-93CC-C25326F0E2F4}"/>
              </a:ext>
            </a:extLst>
          </p:cNvPr>
          <p:cNvSpPr txBox="1"/>
          <p:nvPr/>
        </p:nvSpPr>
        <p:spPr>
          <a:xfrm>
            <a:off x="10225523" y="2946990"/>
            <a:ext cx="580592" cy="461665"/>
          </a:xfrm>
          <a:prstGeom prst="rect">
            <a:avLst/>
          </a:prstGeom>
          <a:noFill/>
        </p:spPr>
        <p:txBody>
          <a:bodyPr wrap="square" rtlCol="0">
            <a:spAutoFit/>
          </a:bodyPr>
          <a:lstStyle/>
          <a:p>
            <a:pPr algn="ctr" defTabSz="457200"/>
            <a:r>
              <a:rPr lang="en-US" sz="1200" dirty="0">
                <a:solidFill>
                  <a:prstClr val="black"/>
                </a:solidFill>
                <a:latin typeface="Calibri"/>
              </a:rPr>
              <a:t>Feb.</a:t>
            </a:r>
          </a:p>
          <a:p>
            <a:pPr algn="ctr" defTabSz="457200"/>
            <a:r>
              <a:rPr lang="en-US" sz="1200" dirty="0">
                <a:solidFill>
                  <a:prstClr val="black"/>
                </a:solidFill>
                <a:latin typeface="Calibri"/>
              </a:rPr>
              <a:t>2019</a:t>
            </a:r>
          </a:p>
        </p:txBody>
      </p:sp>
      <p:sp>
        <p:nvSpPr>
          <p:cNvPr id="73" name="Rectangle 72">
            <a:extLst>
              <a:ext uri="{FF2B5EF4-FFF2-40B4-BE49-F238E27FC236}">
                <a16:creationId xmlns:a16="http://schemas.microsoft.com/office/drawing/2014/main" id="{E5D8EDE2-03E5-0A41-A94E-5AA8983DAD34}"/>
              </a:ext>
            </a:extLst>
          </p:cNvPr>
          <p:cNvSpPr/>
          <p:nvPr/>
        </p:nvSpPr>
        <p:spPr bwMode="auto">
          <a:xfrm>
            <a:off x="9913406" y="5136478"/>
            <a:ext cx="1204827" cy="589624"/>
          </a:xfrm>
          <a:prstGeom prst="rect">
            <a:avLst/>
          </a:prstGeom>
          <a:solidFill>
            <a:schemeClr val="tx2"/>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Keytruda</a:t>
            </a:r>
            <a:endParaRPr lang="en-US" sz="1150" dirty="0">
              <a:solidFill>
                <a:prstClr val="white"/>
              </a:solidFill>
              <a:latin typeface="Calibri"/>
              <a:ea typeface="ＭＳ Ｐゴシック" charset="0"/>
            </a:endParaRPr>
          </a:p>
          <a:p>
            <a:pPr algn="ctr" eaLnBrk="0" fontAlgn="base" hangingPunct="0">
              <a:spcBef>
                <a:spcPct val="0"/>
              </a:spcBef>
              <a:spcAft>
                <a:spcPct val="0"/>
              </a:spcAft>
            </a:pPr>
            <a:r>
              <a:rPr lang="en-US" sz="1150" dirty="0">
                <a:solidFill>
                  <a:prstClr val="white"/>
                </a:solidFill>
                <a:latin typeface="Calibri"/>
                <a:ea typeface="ＭＳ Ｐゴシック" charset="0"/>
              </a:rPr>
              <a:t>(Pembrolizumab)</a:t>
            </a:r>
          </a:p>
          <a:p>
            <a:pPr algn="ctr" eaLnBrk="0" fontAlgn="base" hangingPunct="0">
              <a:spcBef>
                <a:spcPct val="0"/>
              </a:spcBef>
              <a:spcAft>
                <a:spcPct val="0"/>
              </a:spcAft>
            </a:pPr>
            <a:r>
              <a:rPr lang="en-US" sz="1150" dirty="0">
                <a:solidFill>
                  <a:prstClr val="white"/>
                </a:solidFill>
                <a:latin typeface="Calibri"/>
                <a:ea typeface="ＭＳ Ｐゴシック" charset="0"/>
              </a:rPr>
              <a:t>as adjuvant Tx</a:t>
            </a:r>
          </a:p>
        </p:txBody>
      </p:sp>
      <p:cxnSp>
        <p:nvCxnSpPr>
          <p:cNvPr id="76" name="Straight Connector 75">
            <a:extLst>
              <a:ext uri="{FF2B5EF4-FFF2-40B4-BE49-F238E27FC236}">
                <a16:creationId xmlns:a16="http://schemas.microsoft.com/office/drawing/2014/main" id="{75473446-1D69-DA42-A105-7D6471CA8B1E}"/>
              </a:ext>
            </a:extLst>
          </p:cNvPr>
          <p:cNvCxnSpPr>
            <a:cxnSpLocks/>
          </p:cNvCxnSpPr>
          <p:nvPr/>
        </p:nvCxnSpPr>
        <p:spPr bwMode="auto">
          <a:xfrm>
            <a:off x="5305044" y="1481668"/>
            <a:ext cx="0" cy="797297"/>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7" name="Rectangle 76">
            <a:extLst>
              <a:ext uri="{FF2B5EF4-FFF2-40B4-BE49-F238E27FC236}">
                <a16:creationId xmlns:a16="http://schemas.microsoft.com/office/drawing/2014/main" id="{B21C1467-134C-F740-8044-8AE8749DBD7C}"/>
              </a:ext>
            </a:extLst>
          </p:cNvPr>
          <p:cNvSpPr/>
          <p:nvPr/>
        </p:nvSpPr>
        <p:spPr bwMode="auto">
          <a:xfrm>
            <a:off x="4750460" y="932499"/>
            <a:ext cx="1109168" cy="54070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Sylatron</a:t>
            </a:r>
            <a:r>
              <a:rPr lang="en-US" sz="1150" dirty="0">
                <a:solidFill>
                  <a:prstClr val="white"/>
                </a:solidFill>
                <a:latin typeface="Calibri"/>
                <a:ea typeface="ＭＳ Ｐゴシック" charset="0"/>
              </a:rPr>
              <a:t> (Peg-IFN-alfa-2b) for adjuvant</a:t>
            </a:r>
          </a:p>
        </p:txBody>
      </p:sp>
      <p:sp>
        <p:nvSpPr>
          <p:cNvPr id="78" name="TextBox 77">
            <a:extLst>
              <a:ext uri="{FF2B5EF4-FFF2-40B4-BE49-F238E27FC236}">
                <a16:creationId xmlns:a16="http://schemas.microsoft.com/office/drawing/2014/main" id="{373EE593-146C-5E46-AF41-2583CD71F7FC}"/>
              </a:ext>
            </a:extLst>
          </p:cNvPr>
          <p:cNvSpPr txBox="1"/>
          <p:nvPr/>
        </p:nvSpPr>
        <p:spPr>
          <a:xfrm>
            <a:off x="4952071" y="3342873"/>
            <a:ext cx="698500" cy="461665"/>
          </a:xfrm>
          <a:prstGeom prst="rect">
            <a:avLst/>
          </a:prstGeom>
          <a:noFill/>
        </p:spPr>
        <p:txBody>
          <a:bodyPr wrap="square" rtlCol="0">
            <a:spAutoFit/>
          </a:bodyPr>
          <a:lstStyle/>
          <a:p>
            <a:pPr algn="ctr" defTabSz="457200"/>
            <a:r>
              <a:rPr lang="en-US" sz="1200" dirty="0">
                <a:solidFill>
                  <a:prstClr val="black"/>
                </a:solidFill>
                <a:latin typeface="Calibri"/>
              </a:rPr>
              <a:t>March 2011</a:t>
            </a:r>
          </a:p>
        </p:txBody>
      </p:sp>
      <p:cxnSp>
        <p:nvCxnSpPr>
          <p:cNvPr id="82" name="Straight Connector 81">
            <a:extLst>
              <a:ext uri="{FF2B5EF4-FFF2-40B4-BE49-F238E27FC236}">
                <a16:creationId xmlns:a16="http://schemas.microsoft.com/office/drawing/2014/main" id="{58875CA5-F53E-4247-8E6B-107327AC1E1D}"/>
              </a:ext>
            </a:extLst>
          </p:cNvPr>
          <p:cNvCxnSpPr/>
          <p:nvPr/>
        </p:nvCxnSpPr>
        <p:spPr bwMode="auto">
          <a:xfrm>
            <a:off x="5305044" y="2804146"/>
            <a:ext cx="0" cy="57240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 name="Rectangle 82">
            <a:extLst>
              <a:ext uri="{FF2B5EF4-FFF2-40B4-BE49-F238E27FC236}">
                <a16:creationId xmlns:a16="http://schemas.microsoft.com/office/drawing/2014/main" id="{CB9F81C2-B706-184C-8E2B-5307BC4CFDEE}"/>
              </a:ext>
            </a:extLst>
          </p:cNvPr>
          <p:cNvSpPr/>
          <p:nvPr/>
        </p:nvSpPr>
        <p:spPr bwMode="auto">
          <a:xfrm>
            <a:off x="4750460" y="2278964"/>
            <a:ext cx="1109168" cy="54070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err="1">
                <a:solidFill>
                  <a:prstClr val="white"/>
                </a:solidFill>
                <a:latin typeface="Calibri"/>
                <a:ea typeface="ＭＳ Ｐゴシック" charset="0"/>
              </a:rPr>
              <a:t>Yervoy</a:t>
            </a:r>
            <a:r>
              <a:rPr lang="en-US" sz="1150" dirty="0">
                <a:solidFill>
                  <a:prstClr val="white"/>
                </a:solidFill>
                <a:latin typeface="Calibri"/>
                <a:ea typeface="ＭＳ Ｐゴシック" charset="0"/>
              </a:rPr>
              <a:t> (</a:t>
            </a:r>
            <a:r>
              <a:rPr lang="en-US" sz="1150" dirty="0" err="1">
                <a:solidFill>
                  <a:prstClr val="white"/>
                </a:solidFill>
                <a:latin typeface="Calibri"/>
                <a:ea typeface="ＭＳ Ｐゴシック" charset="0"/>
              </a:rPr>
              <a:t>Ipilimumab</a:t>
            </a:r>
            <a:r>
              <a:rPr lang="en-US" sz="1150" dirty="0">
                <a:solidFill>
                  <a:prstClr val="white"/>
                </a:solidFill>
                <a:latin typeface="Calibri"/>
                <a:ea typeface="ＭＳ Ｐゴシック" charset="0"/>
              </a:rPr>
              <a:t>) for Stage IV </a:t>
            </a:r>
            <a:r>
              <a:rPr lang="en-US" sz="1150" dirty="0" err="1">
                <a:solidFill>
                  <a:prstClr val="white"/>
                </a:solidFill>
                <a:latin typeface="Calibri"/>
                <a:ea typeface="ＭＳ Ｐゴシック" charset="0"/>
              </a:rPr>
              <a:t>Dz</a:t>
            </a:r>
            <a:endParaRPr lang="en-US" sz="1150" dirty="0">
              <a:solidFill>
                <a:prstClr val="white"/>
              </a:solidFill>
              <a:latin typeface="Calibri"/>
              <a:ea typeface="ＭＳ Ｐゴシック" charset="0"/>
            </a:endParaRPr>
          </a:p>
        </p:txBody>
      </p:sp>
      <p:grpSp>
        <p:nvGrpSpPr>
          <p:cNvPr id="4" name="Group 3">
            <a:extLst>
              <a:ext uri="{FF2B5EF4-FFF2-40B4-BE49-F238E27FC236}">
                <a16:creationId xmlns:a16="http://schemas.microsoft.com/office/drawing/2014/main" id="{32FCB613-26B4-0840-9C59-FB20C6AEE572}"/>
              </a:ext>
            </a:extLst>
          </p:cNvPr>
          <p:cNvGrpSpPr/>
          <p:nvPr/>
        </p:nvGrpSpPr>
        <p:grpSpPr>
          <a:xfrm>
            <a:off x="749977" y="3143562"/>
            <a:ext cx="10419742" cy="456090"/>
            <a:chOff x="749977" y="3143562"/>
            <a:chExt cx="10419742" cy="456090"/>
          </a:xfrm>
        </p:grpSpPr>
        <p:cxnSp>
          <p:nvCxnSpPr>
            <p:cNvPr id="5" name="Straight Connector 4"/>
            <p:cNvCxnSpPr/>
            <p:nvPr/>
          </p:nvCxnSpPr>
          <p:spPr>
            <a:xfrm>
              <a:off x="758859" y="3143562"/>
              <a:ext cx="0" cy="45609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169719" y="3143562"/>
              <a:ext cx="0" cy="45609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749977" y="3373724"/>
              <a:ext cx="439270"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696488"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833844"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cxnSpLocks/>
            </p:cNvCxnSpPr>
            <p:nvPr/>
          </p:nvCxnSpPr>
          <p:spPr>
            <a:xfrm flipH="1" flipV="1">
              <a:off x="4429496" y="3371607"/>
              <a:ext cx="6740223" cy="4235"/>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1469085" y="3373724"/>
              <a:ext cx="192024"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1347801"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1212461"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1994853"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132209" y="3373724"/>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933642D2-C276-FF4F-A1EF-C82590C81B87}"/>
                </a:ext>
              </a:extLst>
            </p:cNvPr>
            <p:cNvCxnSpPr/>
            <p:nvPr/>
          </p:nvCxnSpPr>
          <p:spPr>
            <a:xfrm flipH="1" flipV="1">
              <a:off x="2283412" y="3373724"/>
              <a:ext cx="1659343"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B132F673-9D2E-0B4B-AAB8-20005FF8254B}"/>
                </a:ext>
              </a:extLst>
            </p:cNvPr>
            <p:cNvGrpSpPr/>
            <p:nvPr/>
          </p:nvGrpSpPr>
          <p:grpSpPr>
            <a:xfrm>
              <a:off x="3966687" y="3373724"/>
              <a:ext cx="373705" cy="0"/>
              <a:chOff x="1396219" y="5468975"/>
              <a:chExt cx="373705" cy="0"/>
            </a:xfrm>
          </p:grpSpPr>
          <p:cxnSp>
            <p:nvCxnSpPr>
              <p:cNvPr id="86" name="Straight Connector 85">
                <a:extLst>
                  <a:ext uri="{FF2B5EF4-FFF2-40B4-BE49-F238E27FC236}">
                    <a16:creationId xmlns:a16="http://schemas.microsoft.com/office/drawing/2014/main" id="{FC5D7ACE-F672-9C46-BD9F-ADAFED582C49}"/>
                  </a:ext>
                </a:extLst>
              </p:cNvPr>
              <p:cNvCxnSpPr/>
              <p:nvPr/>
            </p:nvCxnSpPr>
            <p:spPr>
              <a:xfrm flipH="1">
                <a:off x="1396219" y="5468975"/>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40B2A513-2169-2847-A851-D6CA51BFDF21}"/>
                  </a:ext>
                </a:extLst>
              </p:cNvPr>
              <p:cNvCxnSpPr/>
              <p:nvPr/>
            </p:nvCxnSpPr>
            <p:spPr>
              <a:xfrm flipH="1">
                <a:off x="1533575" y="5468975"/>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26AD021C-77D2-6748-AAB5-C67EA0425BAF}"/>
                  </a:ext>
                </a:extLst>
              </p:cNvPr>
              <p:cNvCxnSpPr/>
              <p:nvPr/>
            </p:nvCxnSpPr>
            <p:spPr>
              <a:xfrm flipH="1">
                <a:off x="1676838" y="5468975"/>
                <a:ext cx="93086"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pSp>
      </p:grpSp>
      <p:sp>
        <p:nvSpPr>
          <p:cNvPr id="89" name="Rectangle 88">
            <a:extLst>
              <a:ext uri="{FF2B5EF4-FFF2-40B4-BE49-F238E27FC236}">
                <a16:creationId xmlns:a16="http://schemas.microsoft.com/office/drawing/2014/main" id="{730D84DA-E310-8D4B-94DD-39574844CEFA}"/>
              </a:ext>
            </a:extLst>
          </p:cNvPr>
          <p:cNvSpPr/>
          <p:nvPr/>
        </p:nvSpPr>
        <p:spPr bwMode="auto">
          <a:xfrm>
            <a:off x="1838768" y="3882081"/>
            <a:ext cx="997556" cy="704311"/>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50" dirty="0">
                <a:solidFill>
                  <a:schemeClr val="bg1"/>
                </a:solidFill>
                <a:latin typeface="Calibri"/>
              </a:rPr>
              <a:t>Intron A</a:t>
            </a:r>
          </a:p>
          <a:p>
            <a:pPr algn="ctr" eaLnBrk="0" fontAlgn="base" hangingPunct="0">
              <a:spcBef>
                <a:spcPct val="0"/>
              </a:spcBef>
              <a:spcAft>
                <a:spcPct val="0"/>
              </a:spcAft>
            </a:pPr>
            <a:r>
              <a:rPr lang="en-US" sz="1150" dirty="0">
                <a:solidFill>
                  <a:schemeClr val="bg1"/>
                </a:solidFill>
                <a:latin typeface="Calibri"/>
              </a:rPr>
              <a:t>(Interferon-α2b) for Adjuvant</a:t>
            </a:r>
            <a:endParaRPr lang="en-US" sz="1150" b="1" dirty="0">
              <a:solidFill>
                <a:schemeClr val="bg1"/>
              </a:solidFill>
              <a:latin typeface="Calibri"/>
              <a:ea typeface="ＭＳ Ｐゴシック" charset="0"/>
            </a:endParaRPr>
          </a:p>
        </p:txBody>
      </p:sp>
      <p:cxnSp>
        <p:nvCxnSpPr>
          <p:cNvPr id="90" name="Straight Connector 89">
            <a:extLst>
              <a:ext uri="{FF2B5EF4-FFF2-40B4-BE49-F238E27FC236}">
                <a16:creationId xmlns:a16="http://schemas.microsoft.com/office/drawing/2014/main" id="{DEA56166-B9E0-3648-85AE-F85C765BA28E}"/>
              </a:ext>
            </a:extLst>
          </p:cNvPr>
          <p:cNvCxnSpPr/>
          <p:nvPr/>
        </p:nvCxnSpPr>
        <p:spPr bwMode="auto">
          <a:xfrm>
            <a:off x="8113726" y="1202852"/>
            <a:ext cx="0" cy="114846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1" name="Rectangle 90">
            <a:extLst>
              <a:ext uri="{FF2B5EF4-FFF2-40B4-BE49-F238E27FC236}">
                <a16:creationId xmlns:a16="http://schemas.microsoft.com/office/drawing/2014/main" id="{DB4A6829-0B04-A444-BF27-767119A7A7F9}"/>
              </a:ext>
            </a:extLst>
          </p:cNvPr>
          <p:cNvSpPr/>
          <p:nvPr/>
        </p:nvSpPr>
        <p:spPr bwMode="auto">
          <a:xfrm>
            <a:off x="7574230" y="933018"/>
            <a:ext cx="1078992" cy="60534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dirty="0" err="1">
                <a:solidFill>
                  <a:schemeClr val="bg1"/>
                </a:solidFill>
                <a:latin typeface="Calibri"/>
                <a:ea typeface="ＭＳ Ｐゴシック" charset="0"/>
              </a:rPr>
              <a:t>Yervoy</a:t>
            </a:r>
            <a:r>
              <a:rPr lang="en-US" sz="1100" dirty="0">
                <a:solidFill>
                  <a:schemeClr val="bg1"/>
                </a:solidFill>
                <a:latin typeface="Calibri"/>
                <a:ea typeface="ＭＳ Ｐゴシック" charset="0"/>
              </a:rPr>
              <a:t> (Ipilimumab) as Adjuvant</a:t>
            </a:r>
          </a:p>
        </p:txBody>
      </p:sp>
      <p:sp>
        <p:nvSpPr>
          <p:cNvPr id="92" name="Rectangle 91">
            <a:extLst>
              <a:ext uri="{FF2B5EF4-FFF2-40B4-BE49-F238E27FC236}">
                <a16:creationId xmlns:a16="http://schemas.microsoft.com/office/drawing/2014/main" id="{D468343E-F45A-8B43-8371-2696A4921967}"/>
              </a:ext>
            </a:extLst>
          </p:cNvPr>
          <p:cNvSpPr/>
          <p:nvPr/>
        </p:nvSpPr>
        <p:spPr bwMode="auto">
          <a:xfrm>
            <a:off x="7575972" y="1624746"/>
            <a:ext cx="1075508" cy="5803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dirty="0" err="1">
                <a:solidFill>
                  <a:schemeClr val="bg1"/>
                </a:solidFill>
                <a:latin typeface="Calibri"/>
                <a:ea typeface="ＭＳ Ｐゴシック" charset="0"/>
              </a:rPr>
              <a:t>Imlygic</a:t>
            </a:r>
            <a:r>
              <a:rPr lang="en-US" sz="1100" dirty="0">
                <a:solidFill>
                  <a:schemeClr val="bg1"/>
                </a:solidFill>
                <a:latin typeface="Calibri"/>
                <a:ea typeface="ＭＳ Ｐゴシック" charset="0"/>
              </a:rPr>
              <a:t> </a:t>
            </a:r>
          </a:p>
          <a:p>
            <a:pPr algn="ctr" eaLnBrk="0" fontAlgn="base" hangingPunct="0">
              <a:spcBef>
                <a:spcPct val="0"/>
              </a:spcBef>
              <a:spcAft>
                <a:spcPct val="0"/>
              </a:spcAft>
            </a:pPr>
            <a:r>
              <a:rPr lang="en-US" sz="1100" dirty="0">
                <a:solidFill>
                  <a:schemeClr val="bg1"/>
                </a:solidFill>
                <a:latin typeface="Calibri"/>
                <a:ea typeface="ＭＳ Ｐゴシック" charset="0"/>
              </a:rPr>
              <a:t>(</a:t>
            </a:r>
            <a:r>
              <a:rPr lang="en-US" sz="1100" dirty="0" err="1">
                <a:solidFill>
                  <a:schemeClr val="bg1"/>
                </a:solidFill>
                <a:latin typeface="Calibri"/>
                <a:ea typeface="ＭＳ Ｐゴシック" charset="0"/>
              </a:rPr>
              <a:t>talimogene</a:t>
            </a:r>
            <a:r>
              <a:rPr lang="en-US" sz="1100" dirty="0">
                <a:solidFill>
                  <a:schemeClr val="bg1"/>
                </a:solidFill>
                <a:latin typeface="Calibri"/>
                <a:ea typeface="ＭＳ Ｐゴシック" charset="0"/>
              </a:rPr>
              <a:t> </a:t>
            </a:r>
            <a:r>
              <a:rPr lang="en-US" sz="1100" dirty="0" err="1">
                <a:solidFill>
                  <a:schemeClr val="bg1"/>
                </a:solidFill>
                <a:latin typeface="Calibri"/>
                <a:ea typeface="ＭＳ Ｐゴシック" charset="0"/>
              </a:rPr>
              <a:t>laherparepvec</a:t>
            </a:r>
            <a:r>
              <a:rPr lang="en-US" sz="1100" dirty="0">
                <a:solidFill>
                  <a:schemeClr val="bg1"/>
                </a:solidFill>
                <a:latin typeface="Calibri"/>
                <a:ea typeface="ＭＳ Ｐゴシック" charset="0"/>
              </a:rPr>
              <a:t>)</a:t>
            </a:r>
          </a:p>
        </p:txBody>
      </p:sp>
      <p:cxnSp>
        <p:nvCxnSpPr>
          <p:cNvPr id="93" name="Straight Connector 92">
            <a:extLst>
              <a:ext uri="{FF2B5EF4-FFF2-40B4-BE49-F238E27FC236}">
                <a16:creationId xmlns:a16="http://schemas.microsoft.com/office/drawing/2014/main" id="{E28D1C52-0E1A-024A-80E4-B781C91FF867}"/>
              </a:ext>
            </a:extLst>
          </p:cNvPr>
          <p:cNvCxnSpPr/>
          <p:nvPr/>
        </p:nvCxnSpPr>
        <p:spPr bwMode="auto">
          <a:xfrm>
            <a:off x="8113726" y="2226096"/>
            <a:ext cx="0" cy="1148464"/>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94" name="Picture 93" descr="A picture containing drawing&#10;&#10;Description automatically generated">
            <a:extLst>
              <a:ext uri="{FF2B5EF4-FFF2-40B4-BE49-F238E27FC236}">
                <a16:creationId xmlns:a16="http://schemas.microsoft.com/office/drawing/2014/main" id="{A1443D61-7CC5-7A41-A5C0-A915A95C6C77}"/>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259606902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Treatment Options for Stage III Melanoma</a:t>
            </a:r>
          </a:p>
        </p:txBody>
      </p:sp>
      <p:sp>
        <p:nvSpPr>
          <p:cNvPr id="4" name="Content Placeholder 3"/>
          <p:cNvSpPr>
            <a:spLocks noGrp="1"/>
          </p:cNvSpPr>
          <p:nvPr>
            <p:ph idx="1"/>
          </p:nvPr>
        </p:nvSpPr>
        <p:spPr/>
        <p:txBody>
          <a:bodyPr>
            <a:normAutofit fontScale="92500" lnSpcReduction="10000"/>
          </a:bodyPr>
          <a:lstStyle/>
          <a:p>
            <a:r>
              <a:rPr lang="en-US" dirty="0"/>
              <a:t>Resected Nodal Disease</a:t>
            </a:r>
          </a:p>
          <a:p>
            <a:pPr lvl="1"/>
            <a:r>
              <a:rPr lang="en-US" dirty="0"/>
              <a:t>IIIA </a:t>
            </a:r>
            <a:r>
              <a:rPr lang="en-US" dirty="0">
                <a:solidFill>
                  <a:srgbClr val="000000"/>
                </a:solidFill>
              </a:rPr>
              <a:t>(T</a:t>
            </a:r>
            <a:r>
              <a:rPr lang="en-US" baseline="-25000" dirty="0">
                <a:solidFill>
                  <a:srgbClr val="000000"/>
                </a:solidFill>
              </a:rPr>
              <a:t>1-2a</a:t>
            </a:r>
            <a:r>
              <a:rPr lang="en-US" dirty="0">
                <a:solidFill>
                  <a:srgbClr val="000000"/>
                </a:solidFill>
              </a:rPr>
              <a:t>N</a:t>
            </a:r>
            <a:r>
              <a:rPr lang="en-US" baseline="-25000" dirty="0">
                <a:solidFill>
                  <a:srgbClr val="000000"/>
                </a:solidFill>
              </a:rPr>
              <a:t>1-2a</a:t>
            </a:r>
            <a:r>
              <a:rPr lang="en-US" dirty="0">
                <a:solidFill>
                  <a:srgbClr val="000000"/>
                </a:solidFill>
              </a:rPr>
              <a:t>M</a:t>
            </a:r>
            <a:r>
              <a:rPr lang="en-US" baseline="-25000" dirty="0">
                <a:solidFill>
                  <a:srgbClr val="000000"/>
                </a:solidFill>
              </a:rPr>
              <a:t>0</a:t>
            </a:r>
            <a:r>
              <a:rPr lang="en-US" dirty="0">
                <a:solidFill>
                  <a:srgbClr val="000000"/>
                </a:solidFill>
              </a:rPr>
              <a:t>) (</a:t>
            </a:r>
            <a:r>
              <a:rPr lang="en-US" dirty="0"/>
              <a:t>10 </a:t>
            </a:r>
            <a:r>
              <a:rPr lang="en-US" dirty="0" err="1"/>
              <a:t>yr</a:t>
            </a:r>
            <a:r>
              <a:rPr lang="en-US" dirty="0"/>
              <a:t> MSS: 88%)</a:t>
            </a:r>
          </a:p>
          <a:p>
            <a:pPr lvl="2"/>
            <a:r>
              <a:rPr lang="en-US" dirty="0"/>
              <a:t>If BRAF wild type: </a:t>
            </a:r>
          </a:p>
          <a:p>
            <a:pPr lvl="3"/>
            <a:r>
              <a:rPr lang="en-US" dirty="0"/>
              <a:t>Observation or Adjuvant </a:t>
            </a:r>
            <a:r>
              <a:rPr lang="en-US" dirty="0" err="1"/>
              <a:t>Pembro</a:t>
            </a:r>
            <a:r>
              <a:rPr lang="en-US" dirty="0"/>
              <a:t> or Nivolumab x1 year </a:t>
            </a:r>
          </a:p>
          <a:p>
            <a:pPr lvl="2"/>
            <a:r>
              <a:rPr lang="en-US" dirty="0"/>
              <a:t>If BRAFV600E mutated</a:t>
            </a:r>
          </a:p>
          <a:p>
            <a:pPr lvl="3"/>
            <a:r>
              <a:rPr lang="en-US" dirty="0"/>
              <a:t>Observation vs. Dabrafenib/Trametinib vs. </a:t>
            </a:r>
            <a:r>
              <a:rPr lang="en-US" dirty="0" err="1"/>
              <a:t>Pembro</a:t>
            </a:r>
            <a:r>
              <a:rPr lang="en-US" dirty="0"/>
              <a:t> or Nivolumab x1 year</a:t>
            </a:r>
          </a:p>
          <a:p>
            <a:pPr lvl="1"/>
            <a:r>
              <a:rPr lang="en-US" dirty="0"/>
              <a:t>III</a:t>
            </a:r>
            <a:r>
              <a:rPr lang="en-US" dirty="0">
                <a:solidFill>
                  <a:srgbClr val="FF0000"/>
                </a:solidFill>
              </a:rPr>
              <a:t>B</a:t>
            </a:r>
            <a:r>
              <a:rPr lang="en-US" dirty="0"/>
              <a:t>/</a:t>
            </a:r>
            <a:r>
              <a:rPr lang="en-US" dirty="0">
                <a:solidFill>
                  <a:srgbClr val="00B050"/>
                </a:solidFill>
              </a:rPr>
              <a:t>C</a:t>
            </a:r>
            <a:r>
              <a:rPr lang="en-US" dirty="0"/>
              <a:t>/</a:t>
            </a:r>
            <a:r>
              <a:rPr lang="en-US" dirty="0">
                <a:solidFill>
                  <a:srgbClr val="7030A0"/>
                </a:solidFill>
              </a:rPr>
              <a:t>D</a:t>
            </a:r>
            <a:r>
              <a:rPr lang="en-US" dirty="0"/>
              <a:t> (10 </a:t>
            </a:r>
            <a:r>
              <a:rPr lang="en-US" dirty="0" err="1"/>
              <a:t>yr</a:t>
            </a:r>
            <a:r>
              <a:rPr lang="en-US" dirty="0"/>
              <a:t> MSS: </a:t>
            </a:r>
            <a:r>
              <a:rPr lang="en-US" dirty="0">
                <a:solidFill>
                  <a:srgbClr val="FF0000"/>
                </a:solidFill>
              </a:rPr>
              <a:t>77%</a:t>
            </a:r>
            <a:r>
              <a:rPr lang="en-US" dirty="0"/>
              <a:t>, </a:t>
            </a:r>
            <a:r>
              <a:rPr lang="en-US" dirty="0">
                <a:solidFill>
                  <a:srgbClr val="00B050"/>
                </a:solidFill>
              </a:rPr>
              <a:t>60%</a:t>
            </a:r>
            <a:r>
              <a:rPr lang="en-US" dirty="0"/>
              <a:t>, </a:t>
            </a:r>
            <a:r>
              <a:rPr lang="en-US" dirty="0">
                <a:solidFill>
                  <a:srgbClr val="7030A0"/>
                </a:solidFill>
              </a:rPr>
              <a:t>24%</a:t>
            </a:r>
            <a:r>
              <a:rPr lang="en-US" dirty="0"/>
              <a:t>, respectively)</a:t>
            </a:r>
          </a:p>
          <a:p>
            <a:pPr lvl="2"/>
            <a:r>
              <a:rPr lang="en-US" dirty="0"/>
              <a:t>If BRAF wild type: </a:t>
            </a:r>
          </a:p>
          <a:p>
            <a:pPr lvl="3"/>
            <a:r>
              <a:rPr lang="en-US" dirty="0"/>
              <a:t>Adjuvant Nivolumab (approved Dec 2017)</a:t>
            </a:r>
          </a:p>
          <a:p>
            <a:pPr lvl="3"/>
            <a:r>
              <a:rPr lang="en-US" dirty="0"/>
              <a:t>Adjuvant </a:t>
            </a:r>
            <a:r>
              <a:rPr lang="en-US" dirty="0" err="1"/>
              <a:t>Pembro</a:t>
            </a:r>
            <a:r>
              <a:rPr lang="en-US" dirty="0"/>
              <a:t> (approved Feb 2019)</a:t>
            </a:r>
          </a:p>
          <a:p>
            <a:pPr lvl="2"/>
            <a:r>
              <a:rPr lang="en-US" dirty="0"/>
              <a:t>If BRAFV600E mutated</a:t>
            </a:r>
          </a:p>
          <a:p>
            <a:pPr lvl="3"/>
            <a:r>
              <a:rPr lang="en-US" dirty="0"/>
              <a:t>Dabrafenib/Trametinib (approved April 2018) or Nivolumab or </a:t>
            </a:r>
            <a:r>
              <a:rPr lang="en-US" dirty="0" err="1"/>
              <a:t>Pembro</a:t>
            </a:r>
            <a:endParaRPr lang="en-US" dirty="0"/>
          </a:p>
          <a:p>
            <a:pPr lvl="2"/>
            <a:endParaRPr lang="en-US" dirty="0"/>
          </a:p>
          <a:p>
            <a:endParaRPr lang="en-US" dirty="0"/>
          </a:p>
        </p:txBody>
      </p:sp>
      <p:sp>
        <p:nvSpPr>
          <p:cNvPr id="10" name="Line 18">
            <a:extLst>
              <a:ext uri="{FF2B5EF4-FFF2-40B4-BE49-F238E27FC236}">
                <a16:creationId xmlns:a16="http://schemas.microsoft.com/office/drawing/2014/main" id="{A79CA8EC-F940-724B-B533-FFF024991EA1}"/>
              </a:ext>
            </a:extLst>
          </p:cNvPr>
          <p:cNvSpPr>
            <a:spLocks noChangeShapeType="1"/>
          </p:cNvSpPr>
          <p:nvPr/>
        </p:nvSpPr>
        <p:spPr bwMode="auto">
          <a:xfrm flipV="1">
            <a:off x="609600" y="1150287"/>
            <a:ext cx="109728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a:cs typeface="Arial"/>
            </a:endParaRPr>
          </a:p>
        </p:txBody>
      </p:sp>
      <p:pic>
        <p:nvPicPr>
          <p:cNvPr id="6" name="Picture 5" descr="A picture containing drawing&#10;&#10;Description automatically generated">
            <a:extLst>
              <a:ext uri="{FF2B5EF4-FFF2-40B4-BE49-F238E27FC236}">
                <a16:creationId xmlns:a16="http://schemas.microsoft.com/office/drawing/2014/main" id="{84ED16B1-CFA2-2941-B47B-D49B1015376E}"/>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
        <p:nvSpPr>
          <p:cNvPr id="7" name="Rectangle 6">
            <a:extLst>
              <a:ext uri="{FF2B5EF4-FFF2-40B4-BE49-F238E27FC236}">
                <a16:creationId xmlns:a16="http://schemas.microsoft.com/office/drawing/2014/main" id="{03192D84-742C-5241-977B-FA4722C10374}"/>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3393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31">
            <a:extLst>
              <a:ext uri="{FF2B5EF4-FFF2-40B4-BE49-F238E27FC236}">
                <a16:creationId xmlns:a16="http://schemas.microsoft.com/office/drawing/2014/main" id="{D45DEDF4-E96F-E344-BEA6-D6371D6C9ABA}"/>
              </a:ext>
            </a:extLst>
          </p:cNvPr>
          <p:cNvGrpSpPr>
            <a:grpSpLocks/>
          </p:cNvGrpSpPr>
          <p:nvPr/>
        </p:nvGrpSpPr>
        <p:grpSpPr bwMode="auto">
          <a:xfrm rot="16200000" flipH="1">
            <a:off x="3881083" y="4193050"/>
            <a:ext cx="80789" cy="644175"/>
            <a:chOff x="288" y="1968"/>
            <a:chExt cx="96" cy="336"/>
          </a:xfrm>
          <a:solidFill>
            <a:schemeClr val="tx2">
              <a:lumMod val="75000"/>
            </a:schemeClr>
          </a:solidFill>
        </p:grpSpPr>
        <p:sp>
          <p:nvSpPr>
            <p:cNvPr id="18" name="Rectangle 32">
              <a:extLst>
                <a:ext uri="{FF2B5EF4-FFF2-40B4-BE49-F238E27FC236}">
                  <a16:creationId xmlns:a16="http://schemas.microsoft.com/office/drawing/2014/main" id="{FA84B176-9E16-2143-B2E8-6DC893FFBB83}"/>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19" name="Rectangle 33">
              <a:extLst>
                <a:ext uri="{FF2B5EF4-FFF2-40B4-BE49-F238E27FC236}">
                  <a16:creationId xmlns:a16="http://schemas.microsoft.com/office/drawing/2014/main" id="{3B6B280C-E80C-6942-9669-388E8A1D704E}"/>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20" name="Group 31">
            <a:extLst>
              <a:ext uri="{FF2B5EF4-FFF2-40B4-BE49-F238E27FC236}">
                <a16:creationId xmlns:a16="http://schemas.microsoft.com/office/drawing/2014/main" id="{CC36FA94-575B-1945-883F-7AFCF96695F9}"/>
              </a:ext>
            </a:extLst>
          </p:cNvPr>
          <p:cNvGrpSpPr>
            <a:grpSpLocks/>
          </p:cNvGrpSpPr>
          <p:nvPr/>
        </p:nvGrpSpPr>
        <p:grpSpPr bwMode="auto">
          <a:xfrm rot="16200000" flipH="1">
            <a:off x="4367487" y="5111426"/>
            <a:ext cx="80789" cy="644175"/>
            <a:chOff x="288" y="1968"/>
            <a:chExt cx="96" cy="336"/>
          </a:xfrm>
          <a:solidFill>
            <a:schemeClr val="tx2">
              <a:lumMod val="75000"/>
            </a:schemeClr>
          </a:solidFill>
        </p:grpSpPr>
        <p:sp>
          <p:nvSpPr>
            <p:cNvPr id="21" name="Rectangle 32">
              <a:extLst>
                <a:ext uri="{FF2B5EF4-FFF2-40B4-BE49-F238E27FC236}">
                  <a16:creationId xmlns:a16="http://schemas.microsoft.com/office/drawing/2014/main" id="{7E494C53-4BA6-A74A-A77F-34F1E9A715F7}"/>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22" name="Rectangle 33">
              <a:extLst>
                <a:ext uri="{FF2B5EF4-FFF2-40B4-BE49-F238E27FC236}">
                  <a16:creationId xmlns:a16="http://schemas.microsoft.com/office/drawing/2014/main" id="{6F6B80CF-8852-E642-927D-0BB8FC745057}"/>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23" name="Group 31">
            <a:extLst>
              <a:ext uri="{FF2B5EF4-FFF2-40B4-BE49-F238E27FC236}">
                <a16:creationId xmlns:a16="http://schemas.microsoft.com/office/drawing/2014/main" id="{0749A8D9-4FF8-FC4B-82E6-566A93FBA317}"/>
              </a:ext>
            </a:extLst>
          </p:cNvPr>
          <p:cNvGrpSpPr>
            <a:grpSpLocks/>
          </p:cNvGrpSpPr>
          <p:nvPr/>
        </p:nvGrpSpPr>
        <p:grpSpPr bwMode="auto">
          <a:xfrm rot="-5400000">
            <a:off x="4137776" y="1422898"/>
            <a:ext cx="127185" cy="583744"/>
            <a:chOff x="288" y="1968"/>
            <a:chExt cx="96" cy="336"/>
          </a:xfrm>
        </p:grpSpPr>
        <p:sp>
          <p:nvSpPr>
            <p:cNvPr id="24" name="Rectangle 32">
              <a:extLst>
                <a:ext uri="{FF2B5EF4-FFF2-40B4-BE49-F238E27FC236}">
                  <a16:creationId xmlns:a16="http://schemas.microsoft.com/office/drawing/2014/main" id="{DAB61CD0-8534-EE42-88DC-663052806833}"/>
                </a:ext>
              </a:extLst>
            </p:cNvPr>
            <p:cNvSpPr>
              <a:spLocks noChangeArrowheads="1"/>
            </p:cNvSpPr>
            <p:nvPr/>
          </p:nvSpPr>
          <p:spPr bwMode="auto">
            <a:xfrm>
              <a:off x="312" y="1968"/>
              <a:ext cx="48" cy="240"/>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25" name="Rectangle 33">
              <a:extLst>
                <a:ext uri="{FF2B5EF4-FFF2-40B4-BE49-F238E27FC236}">
                  <a16:creationId xmlns:a16="http://schemas.microsoft.com/office/drawing/2014/main" id="{83048285-E03D-1F4F-A3F5-FC59656DB1C6}"/>
                </a:ext>
              </a:extLst>
            </p:cNvPr>
            <p:cNvSpPr>
              <a:spLocks noChangeArrowheads="1"/>
            </p:cNvSpPr>
            <p:nvPr/>
          </p:nvSpPr>
          <p:spPr bwMode="auto">
            <a:xfrm>
              <a:off x="288" y="2208"/>
              <a:ext cx="96" cy="96"/>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26" name="Group 31">
            <a:extLst>
              <a:ext uri="{FF2B5EF4-FFF2-40B4-BE49-F238E27FC236}">
                <a16:creationId xmlns:a16="http://schemas.microsoft.com/office/drawing/2014/main" id="{FBC7203A-226D-9649-ACBC-0C198E14E4AE}"/>
              </a:ext>
            </a:extLst>
          </p:cNvPr>
          <p:cNvGrpSpPr>
            <a:grpSpLocks/>
          </p:cNvGrpSpPr>
          <p:nvPr/>
        </p:nvGrpSpPr>
        <p:grpSpPr bwMode="auto">
          <a:xfrm rot="16200000" flipH="1">
            <a:off x="3886751" y="3594537"/>
            <a:ext cx="80789" cy="644175"/>
            <a:chOff x="288" y="1968"/>
            <a:chExt cx="96" cy="336"/>
          </a:xfrm>
          <a:solidFill>
            <a:schemeClr val="tx2">
              <a:lumMod val="75000"/>
            </a:schemeClr>
          </a:solidFill>
        </p:grpSpPr>
        <p:sp>
          <p:nvSpPr>
            <p:cNvPr id="27" name="Rectangle 32">
              <a:extLst>
                <a:ext uri="{FF2B5EF4-FFF2-40B4-BE49-F238E27FC236}">
                  <a16:creationId xmlns:a16="http://schemas.microsoft.com/office/drawing/2014/main" id="{4F4D2088-2868-D247-B833-5B325302DC27}"/>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28" name="Rectangle 33">
              <a:extLst>
                <a:ext uri="{FF2B5EF4-FFF2-40B4-BE49-F238E27FC236}">
                  <a16:creationId xmlns:a16="http://schemas.microsoft.com/office/drawing/2014/main" id="{EBBD141E-F6AD-C542-8FE5-A6E6052F335D}"/>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29" name="Group 3">
            <a:extLst>
              <a:ext uri="{FF2B5EF4-FFF2-40B4-BE49-F238E27FC236}">
                <a16:creationId xmlns:a16="http://schemas.microsoft.com/office/drawing/2014/main" id="{2C8390BF-8813-EA45-8D90-23F51E899B96}"/>
              </a:ext>
            </a:extLst>
          </p:cNvPr>
          <p:cNvGrpSpPr>
            <a:grpSpLocks/>
          </p:cNvGrpSpPr>
          <p:nvPr/>
        </p:nvGrpSpPr>
        <p:grpSpPr bwMode="auto">
          <a:xfrm>
            <a:off x="3529385" y="3175276"/>
            <a:ext cx="664108" cy="290831"/>
            <a:chOff x="4211960" y="3031240"/>
            <a:chExt cx="976112" cy="469768"/>
          </a:xfrm>
        </p:grpSpPr>
        <p:sp>
          <p:nvSpPr>
            <p:cNvPr id="30" name="Rounded Rectangle 29">
              <a:extLst>
                <a:ext uri="{FF2B5EF4-FFF2-40B4-BE49-F238E27FC236}">
                  <a16:creationId xmlns:a16="http://schemas.microsoft.com/office/drawing/2014/main" id="{55AA74F6-2AC9-A544-BBF2-65308E41722D}"/>
                </a:ext>
              </a:extLst>
            </p:cNvPr>
            <p:cNvSpPr/>
            <p:nvPr/>
          </p:nvSpPr>
          <p:spPr bwMode="auto">
            <a:xfrm rot="16200000">
              <a:off x="4577716" y="3212972"/>
              <a:ext cx="466344"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31" name="Rounded Rectangle 30">
              <a:extLst>
                <a:ext uri="{FF2B5EF4-FFF2-40B4-BE49-F238E27FC236}">
                  <a16:creationId xmlns:a16="http://schemas.microsoft.com/office/drawing/2014/main" id="{08981BED-DD4C-2D42-98F9-4914CB217263}"/>
                </a:ext>
              </a:extLst>
            </p:cNvPr>
            <p:cNvSpPr/>
            <p:nvPr/>
          </p:nvSpPr>
          <p:spPr bwMode="auto">
            <a:xfrm>
              <a:off x="4828032" y="3031240"/>
              <a:ext cx="360040"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32" name="Rounded Rectangle 31">
              <a:extLst>
                <a:ext uri="{FF2B5EF4-FFF2-40B4-BE49-F238E27FC236}">
                  <a16:creationId xmlns:a16="http://schemas.microsoft.com/office/drawing/2014/main" id="{55E76DC8-8852-804D-AB56-BEA4B83B921E}"/>
                </a:ext>
              </a:extLst>
            </p:cNvPr>
            <p:cNvSpPr/>
            <p:nvPr/>
          </p:nvSpPr>
          <p:spPr bwMode="auto">
            <a:xfrm>
              <a:off x="4828032" y="3391280"/>
              <a:ext cx="360040"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33" name="Rounded Rectangle 32">
              <a:extLst>
                <a:ext uri="{FF2B5EF4-FFF2-40B4-BE49-F238E27FC236}">
                  <a16:creationId xmlns:a16="http://schemas.microsoft.com/office/drawing/2014/main" id="{8C848E2A-62AF-0C42-9BBF-526D842D1B32}"/>
                </a:ext>
              </a:extLst>
            </p:cNvPr>
            <p:cNvSpPr/>
            <p:nvPr/>
          </p:nvSpPr>
          <p:spPr bwMode="auto">
            <a:xfrm>
              <a:off x="4211960" y="3209544"/>
              <a:ext cx="539496"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grpSp>
      <p:grpSp>
        <p:nvGrpSpPr>
          <p:cNvPr id="34" name="Group 31">
            <a:extLst>
              <a:ext uri="{FF2B5EF4-FFF2-40B4-BE49-F238E27FC236}">
                <a16:creationId xmlns:a16="http://schemas.microsoft.com/office/drawing/2014/main" id="{B99DCC7D-DB01-CA47-A789-4DD45DB193E4}"/>
              </a:ext>
            </a:extLst>
          </p:cNvPr>
          <p:cNvGrpSpPr>
            <a:grpSpLocks/>
          </p:cNvGrpSpPr>
          <p:nvPr/>
        </p:nvGrpSpPr>
        <p:grpSpPr bwMode="auto">
          <a:xfrm rot="-5400000">
            <a:off x="3827638" y="2295235"/>
            <a:ext cx="127185" cy="843183"/>
            <a:chOff x="288" y="1968"/>
            <a:chExt cx="96" cy="336"/>
          </a:xfrm>
        </p:grpSpPr>
        <p:sp>
          <p:nvSpPr>
            <p:cNvPr id="35" name="Rectangle 32">
              <a:extLst>
                <a:ext uri="{FF2B5EF4-FFF2-40B4-BE49-F238E27FC236}">
                  <a16:creationId xmlns:a16="http://schemas.microsoft.com/office/drawing/2014/main" id="{F1416B6B-933E-8B4B-A81D-D607FBBA27D2}"/>
                </a:ext>
              </a:extLst>
            </p:cNvPr>
            <p:cNvSpPr>
              <a:spLocks noChangeArrowheads="1"/>
            </p:cNvSpPr>
            <p:nvPr/>
          </p:nvSpPr>
          <p:spPr bwMode="auto">
            <a:xfrm>
              <a:off x="312" y="1968"/>
              <a:ext cx="48" cy="240"/>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36" name="Rectangle 33">
              <a:extLst>
                <a:ext uri="{FF2B5EF4-FFF2-40B4-BE49-F238E27FC236}">
                  <a16:creationId xmlns:a16="http://schemas.microsoft.com/office/drawing/2014/main" id="{FF5BB773-AFFC-8B44-B347-0688B86E34C9}"/>
                </a:ext>
              </a:extLst>
            </p:cNvPr>
            <p:cNvSpPr>
              <a:spLocks noChangeArrowheads="1"/>
            </p:cNvSpPr>
            <p:nvPr/>
          </p:nvSpPr>
          <p:spPr bwMode="auto">
            <a:xfrm>
              <a:off x="288" y="2208"/>
              <a:ext cx="96" cy="96"/>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sp>
        <p:nvSpPr>
          <p:cNvPr id="37" name="Rectangle 32">
            <a:extLst>
              <a:ext uri="{FF2B5EF4-FFF2-40B4-BE49-F238E27FC236}">
                <a16:creationId xmlns:a16="http://schemas.microsoft.com/office/drawing/2014/main" id="{D85FB2BC-71CC-3444-8CCB-948D8482FBEA}"/>
              </a:ext>
            </a:extLst>
          </p:cNvPr>
          <p:cNvSpPr>
            <a:spLocks noChangeArrowheads="1"/>
          </p:cNvSpPr>
          <p:nvPr/>
        </p:nvSpPr>
        <p:spPr bwMode="auto">
          <a:xfrm rot="16200000">
            <a:off x="4078199" y="1754461"/>
            <a:ext cx="63593" cy="682996"/>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38" name="TextBox 85">
            <a:extLst>
              <a:ext uri="{FF2B5EF4-FFF2-40B4-BE49-F238E27FC236}">
                <a16:creationId xmlns:a16="http://schemas.microsoft.com/office/drawing/2014/main" id="{17D536B4-770A-CB46-BF5E-DB59EF159822}"/>
              </a:ext>
            </a:extLst>
          </p:cNvPr>
          <p:cNvSpPr txBox="1">
            <a:spLocks noChangeArrowheads="1"/>
          </p:cNvSpPr>
          <p:nvPr/>
        </p:nvSpPr>
        <p:spPr bwMode="auto">
          <a:xfrm>
            <a:off x="2889736" y="4380608"/>
            <a:ext cx="51759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dirty="0">
                <a:solidFill>
                  <a:schemeClr val="accent2">
                    <a:lumMod val="75000"/>
                  </a:schemeClr>
                </a:solidFill>
                <a:latin typeface="Times"/>
                <a:cs typeface="Times"/>
              </a:rPr>
              <a:t>APC</a:t>
            </a:r>
          </a:p>
        </p:txBody>
      </p:sp>
      <p:grpSp>
        <p:nvGrpSpPr>
          <p:cNvPr id="39" name="Group 98">
            <a:extLst>
              <a:ext uri="{FF2B5EF4-FFF2-40B4-BE49-F238E27FC236}">
                <a16:creationId xmlns:a16="http://schemas.microsoft.com/office/drawing/2014/main" id="{3E4E2049-D04A-5540-803E-D2C42DFEFF42}"/>
              </a:ext>
            </a:extLst>
          </p:cNvPr>
          <p:cNvGrpSpPr>
            <a:grpSpLocks/>
          </p:cNvGrpSpPr>
          <p:nvPr/>
        </p:nvGrpSpPr>
        <p:grpSpPr bwMode="auto">
          <a:xfrm>
            <a:off x="4140698" y="3850566"/>
            <a:ext cx="819584" cy="132223"/>
            <a:chOff x="7092280" y="3933056"/>
            <a:chExt cx="1792224" cy="310896"/>
          </a:xfrm>
        </p:grpSpPr>
        <p:sp>
          <p:nvSpPr>
            <p:cNvPr id="40" name="Rectangle 242">
              <a:extLst>
                <a:ext uri="{FF2B5EF4-FFF2-40B4-BE49-F238E27FC236}">
                  <a16:creationId xmlns:a16="http://schemas.microsoft.com/office/drawing/2014/main" id="{FF93B5E6-FD60-5744-ABC8-2E418E9224DE}"/>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41" name="Left Bracket 40">
              <a:extLst>
                <a:ext uri="{FF2B5EF4-FFF2-40B4-BE49-F238E27FC236}">
                  <a16:creationId xmlns:a16="http://schemas.microsoft.com/office/drawing/2014/main" id="{8C0C3BDA-756D-BF4C-A780-D83B98CB335F}"/>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42" name="Group 41">
            <a:extLst>
              <a:ext uri="{FF2B5EF4-FFF2-40B4-BE49-F238E27FC236}">
                <a16:creationId xmlns:a16="http://schemas.microsoft.com/office/drawing/2014/main" id="{3C68A939-174E-2143-B1D7-32F396489866}"/>
              </a:ext>
            </a:extLst>
          </p:cNvPr>
          <p:cNvGrpSpPr>
            <a:grpSpLocks/>
          </p:cNvGrpSpPr>
          <p:nvPr/>
        </p:nvGrpSpPr>
        <p:grpSpPr bwMode="auto">
          <a:xfrm rot="10800000">
            <a:off x="7700922" y="3664631"/>
            <a:ext cx="579165" cy="133051"/>
            <a:chOff x="4211960" y="3031240"/>
            <a:chExt cx="976112" cy="469768"/>
          </a:xfrm>
        </p:grpSpPr>
        <p:sp>
          <p:nvSpPr>
            <p:cNvPr id="43" name="Rounded Rectangle 42">
              <a:extLst>
                <a:ext uri="{FF2B5EF4-FFF2-40B4-BE49-F238E27FC236}">
                  <a16:creationId xmlns:a16="http://schemas.microsoft.com/office/drawing/2014/main" id="{84F36C15-755C-CF4D-BC24-CEDE8EBCA182}"/>
                </a:ext>
              </a:extLst>
            </p:cNvPr>
            <p:cNvSpPr/>
            <p:nvPr/>
          </p:nvSpPr>
          <p:spPr bwMode="auto">
            <a:xfrm rot="16200000">
              <a:off x="4577716" y="3212972"/>
              <a:ext cx="466344"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44" name="Rounded Rectangle 43">
              <a:extLst>
                <a:ext uri="{FF2B5EF4-FFF2-40B4-BE49-F238E27FC236}">
                  <a16:creationId xmlns:a16="http://schemas.microsoft.com/office/drawing/2014/main" id="{37B6FB10-63F3-BB4E-8CFB-BBECCD928F2D}"/>
                </a:ext>
              </a:extLst>
            </p:cNvPr>
            <p:cNvSpPr/>
            <p:nvPr/>
          </p:nvSpPr>
          <p:spPr bwMode="auto">
            <a:xfrm>
              <a:off x="4828032" y="3031240"/>
              <a:ext cx="360040"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45" name="Rounded Rectangle 44">
              <a:extLst>
                <a:ext uri="{FF2B5EF4-FFF2-40B4-BE49-F238E27FC236}">
                  <a16:creationId xmlns:a16="http://schemas.microsoft.com/office/drawing/2014/main" id="{1F98E523-DBA8-0E43-8524-3C1EB44D2AE6}"/>
                </a:ext>
              </a:extLst>
            </p:cNvPr>
            <p:cNvSpPr/>
            <p:nvPr/>
          </p:nvSpPr>
          <p:spPr bwMode="auto">
            <a:xfrm>
              <a:off x="4828032" y="3391280"/>
              <a:ext cx="360040"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sp>
          <p:nvSpPr>
            <p:cNvPr id="46" name="Rounded Rectangle 45">
              <a:extLst>
                <a:ext uri="{FF2B5EF4-FFF2-40B4-BE49-F238E27FC236}">
                  <a16:creationId xmlns:a16="http://schemas.microsoft.com/office/drawing/2014/main" id="{F1AFAAE6-7AF6-0446-8298-0EF7AAE82B49}"/>
                </a:ext>
              </a:extLst>
            </p:cNvPr>
            <p:cNvSpPr/>
            <p:nvPr/>
          </p:nvSpPr>
          <p:spPr bwMode="auto">
            <a:xfrm>
              <a:off x="4211960" y="3209544"/>
              <a:ext cx="539496" cy="109728"/>
            </a:xfrm>
            <a:prstGeom prst="roundRect">
              <a:avLst/>
            </a:prstGeom>
            <a:ln>
              <a:headEnd type="none" w="med" len="med"/>
              <a:tailEnd type="none" w="med" len="med"/>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prstClr val="black"/>
                </a:solidFill>
                <a:latin typeface="Times"/>
                <a:cs typeface="Times"/>
              </a:endParaRPr>
            </a:p>
          </p:txBody>
        </p:sp>
      </p:grpSp>
      <p:grpSp>
        <p:nvGrpSpPr>
          <p:cNvPr id="47" name="Group 98">
            <a:extLst>
              <a:ext uri="{FF2B5EF4-FFF2-40B4-BE49-F238E27FC236}">
                <a16:creationId xmlns:a16="http://schemas.microsoft.com/office/drawing/2014/main" id="{2A7E9FD4-8BD5-8841-83EA-87B47F48057A}"/>
              </a:ext>
            </a:extLst>
          </p:cNvPr>
          <p:cNvGrpSpPr>
            <a:grpSpLocks/>
          </p:cNvGrpSpPr>
          <p:nvPr/>
        </p:nvGrpSpPr>
        <p:grpSpPr bwMode="auto">
          <a:xfrm rot="10800000">
            <a:off x="6760233" y="4465740"/>
            <a:ext cx="673280" cy="123079"/>
            <a:chOff x="7092280" y="3933056"/>
            <a:chExt cx="1792224" cy="310896"/>
          </a:xfrm>
        </p:grpSpPr>
        <p:sp>
          <p:nvSpPr>
            <p:cNvPr id="48" name="Rectangle 242">
              <a:extLst>
                <a:ext uri="{FF2B5EF4-FFF2-40B4-BE49-F238E27FC236}">
                  <a16:creationId xmlns:a16="http://schemas.microsoft.com/office/drawing/2014/main" id="{FF7243F9-93B0-2045-AFEA-4EF0620BA9CF}"/>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49" name="Left Bracket 48">
              <a:extLst>
                <a:ext uri="{FF2B5EF4-FFF2-40B4-BE49-F238E27FC236}">
                  <a16:creationId xmlns:a16="http://schemas.microsoft.com/office/drawing/2014/main" id="{1C5A16A1-CC94-3448-A9C7-F9DC48B1982C}"/>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50" name="Group 31">
            <a:extLst>
              <a:ext uri="{FF2B5EF4-FFF2-40B4-BE49-F238E27FC236}">
                <a16:creationId xmlns:a16="http://schemas.microsoft.com/office/drawing/2014/main" id="{B92479B3-89BA-CB48-8566-4F9D6F4F6380}"/>
              </a:ext>
            </a:extLst>
          </p:cNvPr>
          <p:cNvGrpSpPr>
            <a:grpSpLocks/>
          </p:cNvGrpSpPr>
          <p:nvPr/>
        </p:nvGrpSpPr>
        <p:grpSpPr bwMode="auto">
          <a:xfrm rot="5400000" flipH="1">
            <a:off x="8133697" y="4124935"/>
            <a:ext cx="84250" cy="795164"/>
            <a:chOff x="288" y="1968"/>
            <a:chExt cx="96" cy="336"/>
          </a:xfrm>
          <a:solidFill>
            <a:schemeClr val="tx2">
              <a:lumMod val="75000"/>
            </a:schemeClr>
          </a:solidFill>
        </p:grpSpPr>
        <p:sp>
          <p:nvSpPr>
            <p:cNvPr id="51" name="Rectangle 32">
              <a:extLst>
                <a:ext uri="{FF2B5EF4-FFF2-40B4-BE49-F238E27FC236}">
                  <a16:creationId xmlns:a16="http://schemas.microsoft.com/office/drawing/2014/main" id="{AE781535-142D-5E4F-A942-A0E77441DF98}"/>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52" name="Rectangle 33">
              <a:extLst>
                <a:ext uri="{FF2B5EF4-FFF2-40B4-BE49-F238E27FC236}">
                  <a16:creationId xmlns:a16="http://schemas.microsoft.com/office/drawing/2014/main" id="{BF8DC146-30D3-C649-97BF-046B2F5B4FB6}"/>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53" name="Group 31">
            <a:extLst>
              <a:ext uri="{FF2B5EF4-FFF2-40B4-BE49-F238E27FC236}">
                <a16:creationId xmlns:a16="http://schemas.microsoft.com/office/drawing/2014/main" id="{38F869EA-69F3-384C-B202-BC3ECC7C3A9A}"/>
              </a:ext>
            </a:extLst>
          </p:cNvPr>
          <p:cNvGrpSpPr>
            <a:grpSpLocks/>
          </p:cNvGrpSpPr>
          <p:nvPr/>
        </p:nvGrpSpPr>
        <p:grpSpPr bwMode="auto">
          <a:xfrm rot="5400000" flipH="1">
            <a:off x="7755171" y="1653669"/>
            <a:ext cx="80789" cy="644175"/>
            <a:chOff x="288" y="1968"/>
            <a:chExt cx="96" cy="336"/>
          </a:xfrm>
          <a:solidFill>
            <a:schemeClr val="tx2">
              <a:lumMod val="75000"/>
            </a:schemeClr>
          </a:solidFill>
        </p:grpSpPr>
        <p:sp>
          <p:nvSpPr>
            <p:cNvPr id="54" name="Rectangle 32">
              <a:extLst>
                <a:ext uri="{FF2B5EF4-FFF2-40B4-BE49-F238E27FC236}">
                  <a16:creationId xmlns:a16="http://schemas.microsoft.com/office/drawing/2014/main" id="{2B9CFD85-D862-8A4E-8CF3-083605AD7814}"/>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55" name="Rectangle 33">
              <a:extLst>
                <a:ext uri="{FF2B5EF4-FFF2-40B4-BE49-F238E27FC236}">
                  <a16:creationId xmlns:a16="http://schemas.microsoft.com/office/drawing/2014/main" id="{5124E1D1-E448-7E4B-9B6A-0F165FFD3BA7}"/>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grpSp>
        <p:nvGrpSpPr>
          <p:cNvPr id="56" name="Group 98">
            <a:extLst>
              <a:ext uri="{FF2B5EF4-FFF2-40B4-BE49-F238E27FC236}">
                <a16:creationId xmlns:a16="http://schemas.microsoft.com/office/drawing/2014/main" id="{6F5AE0FE-401F-7B43-94AE-E55D18D4301E}"/>
              </a:ext>
            </a:extLst>
          </p:cNvPr>
          <p:cNvGrpSpPr>
            <a:grpSpLocks/>
          </p:cNvGrpSpPr>
          <p:nvPr/>
        </p:nvGrpSpPr>
        <p:grpSpPr bwMode="auto">
          <a:xfrm rot="10800000">
            <a:off x="6459430" y="1925811"/>
            <a:ext cx="746432" cy="123079"/>
            <a:chOff x="7092280" y="3933056"/>
            <a:chExt cx="1792224" cy="310896"/>
          </a:xfrm>
        </p:grpSpPr>
        <p:sp>
          <p:nvSpPr>
            <p:cNvPr id="57" name="Rectangle 242">
              <a:extLst>
                <a:ext uri="{FF2B5EF4-FFF2-40B4-BE49-F238E27FC236}">
                  <a16:creationId xmlns:a16="http://schemas.microsoft.com/office/drawing/2014/main" id="{40826D41-38C7-A940-80D5-05091E3FFEAA}"/>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58" name="Left Bracket 57">
              <a:extLst>
                <a:ext uri="{FF2B5EF4-FFF2-40B4-BE49-F238E27FC236}">
                  <a16:creationId xmlns:a16="http://schemas.microsoft.com/office/drawing/2014/main" id="{E2F58E69-6CE9-6D49-B4CE-95E7F1A531C1}"/>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59" name="Group 265">
            <a:extLst>
              <a:ext uri="{FF2B5EF4-FFF2-40B4-BE49-F238E27FC236}">
                <a16:creationId xmlns:a16="http://schemas.microsoft.com/office/drawing/2014/main" id="{980DF2C6-94A7-164A-AD73-ADC5D5337C70}"/>
              </a:ext>
            </a:extLst>
          </p:cNvPr>
          <p:cNvGrpSpPr>
            <a:grpSpLocks/>
          </p:cNvGrpSpPr>
          <p:nvPr/>
        </p:nvGrpSpPr>
        <p:grpSpPr bwMode="auto">
          <a:xfrm rot="5400000">
            <a:off x="7271875" y="3434484"/>
            <a:ext cx="221843" cy="598147"/>
            <a:chOff x="623" y="2700"/>
            <a:chExt cx="433" cy="516"/>
          </a:xfrm>
        </p:grpSpPr>
        <p:sp>
          <p:nvSpPr>
            <p:cNvPr id="60" name="Freeform 266">
              <a:extLst>
                <a:ext uri="{FF2B5EF4-FFF2-40B4-BE49-F238E27FC236}">
                  <a16:creationId xmlns:a16="http://schemas.microsoft.com/office/drawing/2014/main" id="{CD92AA8C-985E-FF45-B634-048FC92C9614}"/>
                </a:ext>
              </a:extLst>
            </p:cNvPr>
            <p:cNvSpPr>
              <a:spLocks/>
            </p:cNvSpPr>
            <p:nvPr/>
          </p:nvSpPr>
          <p:spPr bwMode="auto">
            <a:xfrm>
              <a:off x="623" y="2700"/>
              <a:ext cx="223" cy="513"/>
            </a:xfrm>
            <a:custGeom>
              <a:avLst/>
              <a:gdLst>
                <a:gd name="T0" fmla="*/ 152 w 223"/>
                <a:gd name="T1" fmla="*/ 336 h 513"/>
                <a:gd name="T2" fmla="*/ 155 w 223"/>
                <a:gd name="T3" fmla="*/ 497 h 513"/>
                <a:gd name="T4" fmla="*/ 207 w 223"/>
                <a:gd name="T5" fmla="*/ 494 h 513"/>
                <a:gd name="T6" fmla="*/ 205 w 223"/>
                <a:gd name="T7" fmla="*/ 324 h 513"/>
                <a:gd name="T8" fmla="*/ 174 w 223"/>
                <a:gd name="T9" fmla="*/ 293 h 513"/>
                <a:gd name="T10" fmla="*/ 116 w 223"/>
                <a:gd name="T11" fmla="*/ 223 h 513"/>
                <a:gd name="T12" fmla="*/ 114 w 223"/>
                <a:gd name="T13" fmla="*/ 216 h 513"/>
                <a:gd name="T14" fmla="*/ 111 w 223"/>
                <a:gd name="T15" fmla="*/ 163 h 513"/>
                <a:gd name="T16" fmla="*/ 97 w 223"/>
                <a:gd name="T17" fmla="*/ 149 h 513"/>
                <a:gd name="T18" fmla="*/ 75 w 223"/>
                <a:gd name="T19" fmla="*/ 101 h 513"/>
                <a:gd name="T20" fmla="*/ 61 w 223"/>
                <a:gd name="T21" fmla="*/ 65 h 513"/>
                <a:gd name="T22" fmla="*/ 42 w 223"/>
                <a:gd name="T23" fmla="*/ 0 h 513"/>
                <a:gd name="T24" fmla="*/ 15 w 223"/>
                <a:gd name="T25" fmla="*/ 17 h 513"/>
                <a:gd name="T26" fmla="*/ 30 w 223"/>
                <a:gd name="T27" fmla="*/ 144 h 513"/>
                <a:gd name="T28" fmla="*/ 54 w 223"/>
                <a:gd name="T29" fmla="*/ 218 h 513"/>
                <a:gd name="T30" fmla="*/ 80 w 223"/>
                <a:gd name="T31" fmla="*/ 250 h 513"/>
                <a:gd name="T32" fmla="*/ 126 w 223"/>
                <a:gd name="T33" fmla="*/ 322 h 513"/>
                <a:gd name="T34" fmla="*/ 147 w 223"/>
                <a:gd name="T35" fmla="*/ 334 h 513"/>
                <a:gd name="T36" fmla="*/ 152 w 223"/>
                <a:gd name="T37" fmla="*/ 336 h 5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513"/>
                <a:gd name="T59" fmla="*/ 223 w 223"/>
                <a:gd name="T60" fmla="*/ 513 h 5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513">
                  <a:moveTo>
                    <a:pt x="152" y="336"/>
                  </a:moveTo>
                  <a:cubicBezTo>
                    <a:pt x="153" y="390"/>
                    <a:pt x="137" y="446"/>
                    <a:pt x="155" y="497"/>
                  </a:cubicBezTo>
                  <a:cubicBezTo>
                    <a:pt x="161" y="513"/>
                    <a:pt x="202" y="511"/>
                    <a:pt x="207" y="494"/>
                  </a:cubicBezTo>
                  <a:cubicBezTo>
                    <a:pt x="223" y="440"/>
                    <a:pt x="208" y="381"/>
                    <a:pt x="205" y="324"/>
                  </a:cubicBezTo>
                  <a:cubicBezTo>
                    <a:pt x="205" y="316"/>
                    <a:pt x="180" y="299"/>
                    <a:pt x="174" y="293"/>
                  </a:cubicBezTo>
                  <a:cubicBezTo>
                    <a:pt x="152" y="271"/>
                    <a:pt x="134" y="248"/>
                    <a:pt x="116" y="223"/>
                  </a:cubicBezTo>
                  <a:cubicBezTo>
                    <a:pt x="115" y="221"/>
                    <a:pt x="114" y="218"/>
                    <a:pt x="114" y="216"/>
                  </a:cubicBezTo>
                  <a:cubicBezTo>
                    <a:pt x="113" y="198"/>
                    <a:pt x="115" y="180"/>
                    <a:pt x="111" y="163"/>
                  </a:cubicBezTo>
                  <a:cubicBezTo>
                    <a:pt x="109" y="157"/>
                    <a:pt x="97" y="149"/>
                    <a:pt x="97" y="149"/>
                  </a:cubicBezTo>
                  <a:cubicBezTo>
                    <a:pt x="93" y="130"/>
                    <a:pt x="83" y="118"/>
                    <a:pt x="75" y="101"/>
                  </a:cubicBezTo>
                  <a:cubicBezTo>
                    <a:pt x="70" y="89"/>
                    <a:pt x="69" y="76"/>
                    <a:pt x="61" y="65"/>
                  </a:cubicBezTo>
                  <a:cubicBezTo>
                    <a:pt x="60" y="33"/>
                    <a:pt x="66" y="17"/>
                    <a:pt x="42" y="0"/>
                  </a:cubicBezTo>
                  <a:cubicBezTo>
                    <a:pt x="18" y="3"/>
                    <a:pt x="30" y="4"/>
                    <a:pt x="15" y="17"/>
                  </a:cubicBezTo>
                  <a:cubicBezTo>
                    <a:pt x="0" y="68"/>
                    <a:pt x="12" y="102"/>
                    <a:pt x="30" y="144"/>
                  </a:cubicBezTo>
                  <a:cubicBezTo>
                    <a:pt x="31" y="167"/>
                    <a:pt x="29" y="204"/>
                    <a:pt x="54" y="218"/>
                  </a:cubicBezTo>
                  <a:cubicBezTo>
                    <a:pt x="57" y="232"/>
                    <a:pt x="69" y="242"/>
                    <a:pt x="80" y="250"/>
                  </a:cubicBezTo>
                  <a:cubicBezTo>
                    <a:pt x="94" y="292"/>
                    <a:pt x="75" y="313"/>
                    <a:pt x="126" y="322"/>
                  </a:cubicBezTo>
                  <a:cubicBezTo>
                    <a:pt x="133" y="326"/>
                    <a:pt x="139" y="331"/>
                    <a:pt x="147" y="334"/>
                  </a:cubicBezTo>
                  <a:cubicBezTo>
                    <a:pt x="151" y="343"/>
                    <a:pt x="149" y="343"/>
                    <a:pt x="152" y="336"/>
                  </a:cubicBezTo>
                  <a:close/>
                </a:path>
              </a:pathLst>
            </a:custGeom>
            <a:solidFill>
              <a:schemeClr val="tx1"/>
            </a:solidFill>
            <a:ln>
              <a:noFill/>
            </a:ln>
            <a:extLs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lstStyle/>
            <a:p>
              <a:endParaRPr lang="en-US">
                <a:latin typeface="Times"/>
                <a:cs typeface="Times"/>
              </a:endParaRPr>
            </a:p>
          </p:txBody>
        </p:sp>
        <p:sp>
          <p:nvSpPr>
            <p:cNvPr id="61" name="Freeform 267">
              <a:extLst>
                <a:ext uri="{FF2B5EF4-FFF2-40B4-BE49-F238E27FC236}">
                  <a16:creationId xmlns:a16="http://schemas.microsoft.com/office/drawing/2014/main" id="{7FCC823D-C7C7-FE4C-B830-656F9B6AA754}"/>
                </a:ext>
              </a:extLst>
            </p:cNvPr>
            <p:cNvSpPr>
              <a:spLocks/>
            </p:cNvSpPr>
            <p:nvPr/>
          </p:nvSpPr>
          <p:spPr bwMode="auto">
            <a:xfrm flipH="1">
              <a:off x="846" y="2703"/>
              <a:ext cx="210" cy="513"/>
            </a:xfrm>
            <a:custGeom>
              <a:avLst/>
              <a:gdLst>
                <a:gd name="T0" fmla="*/ 62 w 223"/>
                <a:gd name="T1" fmla="*/ 336 h 513"/>
                <a:gd name="T2" fmla="*/ 62 w 223"/>
                <a:gd name="T3" fmla="*/ 497 h 513"/>
                <a:gd name="T4" fmla="*/ 84 w 223"/>
                <a:gd name="T5" fmla="*/ 494 h 513"/>
                <a:gd name="T6" fmla="*/ 84 w 223"/>
                <a:gd name="T7" fmla="*/ 324 h 513"/>
                <a:gd name="T8" fmla="*/ 70 w 223"/>
                <a:gd name="T9" fmla="*/ 293 h 513"/>
                <a:gd name="T10" fmla="*/ 48 w 223"/>
                <a:gd name="T11" fmla="*/ 223 h 513"/>
                <a:gd name="T12" fmla="*/ 46 w 223"/>
                <a:gd name="T13" fmla="*/ 216 h 513"/>
                <a:gd name="T14" fmla="*/ 45 w 223"/>
                <a:gd name="T15" fmla="*/ 163 h 513"/>
                <a:gd name="T16" fmla="*/ 40 w 223"/>
                <a:gd name="T17" fmla="*/ 149 h 513"/>
                <a:gd name="T18" fmla="*/ 31 w 223"/>
                <a:gd name="T19" fmla="*/ 101 h 513"/>
                <a:gd name="T20" fmla="*/ 24 w 223"/>
                <a:gd name="T21" fmla="*/ 65 h 513"/>
                <a:gd name="T22" fmla="*/ 18 w 223"/>
                <a:gd name="T23" fmla="*/ 0 h 513"/>
                <a:gd name="T24" fmla="*/ 8 w 223"/>
                <a:gd name="T25" fmla="*/ 17 h 513"/>
                <a:gd name="T26" fmla="*/ 12 w 223"/>
                <a:gd name="T27" fmla="*/ 144 h 513"/>
                <a:gd name="T28" fmla="*/ 22 w 223"/>
                <a:gd name="T29" fmla="*/ 218 h 513"/>
                <a:gd name="T30" fmla="*/ 33 w 223"/>
                <a:gd name="T31" fmla="*/ 250 h 513"/>
                <a:gd name="T32" fmla="*/ 51 w 223"/>
                <a:gd name="T33" fmla="*/ 322 h 513"/>
                <a:gd name="T34" fmla="*/ 59 w 223"/>
                <a:gd name="T35" fmla="*/ 334 h 513"/>
                <a:gd name="T36" fmla="*/ 62 w 223"/>
                <a:gd name="T37" fmla="*/ 336 h 5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513"/>
                <a:gd name="T59" fmla="*/ 223 w 223"/>
                <a:gd name="T60" fmla="*/ 513 h 5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513">
                  <a:moveTo>
                    <a:pt x="152" y="336"/>
                  </a:moveTo>
                  <a:cubicBezTo>
                    <a:pt x="153" y="390"/>
                    <a:pt x="137" y="446"/>
                    <a:pt x="155" y="497"/>
                  </a:cubicBezTo>
                  <a:cubicBezTo>
                    <a:pt x="161" y="513"/>
                    <a:pt x="202" y="511"/>
                    <a:pt x="207" y="494"/>
                  </a:cubicBezTo>
                  <a:cubicBezTo>
                    <a:pt x="223" y="440"/>
                    <a:pt x="208" y="381"/>
                    <a:pt x="205" y="324"/>
                  </a:cubicBezTo>
                  <a:cubicBezTo>
                    <a:pt x="205" y="316"/>
                    <a:pt x="180" y="299"/>
                    <a:pt x="174" y="293"/>
                  </a:cubicBezTo>
                  <a:cubicBezTo>
                    <a:pt x="152" y="271"/>
                    <a:pt x="134" y="248"/>
                    <a:pt x="116" y="223"/>
                  </a:cubicBezTo>
                  <a:cubicBezTo>
                    <a:pt x="115" y="221"/>
                    <a:pt x="114" y="218"/>
                    <a:pt x="114" y="216"/>
                  </a:cubicBezTo>
                  <a:cubicBezTo>
                    <a:pt x="113" y="198"/>
                    <a:pt x="115" y="180"/>
                    <a:pt x="111" y="163"/>
                  </a:cubicBezTo>
                  <a:cubicBezTo>
                    <a:pt x="109" y="157"/>
                    <a:pt x="97" y="149"/>
                    <a:pt x="97" y="149"/>
                  </a:cubicBezTo>
                  <a:cubicBezTo>
                    <a:pt x="93" y="130"/>
                    <a:pt x="83" y="118"/>
                    <a:pt x="75" y="101"/>
                  </a:cubicBezTo>
                  <a:cubicBezTo>
                    <a:pt x="70" y="89"/>
                    <a:pt x="69" y="76"/>
                    <a:pt x="61" y="65"/>
                  </a:cubicBezTo>
                  <a:cubicBezTo>
                    <a:pt x="60" y="33"/>
                    <a:pt x="66" y="17"/>
                    <a:pt x="42" y="0"/>
                  </a:cubicBezTo>
                  <a:cubicBezTo>
                    <a:pt x="18" y="3"/>
                    <a:pt x="30" y="4"/>
                    <a:pt x="15" y="17"/>
                  </a:cubicBezTo>
                  <a:cubicBezTo>
                    <a:pt x="0" y="68"/>
                    <a:pt x="12" y="102"/>
                    <a:pt x="30" y="144"/>
                  </a:cubicBezTo>
                  <a:cubicBezTo>
                    <a:pt x="31" y="167"/>
                    <a:pt x="29" y="204"/>
                    <a:pt x="54" y="218"/>
                  </a:cubicBezTo>
                  <a:cubicBezTo>
                    <a:pt x="57" y="232"/>
                    <a:pt x="69" y="242"/>
                    <a:pt x="80" y="250"/>
                  </a:cubicBezTo>
                  <a:cubicBezTo>
                    <a:pt x="94" y="292"/>
                    <a:pt x="75" y="313"/>
                    <a:pt x="126" y="322"/>
                  </a:cubicBezTo>
                  <a:cubicBezTo>
                    <a:pt x="133" y="326"/>
                    <a:pt x="139" y="331"/>
                    <a:pt x="147" y="334"/>
                  </a:cubicBezTo>
                  <a:cubicBezTo>
                    <a:pt x="151" y="343"/>
                    <a:pt x="149" y="343"/>
                    <a:pt x="152" y="336"/>
                  </a:cubicBezTo>
                  <a:close/>
                </a:path>
              </a:pathLst>
            </a:custGeom>
            <a:solidFill>
              <a:schemeClr val="tx1"/>
            </a:solidFill>
            <a:ln>
              <a:noFill/>
            </a:ln>
            <a:extLs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lstStyle/>
            <a:p>
              <a:endParaRPr lang="en-US">
                <a:latin typeface="Times"/>
                <a:cs typeface="Times"/>
              </a:endParaRPr>
            </a:p>
          </p:txBody>
        </p:sp>
      </p:grpSp>
      <p:grpSp>
        <p:nvGrpSpPr>
          <p:cNvPr id="62" name="Group 98">
            <a:extLst>
              <a:ext uri="{FF2B5EF4-FFF2-40B4-BE49-F238E27FC236}">
                <a16:creationId xmlns:a16="http://schemas.microsoft.com/office/drawing/2014/main" id="{48A19481-303C-9E41-9F03-C91A803D139F}"/>
              </a:ext>
            </a:extLst>
          </p:cNvPr>
          <p:cNvGrpSpPr>
            <a:grpSpLocks/>
          </p:cNvGrpSpPr>
          <p:nvPr/>
        </p:nvGrpSpPr>
        <p:grpSpPr bwMode="auto">
          <a:xfrm rot="10800000">
            <a:off x="6790463" y="4858212"/>
            <a:ext cx="819584" cy="132223"/>
            <a:chOff x="7092280" y="3933056"/>
            <a:chExt cx="1792224" cy="310896"/>
          </a:xfrm>
        </p:grpSpPr>
        <p:sp>
          <p:nvSpPr>
            <p:cNvPr id="63" name="Rectangle 242">
              <a:extLst>
                <a:ext uri="{FF2B5EF4-FFF2-40B4-BE49-F238E27FC236}">
                  <a16:creationId xmlns:a16="http://schemas.microsoft.com/office/drawing/2014/main" id="{AE90BB2E-56EF-7147-8E87-4EB360A3CCD7}"/>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64" name="Left Bracket 63">
              <a:extLst>
                <a:ext uri="{FF2B5EF4-FFF2-40B4-BE49-F238E27FC236}">
                  <a16:creationId xmlns:a16="http://schemas.microsoft.com/office/drawing/2014/main" id="{68546023-45FC-F249-8ABE-52D0FB8E6DFA}"/>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65" name="Group 98">
            <a:extLst>
              <a:ext uri="{FF2B5EF4-FFF2-40B4-BE49-F238E27FC236}">
                <a16:creationId xmlns:a16="http://schemas.microsoft.com/office/drawing/2014/main" id="{80A97A63-BBAC-2942-92F5-3616BD2D1F10}"/>
              </a:ext>
            </a:extLst>
          </p:cNvPr>
          <p:cNvGrpSpPr>
            <a:grpSpLocks/>
          </p:cNvGrpSpPr>
          <p:nvPr/>
        </p:nvGrpSpPr>
        <p:grpSpPr bwMode="auto">
          <a:xfrm>
            <a:off x="4547805" y="4434389"/>
            <a:ext cx="719000" cy="132223"/>
            <a:chOff x="7092280" y="3933056"/>
            <a:chExt cx="1792224" cy="310896"/>
          </a:xfrm>
        </p:grpSpPr>
        <p:sp>
          <p:nvSpPr>
            <p:cNvPr id="66" name="Rectangle 242">
              <a:extLst>
                <a:ext uri="{FF2B5EF4-FFF2-40B4-BE49-F238E27FC236}">
                  <a16:creationId xmlns:a16="http://schemas.microsoft.com/office/drawing/2014/main" id="{58632BE1-D446-304D-B965-623F26830A1F}"/>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67" name="Left Bracket 66">
              <a:extLst>
                <a:ext uri="{FF2B5EF4-FFF2-40B4-BE49-F238E27FC236}">
                  <a16:creationId xmlns:a16="http://schemas.microsoft.com/office/drawing/2014/main" id="{3EE2328E-A52F-C443-B901-AF7D369DD7F6}"/>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68" name="Group 98">
            <a:extLst>
              <a:ext uri="{FF2B5EF4-FFF2-40B4-BE49-F238E27FC236}">
                <a16:creationId xmlns:a16="http://schemas.microsoft.com/office/drawing/2014/main" id="{DDB0B678-7155-D746-A3D0-261A7BFC12DF}"/>
              </a:ext>
            </a:extLst>
          </p:cNvPr>
          <p:cNvGrpSpPr>
            <a:grpSpLocks/>
          </p:cNvGrpSpPr>
          <p:nvPr/>
        </p:nvGrpSpPr>
        <p:grpSpPr bwMode="auto">
          <a:xfrm>
            <a:off x="5036766" y="5380565"/>
            <a:ext cx="746432" cy="132223"/>
            <a:chOff x="7092280" y="3933056"/>
            <a:chExt cx="1792224" cy="310896"/>
          </a:xfrm>
        </p:grpSpPr>
        <p:sp>
          <p:nvSpPr>
            <p:cNvPr id="69" name="Rectangle 242">
              <a:extLst>
                <a:ext uri="{FF2B5EF4-FFF2-40B4-BE49-F238E27FC236}">
                  <a16:creationId xmlns:a16="http://schemas.microsoft.com/office/drawing/2014/main" id="{BB306891-9E60-1A46-89B7-F7BF50275F86}"/>
                </a:ext>
              </a:extLst>
            </p:cNvPr>
            <p:cNvSpPr>
              <a:spLocks noChangeArrowheads="1"/>
            </p:cNvSpPr>
            <p:nvPr/>
          </p:nvSpPr>
          <p:spPr bwMode="auto">
            <a:xfrm rot="16200000" flipH="1">
              <a:off x="8171272" y="3425564"/>
              <a:ext cx="100584" cy="1325880"/>
            </a:xfrm>
            <a:prstGeom prst="rect">
              <a:avLst/>
            </a:prstGeom>
            <a:solidFill>
              <a:srgbClr val="604A7B"/>
            </a:solidFill>
            <a:ln w="12700" cap="sq">
              <a:solidFill>
                <a:schemeClr val="accent1"/>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70" name="Left Bracket 69">
              <a:extLst>
                <a:ext uri="{FF2B5EF4-FFF2-40B4-BE49-F238E27FC236}">
                  <a16:creationId xmlns:a16="http://schemas.microsoft.com/office/drawing/2014/main" id="{865EA301-2316-7C43-967E-091E7EC0737A}"/>
                </a:ext>
              </a:extLst>
            </p:cNvPr>
            <p:cNvSpPr/>
            <p:nvPr/>
          </p:nvSpPr>
          <p:spPr>
            <a:xfrm rot="10800000">
              <a:off x="7092280" y="3933056"/>
              <a:ext cx="466344" cy="310896"/>
            </a:xfrm>
            <a:prstGeom prst="leftBracket">
              <a:avLst/>
            </a:prstGeom>
            <a:noFill/>
            <a:ln w="57150">
              <a:solidFill>
                <a:schemeClr val="accent4">
                  <a:lumMod val="75000"/>
                </a:schemeClr>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latin typeface="Times"/>
                <a:cs typeface="Times"/>
              </a:endParaRPr>
            </a:p>
          </p:txBody>
        </p:sp>
      </p:grpSp>
      <p:grpSp>
        <p:nvGrpSpPr>
          <p:cNvPr id="71" name="Group 70">
            <a:extLst>
              <a:ext uri="{FF2B5EF4-FFF2-40B4-BE49-F238E27FC236}">
                <a16:creationId xmlns:a16="http://schemas.microsoft.com/office/drawing/2014/main" id="{CB375537-BE88-FF43-8928-148AA4DE64BB}"/>
              </a:ext>
            </a:extLst>
          </p:cNvPr>
          <p:cNvGrpSpPr/>
          <p:nvPr/>
        </p:nvGrpSpPr>
        <p:grpSpPr>
          <a:xfrm rot="16200000">
            <a:off x="5529279" y="1537173"/>
            <a:ext cx="936591" cy="111629"/>
            <a:chOff x="2855249" y="2277790"/>
            <a:chExt cx="1180725" cy="180322"/>
          </a:xfrm>
        </p:grpSpPr>
        <p:sp>
          <p:nvSpPr>
            <p:cNvPr id="72" name="Rectangle 242">
              <a:extLst>
                <a:ext uri="{FF2B5EF4-FFF2-40B4-BE49-F238E27FC236}">
                  <a16:creationId xmlns:a16="http://schemas.microsoft.com/office/drawing/2014/main" id="{D22E8138-5332-4A4A-B0D0-2E467DE1DAFD}"/>
                </a:ext>
              </a:extLst>
            </p:cNvPr>
            <p:cNvSpPr>
              <a:spLocks noChangeArrowheads="1"/>
            </p:cNvSpPr>
            <p:nvPr/>
          </p:nvSpPr>
          <p:spPr bwMode="auto">
            <a:xfrm rot="16200000" flipV="1">
              <a:off x="3252730" y="1908813"/>
              <a:ext cx="123314" cy="918275"/>
            </a:xfrm>
            <a:prstGeom prst="rect">
              <a:avLst/>
            </a:prstGeom>
            <a:solidFill>
              <a:schemeClr val="tx2"/>
            </a:solidFill>
            <a:ln w="12700" cap="sq">
              <a:solidFill>
                <a:srgbClr val="7F7F7F"/>
              </a:solidFill>
              <a:miter lim="800000"/>
              <a:headEnd type="none" w="sm" len="sm"/>
              <a:tailEnd type="none" w="sm" len="sm"/>
            </a:ln>
            <a:scene3d>
              <a:camera prst="orthographicFront"/>
              <a:lightRig rig="threePt" dir="t"/>
            </a:scene3d>
            <a:sp3d>
              <a:bevelT/>
            </a:sp3d>
          </p:spPr>
          <p:txBody>
            <a:bodyPr wrap="none" anchor="ctr"/>
            <a:lstStyle/>
            <a:p>
              <a:pPr defTabSz="914400" eaLnBrk="0" fontAlgn="base" hangingPunct="0">
                <a:spcBef>
                  <a:spcPct val="0"/>
                </a:spcBef>
                <a:spcAft>
                  <a:spcPct val="0"/>
                </a:spcAft>
                <a:defRPr/>
              </a:pPr>
              <a:endParaRPr lang="en-US" b="1">
                <a:solidFill>
                  <a:srgbClr val="F79646">
                    <a:lumMod val="75000"/>
                  </a:srgbClr>
                </a:solidFill>
                <a:latin typeface="Times"/>
                <a:ea typeface="ＭＳ Ｐゴシック" charset="0"/>
                <a:cs typeface="Times"/>
              </a:endParaRPr>
            </a:p>
          </p:txBody>
        </p:sp>
        <p:sp>
          <p:nvSpPr>
            <p:cNvPr id="73" name="Left Bracket 72">
              <a:extLst>
                <a:ext uri="{FF2B5EF4-FFF2-40B4-BE49-F238E27FC236}">
                  <a16:creationId xmlns:a16="http://schemas.microsoft.com/office/drawing/2014/main" id="{2C218EFD-041D-8A4A-A8D1-60B7A610C062}"/>
                </a:ext>
              </a:extLst>
            </p:cNvPr>
            <p:cNvSpPr/>
            <p:nvPr/>
          </p:nvSpPr>
          <p:spPr>
            <a:xfrm rot="10800000" flipH="1" flipV="1">
              <a:off x="3812160" y="2277790"/>
              <a:ext cx="223814" cy="180322"/>
            </a:xfrm>
            <a:prstGeom prst="leftBracket">
              <a:avLst/>
            </a:prstGeom>
            <a:noFill/>
            <a:ln w="57150">
              <a:solidFill>
                <a:schemeClr val="tx2"/>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eaLnBrk="0" fontAlgn="base" hangingPunct="0">
                <a:spcBef>
                  <a:spcPct val="0"/>
                </a:spcBef>
                <a:spcAft>
                  <a:spcPct val="0"/>
                </a:spcAft>
              </a:pPr>
              <a:endParaRPr lang="en-US" b="1">
                <a:solidFill>
                  <a:srgbClr val="F79646">
                    <a:lumMod val="75000"/>
                  </a:srgbClr>
                </a:solidFill>
                <a:latin typeface="Times"/>
                <a:cs typeface="Times"/>
              </a:endParaRPr>
            </a:p>
          </p:txBody>
        </p:sp>
      </p:grpSp>
      <p:pic>
        <p:nvPicPr>
          <p:cNvPr id="74" name="Picture 86" descr="CTLA4.png">
            <a:extLst>
              <a:ext uri="{FF2B5EF4-FFF2-40B4-BE49-F238E27FC236}">
                <a16:creationId xmlns:a16="http://schemas.microsoft.com/office/drawing/2014/main" id="{E7E9F02E-D8BB-3F43-9D84-4838D1BCDC1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94318" y="1501186"/>
            <a:ext cx="670375" cy="385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 name="TextBox 120">
            <a:extLst>
              <a:ext uri="{FF2B5EF4-FFF2-40B4-BE49-F238E27FC236}">
                <a16:creationId xmlns:a16="http://schemas.microsoft.com/office/drawing/2014/main" id="{0F471AAE-5516-9344-A393-2DB37DF7B179}"/>
              </a:ext>
            </a:extLst>
          </p:cNvPr>
          <p:cNvSpPr txBox="1">
            <a:spLocks noChangeArrowheads="1"/>
          </p:cNvSpPr>
          <p:nvPr/>
        </p:nvSpPr>
        <p:spPr bwMode="auto">
          <a:xfrm>
            <a:off x="4408930" y="2145560"/>
            <a:ext cx="104540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CTLA4</a:t>
            </a:r>
          </a:p>
        </p:txBody>
      </p:sp>
      <p:pic>
        <p:nvPicPr>
          <p:cNvPr id="76" name="Picture 86" descr="CTLA4.png">
            <a:extLst>
              <a:ext uri="{FF2B5EF4-FFF2-40B4-BE49-F238E27FC236}">
                <a16:creationId xmlns:a16="http://schemas.microsoft.com/office/drawing/2014/main" id="{A079E488-B077-DF46-BEF8-D3EC2CD7E0D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354967" y="1883476"/>
            <a:ext cx="809381" cy="385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79" descr="CD28.png">
            <a:extLst>
              <a:ext uri="{FF2B5EF4-FFF2-40B4-BE49-F238E27FC236}">
                <a16:creationId xmlns:a16="http://schemas.microsoft.com/office/drawing/2014/main" id="{D899C231-BA43-BD4D-9E62-54C0F7E3EB0E}"/>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119173" y="2483360"/>
            <a:ext cx="895979" cy="380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Rectangle 25">
            <a:extLst>
              <a:ext uri="{FF2B5EF4-FFF2-40B4-BE49-F238E27FC236}">
                <a16:creationId xmlns:a16="http://schemas.microsoft.com/office/drawing/2014/main" id="{749BAE14-4077-4D4A-BEA6-1A4F06EE6297}"/>
              </a:ext>
            </a:extLst>
          </p:cNvPr>
          <p:cNvSpPr>
            <a:spLocks noChangeArrowheads="1"/>
          </p:cNvSpPr>
          <p:nvPr/>
        </p:nvSpPr>
        <p:spPr bwMode="auto">
          <a:xfrm rot="5400000">
            <a:off x="4146390" y="3124483"/>
            <a:ext cx="105862" cy="377088"/>
          </a:xfrm>
          <a:prstGeom prst="rect">
            <a:avLst/>
          </a:prstGeom>
          <a:solidFill>
            <a:schemeClr val="tx1">
              <a:lumMod val="75000"/>
              <a:lumOff val="25000"/>
            </a:schemeClr>
          </a:solidFill>
          <a:ln>
            <a:noFill/>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nvGrpSpPr>
          <p:cNvPr id="79" name="Group 265">
            <a:extLst>
              <a:ext uri="{FF2B5EF4-FFF2-40B4-BE49-F238E27FC236}">
                <a16:creationId xmlns:a16="http://schemas.microsoft.com/office/drawing/2014/main" id="{2BF310DC-ED0C-3C43-83E5-F5D6D79D6F43}"/>
              </a:ext>
            </a:extLst>
          </p:cNvPr>
          <p:cNvGrpSpPr>
            <a:grpSpLocks/>
          </p:cNvGrpSpPr>
          <p:nvPr/>
        </p:nvGrpSpPr>
        <p:grpSpPr bwMode="auto">
          <a:xfrm rot="-5400000">
            <a:off x="4324791" y="3030678"/>
            <a:ext cx="300962" cy="568999"/>
            <a:chOff x="623" y="2700"/>
            <a:chExt cx="433" cy="516"/>
          </a:xfrm>
        </p:grpSpPr>
        <p:sp>
          <p:nvSpPr>
            <p:cNvPr id="80" name="Freeform 266">
              <a:extLst>
                <a:ext uri="{FF2B5EF4-FFF2-40B4-BE49-F238E27FC236}">
                  <a16:creationId xmlns:a16="http://schemas.microsoft.com/office/drawing/2014/main" id="{4AB77620-69AA-D043-A216-6015F739D32A}"/>
                </a:ext>
              </a:extLst>
            </p:cNvPr>
            <p:cNvSpPr>
              <a:spLocks/>
            </p:cNvSpPr>
            <p:nvPr/>
          </p:nvSpPr>
          <p:spPr bwMode="auto">
            <a:xfrm>
              <a:off x="623" y="2700"/>
              <a:ext cx="223" cy="513"/>
            </a:xfrm>
            <a:custGeom>
              <a:avLst/>
              <a:gdLst>
                <a:gd name="T0" fmla="*/ 152 w 223"/>
                <a:gd name="T1" fmla="*/ 336 h 513"/>
                <a:gd name="T2" fmla="*/ 155 w 223"/>
                <a:gd name="T3" fmla="*/ 497 h 513"/>
                <a:gd name="T4" fmla="*/ 207 w 223"/>
                <a:gd name="T5" fmla="*/ 494 h 513"/>
                <a:gd name="T6" fmla="*/ 205 w 223"/>
                <a:gd name="T7" fmla="*/ 324 h 513"/>
                <a:gd name="T8" fmla="*/ 174 w 223"/>
                <a:gd name="T9" fmla="*/ 293 h 513"/>
                <a:gd name="T10" fmla="*/ 116 w 223"/>
                <a:gd name="T11" fmla="*/ 223 h 513"/>
                <a:gd name="T12" fmla="*/ 114 w 223"/>
                <a:gd name="T13" fmla="*/ 216 h 513"/>
                <a:gd name="T14" fmla="*/ 111 w 223"/>
                <a:gd name="T15" fmla="*/ 163 h 513"/>
                <a:gd name="T16" fmla="*/ 97 w 223"/>
                <a:gd name="T17" fmla="*/ 149 h 513"/>
                <a:gd name="T18" fmla="*/ 75 w 223"/>
                <a:gd name="T19" fmla="*/ 101 h 513"/>
                <a:gd name="T20" fmla="*/ 61 w 223"/>
                <a:gd name="T21" fmla="*/ 65 h 513"/>
                <a:gd name="T22" fmla="*/ 42 w 223"/>
                <a:gd name="T23" fmla="*/ 0 h 513"/>
                <a:gd name="T24" fmla="*/ 15 w 223"/>
                <a:gd name="T25" fmla="*/ 17 h 513"/>
                <a:gd name="T26" fmla="*/ 30 w 223"/>
                <a:gd name="T27" fmla="*/ 144 h 513"/>
                <a:gd name="T28" fmla="*/ 54 w 223"/>
                <a:gd name="T29" fmla="*/ 218 h 513"/>
                <a:gd name="T30" fmla="*/ 80 w 223"/>
                <a:gd name="T31" fmla="*/ 250 h 513"/>
                <a:gd name="T32" fmla="*/ 126 w 223"/>
                <a:gd name="T33" fmla="*/ 322 h 513"/>
                <a:gd name="T34" fmla="*/ 147 w 223"/>
                <a:gd name="T35" fmla="*/ 334 h 513"/>
                <a:gd name="T36" fmla="*/ 152 w 223"/>
                <a:gd name="T37" fmla="*/ 336 h 5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513"/>
                <a:gd name="T59" fmla="*/ 223 w 223"/>
                <a:gd name="T60" fmla="*/ 513 h 5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513">
                  <a:moveTo>
                    <a:pt x="152" y="336"/>
                  </a:moveTo>
                  <a:cubicBezTo>
                    <a:pt x="153" y="390"/>
                    <a:pt x="137" y="446"/>
                    <a:pt x="155" y="497"/>
                  </a:cubicBezTo>
                  <a:cubicBezTo>
                    <a:pt x="161" y="513"/>
                    <a:pt x="202" y="511"/>
                    <a:pt x="207" y="494"/>
                  </a:cubicBezTo>
                  <a:cubicBezTo>
                    <a:pt x="223" y="440"/>
                    <a:pt x="208" y="381"/>
                    <a:pt x="205" y="324"/>
                  </a:cubicBezTo>
                  <a:cubicBezTo>
                    <a:pt x="205" y="316"/>
                    <a:pt x="180" y="299"/>
                    <a:pt x="174" y="293"/>
                  </a:cubicBezTo>
                  <a:cubicBezTo>
                    <a:pt x="152" y="271"/>
                    <a:pt x="134" y="248"/>
                    <a:pt x="116" y="223"/>
                  </a:cubicBezTo>
                  <a:cubicBezTo>
                    <a:pt x="115" y="221"/>
                    <a:pt x="114" y="218"/>
                    <a:pt x="114" y="216"/>
                  </a:cubicBezTo>
                  <a:cubicBezTo>
                    <a:pt x="113" y="198"/>
                    <a:pt x="115" y="180"/>
                    <a:pt x="111" y="163"/>
                  </a:cubicBezTo>
                  <a:cubicBezTo>
                    <a:pt x="109" y="157"/>
                    <a:pt x="97" y="149"/>
                    <a:pt x="97" y="149"/>
                  </a:cubicBezTo>
                  <a:cubicBezTo>
                    <a:pt x="93" y="130"/>
                    <a:pt x="83" y="118"/>
                    <a:pt x="75" y="101"/>
                  </a:cubicBezTo>
                  <a:cubicBezTo>
                    <a:pt x="70" y="89"/>
                    <a:pt x="69" y="76"/>
                    <a:pt x="61" y="65"/>
                  </a:cubicBezTo>
                  <a:cubicBezTo>
                    <a:pt x="60" y="33"/>
                    <a:pt x="66" y="17"/>
                    <a:pt x="42" y="0"/>
                  </a:cubicBezTo>
                  <a:cubicBezTo>
                    <a:pt x="18" y="3"/>
                    <a:pt x="30" y="4"/>
                    <a:pt x="15" y="17"/>
                  </a:cubicBezTo>
                  <a:cubicBezTo>
                    <a:pt x="0" y="68"/>
                    <a:pt x="12" y="102"/>
                    <a:pt x="30" y="144"/>
                  </a:cubicBezTo>
                  <a:cubicBezTo>
                    <a:pt x="31" y="167"/>
                    <a:pt x="29" y="204"/>
                    <a:pt x="54" y="218"/>
                  </a:cubicBezTo>
                  <a:cubicBezTo>
                    <a:pt x="57" y="232"/>
                    <a:pt x="69" y="242"/>
                    <a:pt x="80" y="250"/>
                  </a:cubicBezTo>
                  <a:cubicBezTo>
                    <a:pt x="94" y="292"/>
                    <a:pt x="75" y="313"/>
                    <a:pt x="126" y="322"/>
                  </a:cubicBezTo>
                  <a:cubicBezTo>
                    <a:pt x="133" y="326"/>
                    <a:pt x="139" y="331"/>
                    <a:pt x="147" y="334"/>
                  </a:cubicBezTo>
                  <a:cubicBezTo>
                    <a:pt x="151" y="343"/>
                    <a:pt x="149" y="343"/>
                    <a:pt x="152" y="336"/>
                  </a:cubicBezTo>
                  <a:close/>
                </a:path>
              </a:pathLst>
            </a:custGeom>
            <a:solidFill>
              <a:schemeClr val="tx1"/>
            </a:solidFill>
            <a:ln>
              <a:noFill/>
            </a:ln>
            <a:extLs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lstStyle/>
            <a:p>
              <a:endParaRPr lang="en-US">
                <a:latin typeface="Times"/>
                <a:cs typeface="Times"/>
              </a:endParaRPr>
            </a:p>
          </p:txBody>
        </p:sp>
        <p:sp>
          <p:nvSpPr>
            <p:cNvPr id="81" name="Freeform 267">
              <a:extLst>
                <a:ext uri="{FF2B5EF4-FFF2-40B4-BE49-F238E27FC236}">
                  <a16:creationId xmlns:a16="http://schemas.microsoft.com/office/drawing/2014/main" id="{BB13846D-DBF6-0345-9693-9686BA7FDF97}"/>
                </a:ext>
              </a:extLst>
            </p:cNvPr>
            <p:cNvSpPr>
              <a:spLocks/>
            </p:cNvSpPr>
            <p:nvPr/>
          </p:nvSpPr>
          <p:spPr bwMode="auto">
            <a:xfrm flipH="1">
              <a:off x="846" y="2703"/>
              <a:ext cx="210" cy="513"/>
            </a:xfrm>
            <a:custGeom>
              <a:avLst/>
              <a:gdLst>
                <a:gd name="T0" fmla="*/ 62 w 223"/>
                <a:gd name="T1" fmla="*/ 336 h 513"/>
                <a:gd name="T2" fmla="*/ 62 w 223"/>
                <a:gd name="T3" fmla="*/ 497 h 513"/>
                <a:gd name="T4" fmla="*/ 84 w 223"/>
                <a:gd name="T5" fmla="*/ 494 h 513"/>
                <a:gd name="T6" fmla="*/ 84 w 223"/>
                <a:gd name="T7" fmla="*/ 324 h 513"/>
                <a:gd name="T8" fmla="*/ 70 w 223"/>
                <a:gd name="T9" fmla="*/ 293 h 513"/>
                <a:gd name="T10" fmla="*/ 48 w 223"/>
                <a:gd name="T11" fmla="*/ 223 h 513"/>
                <a:gd name="T12" fmla="*/ 46 w 223"/>
                <a:gd name="T13" fmla="*/ 216 h 513"/>
                <a:gd name="T14" fmla="*/ 45 w 223"/>
                <a:gd name="T15" fmla="*/ 163 h 513"/>
                <a:gd name="T16" fmla="*/ 40 w 223"/>
                <a:gd name="T17" fmla="*/ 149 h 513"/>
                <a:gd name="T18" fmla="*/ 31 w 223"/>
                <a:gd name="T19" fmla="*/ 101 h 513"/>
                <a:gd name="T20" fmla="*/ 24 w 223"/>
                <a:gd name="T21" fmla="*/ 65 h 513"/>
                <a:gd name="T22" fmla="*/ 18 w 223"/>
                <a:gd name="T23" fmla="*/ 0 h 513"/>
                <a:gd name="T24" fmla="*/ 8 w 223"/>
                <a:gd name="T25" fmla="*/ 17 h 513"/>
                <a:gd name="T26" fmla="*/ 12 w 223"/>
                <a:gd name="T27" fmla="*/ 144 h 513"/>
                <a:gd name="T28" fmla="*/ 22 w 223"/>
                <a:gd name="T29" fmla="*/ 218 h 513"/>
                <a:gd name="T30" fmla="*/ 33 w 223"/>
                <a:gd name="T31" fmla="*/ 250 h 513"/>
                <a:gd name="T32" fmla="*/ 51 w 223"/>
                <a:gd name="T33" fmla="*/ 322 h 513"/>
                <a:gd name="T34" fmla="*/ 59 w 223"/>
                <a:gd name="T35" fmla="*/ 334 h 513"/>
                <a:gd name="T36" fmla="*/ 62 w 223"/>
                <a:gd name="T37" fmla="*/ 336 h 5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513"/>
                <a:gd name="T59" fmla="*/ 223 w 223"/>
                <a:gd name="T60" fmla="*/ 513 h 5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513">
                  <a:moveTo>
                    <a:pt x="152" y="336"/>
                  </a:moveTo>
                  <a:cubicBezTo>
                    <a:pt x="153" y="390"/>
                    <a:pt x="137" y="446"/>
                    <a:pt x="155" y="497"/>
                  </a:cubicBezTo>
                  <a:cubicBezTo>
                    <a:pt x="161" y="513"/>
                    <a:pt x="202" y="511"/>
                    <a:pt x="207" y="494"/>
                  </a:cubicBezTo>
                  <a:cubicBezTo>
                    <a:pt x="223" y="440"/>
                    <a:pt x="208" y="381"/>
                    <a:pt x="205" y="324"/>
                  </a:cubicBezTo>
                  <a:cubicBezTo>
                    <a:pt x="205" y="316"/>
                    <a:pt x="180" y="299"/>
                    <a:pt x="174" y="293"/>
                  </a:cubicBezTo>
                  <a:cubicBezTo>
                    <a:pt x="152" y="271"/>
                    <a:pt x="134" y="248"/>
                    <a:pt x="116" y="223"/>
                  </a:cubicBezTo>
                  <a:cubicBezTo>
                    <a:pt x="115" y="221"/>
                    <a:pt x="114" y="218"/>
                    <a:pt x="114" y="216"/>
                  </a:cubicBezTo>
                  <a:cubicBezTo>
                    <a:pt x="113" y="198"/>
                    <a:pt x="115" y="180"/>
                    <a:pt x="111" y="163"/>
                  </a:cubicBezTo>
                  <a:cubicBezTo>
                    <a:pt x="109" y="157"/>
                    <a:pt x="97" y="149"/>
                    <a:pt x="97" y="149"/>
                  </a:cubicBezTo>
                  <a:cubicBezTo>
                    <a:pt x="93" y="130"/>
                    <a:pt x="83" y="118"/>
                    <a:pt x="75" y="101"/>
                  </a:cubicBezTo>
                  <a:cubicBezTo>
                    <a:pt x="70" y="89"/>
                    <a:pt x="69" y="76"/>
                    <a:pt x="61" y="65"/>
                  </a:cubicBezTo>
                  <a:cubicBezTo>
                    <a:pt x="60" y="33"/>
                    <a:pt x="66" y="17"/>
                    <a:pt x="42" y="0"/>
                  </a:cubicBezTo>
                  <a:cubicBezTo>
                    <a:pt x="18" y="3"/>
                    <a:pt x="30" y="4"/>
                    <a:pt x="15" y="17"/>
                  </a:cubicBezTo>
                  <a:cubicBezTo>
                    <a:pt x="0" y="68"/>
                    <a:pt x="12" y="102"/>
                    <a:pt x="30" y="144"/>
                  </a:cubicBezTo>
                  <a:cubicBezTo>
                    <a:pt x="31" y="167"/>
                    <a:pt x="29" y="204"/>
                    <a:pt x="54" y="218"/>
                  </a:cubicBezTo>
                  <a:cubicBezTo>
                    <a:pt x="57" y="232"/>
                    <a:pt x="69" y="242"/>
                    <a:pt x="80" y="250"/>
                  </a:cubicBezTo>
                  <a:cubicBezTo>
                    <a:pt x="94" y="292"/>
                    <a:pt x="75" y="313"/>
                    <a:pt x="126" y="322"/>
                  </a:cubicBezTo>
                  <a:cubicBezTo>
                    <a:pt x="133" y="326"/>
                    <a:pt x="139" y="331"/>
                    <a:pt x="147" y="334"/>
                  </a:cubicBezTo>
                  <a:cubicBezTo>
                    <a:pt x="151" y="343"/>
                    <a:pt x="149" y="343"/>
                    <a:pt x="152" y="336"/>
                  </a:cubicBezTo>
                  <a:close/>
                </a:path>
              </a:pathLst>
            </a:custGeom>
            <a:solidFill>
              <a:schemeClr val="tx1"/>
            </a:solidFill>
            <a:ln>
              <a:noFill/>
            </a:ln>
            <a:extLs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lstStyle/>
            <a:p>
              <a:endParaRPr lang="en-US">
                <a:latin typeface="Times"/>
                <a:cs typeface="Times"/>
              </a:endParaRPr>
            </a:p>
          </p:txBody>
        </p:sp>
      </p:grpSp>
      <p:grpSp>
        <p:nvGrpSpPr>
          <p:cNvPr id="82" name="Group 7">
            <a:extLst>
              <a:ext uri="{FF2B5EF4-FFF2-40B4-BE49-F238E27FC236}">
                <a16:creationId xmlns:a16="http://schemas.microsoft.com/office/drawing/2014/main" id="{A886A0A7-69B5-B843-AD9A-BF347C88A43D}"/>
              </a:ext>
            </a:extLst>
          </p:cNvPr>
          <p:cNvGrpSpPr>
            <a:grpSpLocks/>
          </p:cNvGrpSpPr>
          <p:nvPr/>
        </p:nvGrpSpPr>
        <p:grpSpPr bwMode="auto">
          <a:xfrm flipV="1">
            <a:off x="4087647" y="3481159"/>
            <a:ext cx="672185" cy="95704"/>
            <a:chOff x="5220070" y="2852936"/>
            <a:chExt cx="1019724" cy="216023"/>
          </a:xfrm>
        </p:grpSpPr>
        <p:sp>
          <p:nvSpPr>
            <p:cNvPr id="83" name="Rectangle 23">
              <a:extLst>
                <a:ext uri="{FF2B5EF4-FFF2-40B4-BE49-F238E27FC236}">
                  <a16:creationId xmlns:a16="http://schemas.microsoft.com/office/drawing/2014/main" id="{1BF07780-F558-5342-B021-BA65C043330B}"/>
                </a:ext>
              </a:extLst>
            </p:cNvPr>
            <p:cNvSpPr>
              <a:spLocks noChangeArrowheads="1"/>
            </p:cNvSpPr>
            <p:nvPr/>
          </p:nvSpPr>
          <p:spPr bwMode="auto">
            <a:xfrm rot="16200000" flipV="1">
              <a:off x="5838741" y="2562483"/>
              <a:ext cx="73733" cy="728373"/>
            </a:xfrm>
            <a:prstGeom prst="rect">
              <a:avLst/>
            </a:prstGeom>
            <a:solidFill>
              <a:srgbClr val="000090"/>
            </a:solidFill>
            <a:ln w="12700" cap="sq">
              <a:no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84" name="Rectangle 24">
              <a:extLst>
                <a:ext uri="{FF2B5EF4-FFF2-40B4-BE49-F238E27FC236}">
                  <a16:creationId xmlns:a16="http://schemas.microsoft.com/office/drawing/2014/main" id="{4F7C54FA-F140-CB49-9119-F75A93BDCB22}"/>
                </a:ext>
              </a:extLst>
            </p:cNvPr>
            <p:cNvSpPr>
              <a:spLocks noChangeArrowheads="1"/>
            </p:cNvSpPr>
            <p:nvPr/>
          </p:nvSpPr>
          <p:spPr bwMode="auto">
            <a:xfrm rot="16200000" flipV="1">
              <a:off x="5400091" y="2672915"/>
              <a:ext cx="144016" cy="504057"/>
            </a:xfrm>
            <a:prstGeom prst="rect">
              <a:avLst/>
            </a:prstGeom>
            <a:solidFill>
              <a:srgbClr val="000090"/>
            </a:solidFill>
            <a:ln w="12700" cap="sq">
              <a:no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85" name="Isosceles Triangle 71">
              <a:extLst>
                <a:ext uri="{FF2B5EF4-FFF2-40B4-BE49-F238E27FC236}">
                  <a16:creationId xmlns:a16="http://schemas.microsoft.com/office/drawing/2014/main" id="{C07B1D6C-A7C9-E347-BC3A-D70281E66171}"/>
                </a:ext>
              </a:extLst>
            </p:cNvPr>
            <p:cNvSpPr/>
            <p:nvPr/>
          </p:nvSpPr>
          <p:spPr bwMode="auto">
            <a:xfrm flipV="1">
              <a:off x="5220070" y="2996951"/>
              <a:ext cx="288032" cy="72008"/>
            </a:xfrm>
            <a:prstGeom prst="triangle">
              <a:avLst/>
            </a:prstGeom>
            <a:solidFill>
              <a:srgbClr val="00009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a:solidFill>
                  <a:prstClr val="black"/>
                </a:solidFill>
                <a:latin typeface="Times"/>
                <a:cs typeface="Times"/>
              </a:endParaRPr>
            </a:p>
          </p:txBody>
        </p:sp>
        <p:sp>
          <p:nvSpPr>
            <p:cNvPr id="86" name="Isosceles Triangle 72">
              <a:extLst>
                <a:ext uri="{FF2B5EF4-FFF2-40B4-BE49-F238E27FC236}">
                  <a16:creationId xmlns:a16="http://schemas.microsoft.com/office/drawing/2014/main" id="{AECDB925-ADBE-9E49-80F3-7B064141BF49}"/>
                </a:ext>
              </a:extLst>
            </p:cNvPr>
            <p:cNvSpPr/>
            <p:nvPr/>
          </p:nvSpPr>
          <p:spPr bwMode="auto">
            <a:xfrm flipV="1">
              <a:off x="5436096" y="2996951"/>
              <a:ext cx="288032" cy="72008"/>
            </a:xfrm>
            <a:prstGeom prst="triangle">
              <a:avLst/>
            </a:prstGeom>
            <a:solidFill>
              <a:srgbClr val="00009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a:solidFill>
                  <a:prstClr val="black"/>
                </a:solidFill>
                <a:latin typeface="Times"/>
                <a:cs typeface="Times"/>
              </a:endParaRPr>
            </a:p>
          </p:txBody>
        </p:sp>
      </p:grpSp>
      <p:sp>
        <p:nvSpPr>
          <p:cNvPr id="87" name="TextBox 105">
            <a:extLst>
              <a:ext uri="{FF2B5EF4-FFF2-40B4-BE49-F238E27FC236}">
                <a16:creationId xmlns:a16="http://schemas.microsoft.com/office/drawing/2014/main" id="{005EDC83-F4AC-8E4B-B1CA-43A5F9C8E5E6}"/>
              </a:ext>
            </a:extLst>
          </p:cNvPr>
          <p:cNvSpPr txBox="1">
            <a:spLocks noChangeArrowheads="1"/>
          </p:cNvSpPr>
          <p:nvPr/>
        </p:nvSpPr>
        <p:spPr bwMode="auto">
          <a:xfrm>
            <a:off x="4274634" y="2969278"/>
            <a:ext cx="76421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TCR</a:t>
            </a:r>
          </a:p>
        </p:txBody>
      </p:sp>
      <p:sp>
        <p:nvSpPr>
          <p:cNvPr id="88" name="TextBox 106">
            <a:extLst>
              <a:ext uri="{FF2B5EF4-FFF2-40B4-BE49-F238E27FC236}">
                <a16:creationId xmlns:a16="http://schemas.microsoft.com/office/drawing/2014/main" id="{BCDE763D-348B-074A-BA5C-F1BDF4D4B019}"/>
              </a:ext>
            </a:extLst>
          </p:cNvPr>
          <p:cNvSpPr txBox="1">
            <a:spLocks noChangeArrowheads="1"/>
          </p:cNvSpPr>
          <p:nvPr/>
        </p:nvSpPr>
        <p:spPr bwMode="auto">
          <a:xfrm>
            <a:off x="3520673" y="2932931"/>
            <a:ext cx="74526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MHC 1/2</a:t>
            </a:r>
          </a:p>
        </p:txBody>
      </p:sp>
      <p:sp>
        <p:nvSpPr>
          <p:cNvPr id="89" name="TextBox 110">
            <a:extLst>
              <a:ext uri="{FF2B5EF4-FFF2-40B4-BE49-F238E27FC236}">
                <a16:creationId xmlns:a16="http://schemas.microsoft.com/office/drawing/2014/main" id="{50E3F8BC-724E-E44B-AACB-7458C0B793E8}"/>
              </a:ext>
            </a:extLst>
          </p:cNvPr>
          <p:cNvSpPr txBox="1">
            <a:spLocks noChangeArrowheads="1"/>
          </p:cNvSpPr>
          <p:nvPr/>
        </p:nvSpPr>
        <p:spPr bwMode="auto">
          <a:xfrm>
            <a:off x="3613884" y="2379540"/>
            <a:ext cx="92233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CD80/86</a:t>
            </a:r>
          </a:p>
        </p:txBody>
      </p:sp>
      <p:sp>
        <p:nvSpPr>
          <p:cNvPr id="90" name="TextBox 84">
            <a:extLst>
              <a:ext uri="{FF2B5EF4-FFF2-40B4-BE49-F238E27FC236}">
                <a16:creationId xmlns:a16="http://schemas.microsoft.com/office/drawing/2014/main" id="{5D04C15B-DE63-874C-B9C4-57CB8EF64B75}"/>
              </a:ext>
            </a:extLst>
          </p:cNvPr>
          <p:cNvSpPr txBox="1">
            <a:spLocks noChangeArrowheads="1"/>
          </p:cNvSpPr>
          <p:nvPr/>
        </p:nvSpPr>
        <p:spPr bwMode="auto">
          <a:xfrm>
            <a:off x="5521900" y="5618590"/>
            <a:ext cx="114641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dirty="0">
                <a:solidFill>
                  <a:schemeClr val="accent2">
                    <a:lumMod val="75000"/>
                  </a:schemeClr>
                </a:solidFill>
                <a:latin typeface="Times"/>
                <a:cs typeface="Times"/>
              </a:rPr>
              <a:t>T Lymphocyte</a:t>
            </a:r>
          </a:p>
        </p:txBody>
      </p:sp>
      <p:sp>
        <p:nvSpPr>
          <p:cNvPr id="91" name="Rectangle 33">
            <a:extLst>
              <a:ext uri="{FF2B5EF4-FFF2-40B4-BE49-F238E27FC236}">
                <a16:creationId xmlns:a16="http://schemas.microsoft.com/office/drawing/2014/main" id="{11BBAFEC-2BAC-9847-A996-6C1E232727F9}"/>
              </a:ext>
            </a:extLst>
          </p:cNvPr>
          <p:cNvSpPr>
            <a:spLocks noChangeArrowheads="1"/>
          </p:cNvSpPr>
          <p:nvPr/>
        </p:nvSpPr>
        <p:spPr bwMode="auto">
          <a:xfrm rot="16200000">
            <a:off x="4386979" y="2013708"/>
            <a:ext cx="127185" cy="166785"/>
          </a:xfrm>
          <a:prstGeom prst="rect">
            <a:avLst/>
          </a:prstGeom>
          <a:solidFill>
            <a:srgbClr val="240A0C"/>
          </a:solid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92" name="TextBox 120">
            <a:extLst>
              <a:ext uri="{FF2B5EF4-FFF2-40B4-BE49-F238E27FC236}">
                <a16:creationId xmlns:a16="http://schemas.microsoft.com/office/drawing/2014/main" id="{1692C980-E0A1-2246-AC5B-717988EC62DC}"/>
              </a:ext>
            </a:extLst>
          </p:cNvPr>
          <p:cNvSpPr txBox="1">
            <a:spLocks noChangeArrowheads="1"/>
          </p:cNvSpPr>
          <p:nvPr/>
        </p:nvSpPr>
        <p:spPr bwMode="auto">
          <a:xfrm>
            <a:off x="5027704" y="1434773"/>
            <a:ext cx="818200"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CTLA4</a:t>
            </a:r>
          </a:p>
        </p:txBody>
      </p:sp>
      <p:sp>
        <p:nvSpPr>
          <p:cNvPr id="93" name="TextBox 121">
            <a:extLst>
              <a:ext uri="{FF2B5EF4-FFF2-40B4-BE49-F238E27FC236}">
                <a16:creationId xmlns:a16="http://schemas.microsoft.com/office/drawing/2014/main" id="{1E825160-A50B-A542-8AF5-F4818AF77EEB}"/>
              </a:ext>
            </a:extLst>
          </p:cNvPr>
          <p:cNvSpPr txBox="1">
            <a:spLocks noChangeArrowheads="1"/>
          </p:cNvSpPr>
          <p:nvPr/>
        </p:nvSpPr>
        <p:spPr bwMode="auto">
          <a:xfrm>
            <a:off x="3723111" y="2073591"/>
            <a:ext cx="795367"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CD80/86</a:t>
            </a:r>
          </a:p>
        </p:txBody>
      </p:sp>
      <p:sp>
        <p:nvSpPr>
          <p:cNvPr id="94" name="TextBox 120">
            <a:extLst>
              <a:ext uri="{FF2B5EF4-FFF2-40B4-BE49-F238E27FC236}">
                <a16:creationId xmlns:a16="http://schemas.microsoft.com/office/drawing/2014/main" id="{D2303F7A-B35A-794E-9B99-DB65203B4C2D}"/>
              </a:ext>
            </a:extLst>
          </p:cNvPr>
          <p:cNvSpPr txBox="1">
            <a:spLocks noChangeArrowheads="1"/>
          </p:cNvSpPr>
          <p:nvPr/>
        </p:nvSpPr>
        <p:spPr bwMode="auto">
          <a:xfrm>
            <a:off x="4331245" y="3912364"/>
            <a:ext cx="881320"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sp>
        <p:nvSpPr>
          <p:cNvPr id="95" name="TextBox 121">
            <a:extLst>
              <a:ext uri="{FF2B5EF4-FFF2-40B4-BE49-F238E27FC236}">
                <a16:creationId xmlns:a16="http://schemas.microsoft.com/office/drawing/2014/main" id="{53763D34-5E6D-7942-8324-9893BF4D9714}"/>
              </a:ext>
            </a:extLst>
          </p:cNvPr>
          <p:cNvSpPr txBox="1">
            <a:spLocks noChangeArrowheads="1"/>
          </p:cNvSpPr>
          <p:nvPr/>
        </p:nvSpPr>
        <p:spPr bwMode="auto">
          <a:xfrm>
            <a:off x="3707358" y="3955696"/>
            <a:ext cx="88918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sp>
        <p:nvSpPr>
          <p:cNvPr id="96" name="TextBox 110">
            <a:extLst>
              <a:ext uri="{FF2B5EF4-FFF2-40B4-BE49-F238E27FC236}">
                <a16:creationId xmlns:a16="http://schemas.microsoft.com/office/drawing/2014/main" id="{280287C7-E2F7-CB4C-93E7-4CBECD10E58B}"/>
              </a:ext>
            </a:extLst>
          </p:cNvPr>
          <p:cNvSpPr txBox="1">
            <a:spLocks noChangeArrowheads="1"/>
          </p:cNvSpPr>
          <p:nvPr/>
        </p:nvSpPr>
        <p:spPr bwMode="auto">
          <a:xfrm>
            <a:off x="4390217" y="2474748"/>
            <a:ext cx="1122521"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CD28</a:t>
            </a:r>
          </a:p>
        </p:txBody>
      </p:sp>
      <p:sp>
        <p:nvSpPr>
          <p:cNvPr id="97" name="TextBox 120">
            <a:extLst>
              <a:ext uri="{FF2B5EF4-FFF2-40B4-BE49-F238E27FC236}">
                <a16:creationId xmlns:a16="http://schemas.microsoft.com/office/drawing/2014/main" id="{F380C464-4A36-584D-9237-363C66D6768B}"/>
              </a:ext>
            </a:extLst>
          </p:cNvPr>
          <p:cNvSpPr txBox="1">
            <a:spLocks noChangeArrowheads="1"/>
          </p:cNvSpPr>
          <p:nvPr/>
        </p:nvSpPr>
        <p:spPr bwMode="auto">
          <a:xfrm>
            <a:off x="4152325" y="3524317"/>
            <a:ext cx="75772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CD4/8</a:t>
            </a:r>
          </a:p>
        </p:txBody>
      </p:sp>
      <p:sp>
        <p:nvSpPr>
          <p:cNvPr id="98" name="Oval 97">
            <a:extLst>
              <a:ext uri="{FF2B5EF4-FFF2-40B4-BE49-F238E27FC236}">
                <a16:creationId xmlns:a16="http://schemas.microsoft.com/office/drawing/2014/main" id="{87C3DCCE-8B6C-9448-843D-BE8ABEB26FAD}"/>
              </a:ext>
            </a:extLst>
          </p:cNvPr>
          <p:cNvSpPr/>
          <p:nvPr/>
        </p:nvSpPr>
        <p:spPr bwMode="auto">
          <a:xfrm>
            <a:off x="5824371" y="936668"/>
            <a:ext cx="350129" cy="198929"/>
          </a:xfrm>
          <a:prstGeom prst="ellipse">
            <a:avLst/>
          </a:prstGeom>
          <a:solidFill>
            <a:srgbClr val="F8F8F8">
              <a:lumMod val="10000"/>
            </a:srgb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0" tIns="9144" rIns="0" bIns="9144"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8F8F8"/>
                </a:solidFill>
                <a:effectLst/>
                <a:uLnTx/>
                <a:uFillTx/>
                <a:latin typeface="Times"/>
                <a:ea typeface="ＭＳ Ｐゴシック" charset="0"/>
                <a:cs typeface="Times"/>
              </a:rPr>
              <a:t>IL-2</a:t>
            </a:r>
          </a:p>
        </p:txBody>
      </p:sp>
      <p:sp>
        <p:nvSpPr>
          <p:cNvPr id="99" name="Text Box 37">
            <a:extLst>
              <a:ext uri="{FF2B5EF4-FFF2-40B4-BE49-F238E27FC236}">
                <a16:creationId xmlns:a16="http://schemas.microsoft.com/office/drawing/2014/main" id="{C43A791C-C07F-BE41-85CF-9D75C702FB03}"/>
              </a:ext>
            </a:extLst>
          </p:cNvPr>
          <p:cNvSpPr txBox="1">
            <a:spLocks noChangeArrowheads="1"/>
          </p:cNvSpPr>
          <p:nvPr/>
        </p:nvSpPr>
        <p:spPr bwMode="auto">
          <a:xfrm>
            <a:off x="6015499" y="1359040"/>
            <a:ext cx="728378"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defTabSz="914400" fontAlgn="base">
              <a:spcBef>
                <a:spcPct val="50000"/>
              </a:spcBef>
              <a:spcAft>
                <a:spcPct val="0"/>
              </a:spcAft>
            </a:pPr>
            <a:r>
              <a:rPr lang="en-US" sz="1100" b="1" dirty="0">
                <a:latin typeface="Times"/>
                <a:ea typeface="ＭＳ Ｐゴシック" charset="0"/>
                <a:cs typeface="Times"/>
              </a:rPr>
              <a:t>IL-2R</a:t>
            </a:r>
          </a:p>
        </p:txBody>
      </p:sp>
      <p:grpSp>
        <p:nvGrpSpPr>
          <p:cNvPr id="100" name="Group 82">
            <a:extLst>
              <a:ext uri="{FF2B5EF4-FFF2-40B4-BE49-F238E27FC236}">
                <a16:creationId xmlns:a16="http://schemas.microsoft.com/office/drawing/2014/main" id="{D5E0F1B9-071F-4141-AD21-6B9A4A6621A6}"/>
              </a:ext>
            </a:extLst>
          </p:cNvPr>
          <p:cNvGrpSpPr/>
          <p:nvPr/>
        </p:nvGrpSpPr>
        <p:grpSpPr bwMode="auto">
          <a:xfrm>
            <a:off x="4607087" y="1612690"/>
            <a:ext cx="266822" cy="186772"/>
            <a:chOff x="7348296" y="2403764"/>
            <a:chExt cx="678745" cy="318523"/>
          </a:xfrm>
          <a:effectLst>
            <a:glow rad="63500">
              <a:schemeClr val="accent4">
                <a:satMod val="175000"/>
                <a:alpha val="40000"/>
              </a:schemeClr>
            </a:glow>
          </a:effectLst>
        </p:grpSpPr>
        <p:sp>
          <p:nvSpPr>
            <p:cNvPr id="101" name="Freeform 21">
              <a:extLst>
                <a:ext uri="{FF2B5EF4-FFF2-40B4-BE49-F238E27FC236}">
                  <a16:creationId xmlns:a16="http://schemas.microsoft.com/office/drawing/2014/main" id="{C0EF0A95-5D38-3F47-AF45-0EB1010E8FDA}"/>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02" name="Freeform 22">
              <a:extLst>
                <a:ext uri="{FF2B5EF4-FFF2-40B4-BE49-F238E27FC236}">
                  <a16:creationId xmlns:a16="http://schemas.microsoft.com/office/drawing/2014/main" id="{F3A3F7A2-250D-2B4F-A6EB-692112CFBC9A}"/>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sp>
        <p:nvSpPr>
          <p:cNvPr id="103" name="Text Box 71">
            <a:extLst>
              <a:ext uri="{FF2B5EF4-FFF2-40B4-BE49-F238E27FC236}">
                <a16:creationId xmlns:a16="http://schemas.microsoft.com/office/drawing/2014/main" id="{789EF368-79A0-7849-9C8F-C2C574FE0BDF}"/>
              </a:ext>
            </a:extLst>
          </p:cNvPr>
          <p:cNvSpPr txBox="1">
            <a:spLocks noChangeArrowheads="1"/>
          </p:cNvSpPr>
          <p:nvPr/>
        </p:nvSpPr>
        <p:spPr bwMode="auto">
          <a:xfrm>
            <a:off x="4240199" y="1346558"/>
            <a:ext cx="95944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err="1">
                <a:solidFill>
                  <a:srgbClr val="000000"/>
                </a:solidFill>
                <a:latin typeface="Times"/>
                <a:cs typeface="Times"/>
              </a:rPr>
              <a:t>Ipilimumab</a:t>
            </a:r>
            <a:endParaRPr lang="en-US" sz="1100" b="1" baseline="-25000" dirty="0">
              <a:solidFill>
                <a:srgbClr val="000000"/>
              </a:solidFill>
              <a:latin typeface="Times"/>
              <a:cs typeface="Times"/>
            </a:endParaRPr>
          </a:p>
        </p:txBody>
      </p:sp>
      <p:sp>
        <p:nvSpPr>
          <p:cNvPr id="104" name="TextBox 121">
            <a:extLst>
              <a:ext uri="{FF2B5EF4-FFF2-40B4-BE49-F238E27FC236}">
                <a16:creationId xmlns:a16="http://schemas.microsoft.com/office/drawing/2014/main" id="{D8B6CD43-CE13-7C4C-92B4-8A7E9073AF8B}"/>
              </a:ext>
            </a:extLst>
          </p:cNvPr>
          <p:cNvSpPr txBox="1">
            <a:spLocks noChangeArrowheads="1"/>
          </p:cNvSpPr>
          <p:nvPr/>
        </p:nvSpPr>
        <p:spPr bwMode="auto">
          <a:xfrm>
            <a:off x="3831120" y="4547551"/>
            <a:ext cx="99453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sp>
        <p:nvSpPr>
          <p:cNvPr id="105" name="TextBox 121">
            <a:extLst>
              <a:ext uri="{FF2B5EF4-FFF2-40B4-BE49-F238E27FC236}">
                <a16:creationId xmlns:a16="http://schemas.microsoft.com/office/drawing/2014/main" id="{B92177C1-9629-1C44-86EB-A26B8C57C6DD}"/>
              </a:ext>
            </a:extLst>
          </p:cNvPr>
          <p:cNvSpPr txBox="1">
            <a:spLocks noChangeArrowheads="1"/>
          </p:cNvSpPr>
          <p:nvPr/>
        </p:nvSpPr>
        <p:spPr bwMode="auto">
          <a:xfrm>
            <a:off x="4207571" y="5184871"/>
            <a:ext cx="803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sp>
        <p:nvSpPr>
          <p:cNvPr id="106" name="TextBox 120">
            <a:extLst>
              <a:ext uri="{FF2B5EF4-FFF2-40B4-BE49-F238E27FC236}">
                <a16:creationId xmlns:a16="http://schemas.microsoft.com/office/drawing/2014/main" id="{C2F14BDF-42DC-6D43-B0FE-29650DF01E74}"/>
              </a:ext>
            </a:extLst>
          </p:cNvPr>
          <p:cNvSpPr txBox="1">
            <a:spLocks noChangeArrowheads="1"/>
          </p:cNvSpPr>
          <p:nvPr/>
        </p:nvSpPr>
        <p:spPr bwMode="auto">
          <a:xfrm>
            <a:off x="4453736" y="4582445"/>
            <a:ext cx="83678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sp>
        <p:nvSpPr>
          <p:cNvPr id="107" name="TextBox 120">
            <a:extLst>
              <a:ext uri="{FF2B5EF4-FFF2-40B4-BE49-F238E27FC236}">
                <a16:creationId xmlns:a16="http://schemas.microsoft.com/office/drawing/2014/main" id="{DF977AB4-226B-7849-A7A7-562DEF2E482F}"/>
              </a:ext>
            </a:extLst>
          </p:cNvPr>
          <p:cNvSpPr txBox="1">
            <a:spLocks noChangeArrowheads="1"/>
          </p:cNvSpPr>
          <p:nvPr/>
        </p:nvSpPr>
        <p:spPr bwMode="auto">
          <a:xfrm>
            <a:off x="5161387" y="5471321"/>
            <a:ext cx="1014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grpSp>
        <p:nvGrpSpPr>
          <p:cNvPr id="108" name="Group 82">
            <a:extLst>
              <a:ext uri="{FF2B5EF4-FFF2-40B4-BE49-F238E27FC236}">
                <a16:creationId xmlns:a16="http://schemas.microsoft.com/office/drawing/2014/main" id="{30056A01-1446-4A40-97C0-AFFC85DDD43F}"/>
              </a:ext>
            </a:extLst>
          </p:cNvPr>
          <p:cNvGrpSpPr/>
          <p:nvPr/>
        </p:nvGrpSpPr>
        <p:grpSpPr bwMode="auto">
          <a:xfrm rot="10800000">
            <a:off x="4258798" y="4408330"/>
            <a:ext cx="266822" cy="186772"/>
            <a:chOff x="7348296" y="2403764"/>
            <a:chExt cx="678745" cy="318523"/>
          </a:xfrm>
          <a:effectLst>
            <a:glow rad="63500">
              <a:schemeClr val="accent4">
                <a:satMod val="175000"/>
                <a:alpha val="40000"/>
              </a:schemeClr>
            </a:glow>
          </a:effectLst>
        </p:grpSpPr>
        <p:sp>
          <p:nvSpPr>
            <p:cNvPr id="109" name="Freeform 21">
              <a:extLst>
                <a:ext uri="{FF2B5EF4-FFF2-40B4-BE49-F238E27FC236}">
                  <a16:creationId xmlns:a16="http://schemas.microsoft.com/office/drawing/2014/main" id="{B15EB1F7-F0AD-AB41-A588-7907F8BEC041}"/>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10" name="Freeform 22">
              <a:extLst>
                <a:ext uri="{FF2B5EF4-FFF2-40B4-BE49-F238E27FC236}">
                  <a16:creationId xmlns:a16="http://schemas.microsoft.com/office/drawing/2014/main" id="{F7344537-9F8A-0C47-9E05-A4495508653F}"/>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grpSp>
        <p:nvGrpSpPr>
          <p:cNvPr id="111" name="Group 82">
            <a:extLst>
              <a:ext uri="{FF2B5EF4-FFF2-40B4-BE49-F238E27FC236}">
                <a16:creationId xmlns:a16="http://schemas.microsoft.com/office/drawing/2014/main" id="{DAAD21BC-657C-BB4F-8D1E-FB4BE055A5D1}"/>
              </a:ext>
            </a:extLst>
          </p:cNvPr>
          <p:cNvGrpSpPr/>
          <p:nvPr/>
        </p:nvGrpSpPr>
        <p:grpSpPr bwMode="auto">
          <a:xfrm>
            <a:off x="4710432" y="5222295"/>
            <a:ext cx="266822" cy="186772"/>
            <a:chOff x="7348296" y="2403764"/>
            <a:chExt cx="678745" cy="318523"/>
          </a:xfrm>
          <a:effectLst>
            <a:glow rad="63500">
              <a:schemeClr val="accent4">
                <a:satMod val="175000"/>
                <a:alpha val="40000"/>
              </a:schemeClr>
            </a:glow>
          </a:effectLst>
        </p:grpSpPr>
        <p:sp>
          <p:nvSpPr>
            <p:cNvPr id="112" name="Freeform 21">
              <a:extLst>
                <a:ext uri="{FF2B5EF4-FFF2-40B4-BE49-F238E27FC236}">
                  <a16:creationId xmlns:a16="http://schemas.microsoft.com/office/drawing/2014/main" id="{456D72E5-943A-FF43-8D9E-7B9A6B2F7BC6}"/>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13" name="Freeform 22">
              <a:extLst>
                <a:ext uri="{FF2B5EF4-FFF2-40B4-BE49-F238E27FC236}">
                  <a16:creationId xmlns:a16="http://schemas.microsoft.com/office/drawing/2014/main" id="{7915ED72-417C-9B40-9B59-9249928583A8}"/>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grpSp>
        <p:nvGrpSpPr>
          <p:cNvPr id="114" name="Group 82">
            <a:extLst>
              <a:ext uri="{FF2B5EF4-FFF2-40B4-BE49-F238E27FC236}">
                <a16:creationId xmlns:a16="http://schemas.microsoft.com/office/drawing/2014/main" id="{98461440-0994-B044-B659-7D9148DB2522}"/>
              </a:ext>
            </a:extLst>
          </p:cNvPr>
          <p:cNvGrpSpPr/>
          <p:nvPr/>
        </p:nvGrpSpPr>
        <p:grpSpPr bwMode="auto">
          <a:xfrm>
            <a:off x="4707947" y="5470767"/>
            <a:ext cx="266822" cy="186772"/>
            <a:chOff x="7348296" y="2403764"/>
            <a:chExt cx="678745" cy="318523"/>
          </a:xfrm>
          <a:effectLst>
            <a:glow rad="63500">
              <a:schemeClr val="accent4">
                <a:satMod val="175000"/>
                <a:alpha val="40000"/>
              </a:schemeClr>
            </a:glow>
          </a:effectLst>
        </p:grpSpPr>
        <p:sp>
          <p:nvSpPr>
            <p:cNvPr id="115" name="Freeform 21">
              <a:extLst>
                <a:ext uri="{FF2B5EF4-FFF2-40B4-BE49-F238E27FC236}">
                  <a16:creationId xmlns:a16="http://schemas.microsoft.com/office/drawing/2014/main" id="{474941A1-A6E0-3243-BC16-9D824763301E}"/>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16" name="Freeform 22">
              <a:extLst>
                <a:ext uri="{FF2B5EF4-FFF2-40B4-BE49-F238E27FC236}">
                  <a16:creationId xmlns:a16="http://schemas.microsoft.com/office/drawing/2014/main" id="{3DEF4346-9621-2B4C-A02D-932BB34E6E84}"/>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sp>
        <p:nvSpPr>
          <p:cNvPr id="117" name="Text Box 71">
            <a:extLst>
              <a:ext uri="{FF2B5EF4-FFF2-40B4-BE49-F238E27FC236}">
                <a16:creationId xmlns:a16="http://schemas.microsoft.com/office/drawing/2014/main" id="{0BA68AA6-83AF-C542-9E3B-27F66AEAA650}"/>
              </a:ext>
            </a:extLst>
          </p:cNvPr>
          <p:cNvSpPr txBox="1">
            <a:spLocks noChangeArrowheads="1"/>
          </p:cNvSpPr>
          <p:nvPr/>
        </p:nvSpPr>
        <p:spPr bwMode="auto">
          <a:xfrm>
            <a:off x="3856916" y="4162946"/>
            <a:ext cx="134601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a:solidFill>
                  <a:srgbClr val="000000"/>
                </a:solidFill>
                <a:latin typeface="Times"/>
                <a:cs typeface="Times"/>
              </a:rPr>
              <a:t>Avelumab</a:t>
            </a:r>
            <a:endParaRPr lang="en-US" sz="1100" b="1" baseline="-25000" dirty="0">
              <a:solidFill>
                <a:srgbClr val="000000"/>
              </a:solidFill>
              <a:latin typeface="Times"/>
              <a:cs typeface="Times"/>
            </a:endParaRPr>
          </a:p>
        </p:txBody>
      </p:sp>
      <p:sp>
        <p:nvSpPr>
          <p:cNvPr id="118" name="Text Box 71">
            <a:extLst>
              <a:ext uri="{FF2B5EF4-FFF2-40B4-BE49-F238E27FC236}">
                <a16:creationId xmlns:a16="http://schemas.microsoft.com/office/drawing/2014/main" id="{7E96535B-5FC0-C24A-9287-78D16E85E443}"/>
              </a:ext>
            </a:extLst>
          </p:cNvPr>
          <p:cNvSpPr txBox="1">
            <a:spLocks noChangeArrowheads="1"/>
          </p:cNvSpPr>
          <p:nvPr/>
        </p:nvSpPr>
        <p:spPr bwMode="auto">
          <a:xfrm>
            <a:off x="4390217" y="4949503"/>
            <a:ext cx="953582"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000" b="1" dirty="0" err="1">
                <a:solidFill>
                  <a:srgbClr val="000000"/>
                </a:solidFill>
                <a:latin typeface="Times"/>
                <a:cs typeface="Times"/>
              </a:rPr>
              <a:t>Nivolumab</a:t>
            </a:r>
            <a:endParaRPr lang="en-US" sz="1000" b="1" baseline="-25000" dirty="0">
              <a:solidFill>
                <a:srgbClr val="000000"/>
              </a:solidFill>
              <a:latin typeface="Times"/>
              <a:cs typeface="Times"/>
            </a:endParaRPr>
          </a:p>
        </p:txBody>
      </p:sp>
      <p:sp>
        <p:nvSpPr>
          <p:cNvPr id="119" name="TextBox 120">
            <a:extLst>
              <a:ext uri="{FF2B5EF4-FFF2-40B4-BE49-F238E27FC236}">
                <a16:creationId xmlns:a16="http://schemas.microsoft.com/office/drawing/2014/main" id="{4D34FC48-C794-2B47-8998-4D698977B58C}"/>
              </a:ext>
            </a:extLst>
          </p:cNvPr>
          <p:cNvSpPr txBox="1">
            <a:spLocks noChangeArrowheads="1"/>
          </p:cNvSpPr>
          <p:nvPr/>
        </p:nvSpPr>
        <p:spPr bwMode="auto">
          <a:xfrm>
            <a:off x="6792217" y="4962799"/>
            <a:ext cx="1014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sp>
        <p:nvSpPr>
          <p:cNvPr id="120" name="TextBox 105">
            <a:extLst>
              <a:ext uri="{FF2B5EF4-FFF2-40B4-BE49-F238E27FC236}">
                <a16:creationId xmlns:a16="http://schemas.microsoft.com/office/drawing/2014/main" id="{DA605B63-E781-0941-B5D4-914339E2D873}"/>
              </a:ext>
            </a:extLst>
          </p:cNvPr>
          <p:cNvSpPr txBox="1">
            <a:spLocks noChangeArrowheads="1"/>
          </p:cNvSpPr>
          <p:nvPr/>
        </p:nvSpPr>
        <p:spPr bwMode="auto">
          <a:xfrm>
            <a:off x="7143270" y="3804584"/>
            <a:ext cx="76421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TCR</a:t>
            </a:r>
          </a:p>
        </p:txBody>
      </p:sp>
      <p:grpSp>
        <p:nvGrpSpPr>
          <p:cNvPr id="121" name="Group 31">
            <a:extLst>
              <a:ext uri="{FF2B5EF4-FFF2-40B4-BE49-F238E27FC236}">
                <a16:creationId xmlns:a16="http://schemas.microsoft.com/office/drawing/2014/main" id="{FA9E5A08-ADF8-6242-B860-B5DCA989D467}"/>
              </a:ext>
            </a:extLst>
          </p:cNvPr>
          <p:cNvGrpSpPr>
            <a:grpSpLocks/>
          </p:cNvGrpSpPr>
          <p:nvPr/>
        </p:nvGrpSpPr>
        <p:grpSpPr bwMode="auto">
          <a:xfrm rot="5400000" flipH="1">
            <a:off x="7871954" y="4526551"/>
            <a:ext cx="84250" cy="795164"/>
            <a:chOff x="288" y="1968"/>
            <a:chExt cx="96" cy="336"/>
          </a:xfrm>
          <a:solidFill>
            <a:schemeClr val="tx2">
              <a:lumMod val="75000"/>
            </a:schemeClr>
          </a:solidFill>
        </p:grpSpPr>
        <p:sp>
          <p:nvSpPr>
            <p:cNvPr id="122" name="Rectangle 32">
              <a:extLst>
                <a:ext uri="{FF2B5EF4-FFF2-40B4-BE49-F238E27FC236}">
                  <a16:creationId xmlns:a16="http://schemas.microsoft.com/office/drawing/2014/main" id="{C29EE6FD-00C7-EC49-A1B2-993656C8BBE5}"/>
                </a:ext>
              </a:extLst>
            </p:cNvPr>
            <p:cNvSpPr>
              <a:spLocks noChangeArrowheads="1"/>
            </p:cNvSpPr>
            <p:nvPr/>
          </p:nvSpPr>
          <p:spPr bwMode="auto">
            <a:xfrm>
              <a:off x="312" y="1968"/>
              <a:ext cx="48" cy="240"/>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sp>
          <p:nvSpPr>
            <p:cNvPr id="123" name="Rectangle 33">
              <a:extLst>
                <a:ext uri="{FF2B5EF4-FFF2-40B4-BE49-F238E27FC236}">
                  <a16:creationId xmlns:a16="http://schemas.microsoft.com/office/drawing/2014/main" id="{01D3C694-5268-894B-ABAD-973387EC9AFE}"/>
                </a:ext>
              </a:extLst>
            </p:cNvPr>
            <p:cNvSpPr>
              <a:spLocks noChangeArrowheads="1"/>
            </p:cNvSpPr>
            <p:nvPr/>
          </p:nvSpPr>
          <p:spPr bwMode="auto">
            <a:xfrm>
              <a:off x="288" y="2208"/>
              <a:ext cx="96" cy="96"/>
            </a:xfrm>
            <a:prstGeom prst="rect">
              <a:avLst/>
            </a:prstGeom>
            <a:grpFill/>
            <a:ln w="12700" cap="sq">
              <a:solidFill>
                <a:srgbClr val="240A0C"/>
              </a:solidFill>
              <a:miter lim="800000"/>
              <a:headEnd type="none" w="sm" len="sm"/>
              <a:tailEnd type="none" w="sm" len="sm"/>
            </a:ln>
            <a:scene3d>
              <a:camera prst="orthographicFront"/>
              <a:lightRig rig="threePt" dir="t"/>
            </a:scene3d>
            <a:sp3d>
              <a:bevelT/>
            </a:sp3d>
          </p:spPr>
          <p:txBody>
            <a:bodyPr wrap="none" anchor="ctr"/>
            <a:lstStyle/>
            <a:p>
              <a:pPr>
                <a:defRPr/>
              </a:pPr>
              <a:endParaRPr lang="en-US">
                <a:solidFill>
                  <a:prstClr val="black"/>
                </a:solidFill>
                <a:latin typeface="Times"/>
                <a:cs typeface="Times"/>
              </a:endParaRPr>
            </a:p>
          </p:txBody>
        </p:sp>
      </p:grpSp>
      <p:sp>
        <p:nvSpPr>
          <p:cNvPr id="124" name="TextBox 106">
            <a:extLst>
              <a:ext uri="{FF2B5EF4-FFF2-40B4-BE49-F238E27FC236}">
                <a16:creationId xmlns:a16="http://schemas.microsoft.com/office/drawing/2014/main" id="{4075C729-32BA-774F-9598-CB16714CDD14}"/>
              </a:ext>
            </a:extLst>
          </p:cNvPr>
          <p:cNvSpPr txBox="1">
            <a:spLocks noChangeArrowheads="1"/>
          </p:cNvSpPr>
          <p:nvPr/>
        </p:nvSpPr>
        <p:spPr bwMode="auto">
          <a:xfrm>
            <a:off x="7621375" y="3411418"/>
            <a:ext cx="71804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MHC 1</a:t>
            </a:r>
          </a:p>
        </p:txBody>
      </p:sp>
      <p:sp>
        <p:nvSpPr>
          <p:cNvPr id="125" name="TextBox 121">
            <a:extLst>
              <a:ext uri="{FF2B5EF4-FFF2-40B4-BE49-F238E27FC236}">
                <a16:creationId xmlns:a16="http://schemas.microsoft.com/office/drawing/2014/main" id="{DFFE7B3A-9E0D-F64C-8B98-0EF54461CCF6}"/>
              </a:ext>
            </a:extLst>
          </p:cNvPr>
          <p:cNvSpPr txBox="1">
            <a:spLocks noChangeArrowheads="1"/>
          </p:cNvSpPr>
          <p:nvPr/>
        </p:nvSpPr>
        <p:spPr bwMode="auto">
          <a:xfrm>
            <a:off x="7720003" y="4942105"/>
            <a:ext cx="803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grpSp>
        <p:nvGrpSpPr>
          <p:cNvPr id="126" name="Group 82">
            <a:extLst>
              <a:ext uri="{FF2B5EF4-FFF2-40B4-BE49-F238E27FC236}">
                <a16:creationId xmlns:a16="http://schemas.microsoft.com/office/drawing/2014/main" id="{60E967A2-F04E-4347-B230-B501EF6A88D4}"/>
              </a:ext>
            </a:extLst>
          </p:cNvPr>
          <p:cNvGrpSpPr/>
          <p:nvPr/>
        </p:nvGrpSpPr>
        <p:grpSpPr bwMode="auto">
          <a:xfrm rot="10800000">
            <a:off x="7235175" y="1761127"/>
            <a:ext cx="266822" cy="186772"/>
            <a:chOff x="7348296" y="2403764"/>
            <a:chExt cx="678745" cy="318523"/>
          </a:xfrm>
          <a:effectLst>
            <a:glow rad="63500">
              <a:schemeClr val="accent4">
                <a:satMod val="175000"/>
                <a:alpha val="40000"/>
              </a:schemeClr>
            </a:glow>
          </a:effectLst>
        </p:grpSpPr>
        <p:sp>
          <p:nvSpPr>
            <p:cNvPr id="127" name="Freeform 21">
              <a:extLst>
                <a:ext uri="{FF2B5EF4-FFF2-40B4-BE49-F238E27FC236}">
                  <a16:creationId xmlns:a16="http://schemas.microsoft.com/office/drawing/2014/main" id="{B7DF52D9-7191-C140-B04A-348946FBF1CF}"/>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28" name="Freeform 22">
              <a:extLst>
                <a:ext uri="{FF2B5EF4-FFF2-40B4-BE49-F238E27FC236}">
                  <a16:creationId xmlns:a16="http://schemas.microsoft.com/office/drawing/2014/main" id="{71D1C4C2-8142-CE4D-86B8-CCD0FACADA6D}"/>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grpSp>
        <p:nvGrpSpPr>
          <p:cNvPr id="129" name="Group 82">
            <a:extLst>
              <a:ext uri="{FF2B5EF4-FFF2-40B4-BE49-F238E27FC236}">
                <a16:creationId xmlns:a16="http://schemas.microsoft.com/office/drawing/2014/main" id="{2EF961BC-803A-274D-9672-CA879B64CCE7}"/>
              </a:ext>
            </a:extLst>
          </p:cNvPr>
          <p:cNvGrpSpPr/>
          <p:nvPr/>
        </p:nvGrpSpPr>
        <p:grpSpPr bwMode="auto">
          <a:xfrm rot="10800000">
            <a:off x="7232690" y="2009599"/>
            <a:ext cx="266822" cy="186772"/>
            <a:chOff x="7348296" y="2403764"/>
            <a:chExt cx="678745" cy="318523"/>
          </a:xfrm>
          <a:effectLst>
            <a:glow rad="63500">
              <a:schemeClr val="accent4">
                <a:satMod val="175000"/>
                <a:alpha val="40000"/>
              </a:schemeClr>
            </a:glow>
          </a:effectLst>
        </p:grpSpPr>
        <p:sp>
          <p:nvSpPr>
            <p:cNvPr id="130" name="Freeform 21">
              <a:extLst>
                <a:ext uri="{FF2B5EF4-FFF2-40B4-BE49-F238E27FC236}">
                  <a16:creationId xmlns:a16="http://schemas.microsoft.com/office/drawing/2014/main" id="{AD96D86D-BA21-0B4B-9C99-708B13B21D78}"/>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31" name="Freeform 22">
              <a:extLst>
                <a:ext uri="{FF2B5EF4-FFF2-40B4-BE49-F238E27FC236}">
                  <a16:creationId xmlns:a16="http://schemas.microsoft.com/office/drawing/2014/main" id="{2A6FE504-85F8-2141-87BA-957EBAAF4E3F}"/>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sp>
        <p:nvSpPr>
          <p:cNvPr id="132" name="Text Box 71">
            <a:extLst>
              <a:ext uri="{FF2B5EF4-FFF2-40B4-BE49-F238E27FC236}">
                <a16:creationId xmlns:a16="http://schemas.microsoft.com/office/drawing/2014/main" id="{689AB989-BFD1-AD41-8966-9D6B843F6128}"/>
              </a:ext>
            </a:extLst>
          </p:cNvPr>
          <p:cNvSpPr txBox="1">
            <a:spLocks noChangeArrowheads="1"/>
          </p:cNvSpPr>
          <p:nvPr/>
        </p:nvSpPr>
        <p:spPr bwMode="auto">
          <a:xfrm>
            <a:off x="6940361" y="1488335"/>
            <a:ext cx="95358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err="1">
                <a:solidFill>
                  <a:srgbClr val="000000"/>
                </a:solidFill>
                <a:latin typeface="Times"/>
                <a:cs typeface="Times"/>
              </a:rPr>
              <a:t>Nivolumab</a:t>
            </a:r>
            <a:endParaRPr lang="en-US" sz="1100" b="1" baseline="-25000" dirty="0">
              <a:solidFill>
                <a:srgbClr val="000000"/>
              </a:solidFill>
              <a:latin typeface="Times"/>
              <a:cs typeface="Times"/>
            </a:endParaRPr>
          </a:p>
        </p:txBody>
      </p:sp>
      <p:sp>
        <p:nvSpPr>
          <p:cNvPr id="133" name="TextBox 132">
            <a:extLst>
              <a:ext uri="{FF2B5EF4-FFF2-40B4-BE49-F238E27FC236}">
                <a16:creationId xmlns:a16="http://schemas.microsoft.com/office/drawing/2014/main" id="{32A32CDD-B8F9-C144-A2FD-DB1C4A148708}"/>
              </a:ext>
            </a:extLst>
          </p:cNvPr>
          <p:cNvSpPr txBox="1">
            <a:spLocks noChangeArrowheads="1"/>
          </p:cNvSpPr>
          <p:nvPr/>
        </p:nvSpPr>
        <p:spPr bwMode="auto">
          <a:xfrm>
            <a:off x="6795311" y="2059106"/>
            <a:ext cx="1014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sp>
        <p:nvSpPr>
          <p:cNvPr id="134" name="TextBox 133">
            <a:extLst>
              <a:ext uri="{FF2B5EF4-FFF2-40B4-BE49-F238E27FC236}">
                <a16:creationId xmlns:a16="http://schemas.microsoft.com/office/drawing/2014/main" id="{6159BF23-D9A9-F644-85A3-F3F54876D222}"/>
              </a:ext>
            </a:extLst>
          </p:cNvPr>
          <p:cNvSpPr txBox="1">
            <a:spLocks noChangeArrowheads="1"/>
          </p:cNvSpPr>
          <p:nvPr/>
        </p:nvSpPr>
        <p:spPr bwMode="auto">
          <a:xfrm>
            <a:off x="7478008" y="1989108"/>
            <a:ext cx="803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grpSp>
        <p:nvGrpSpPr>
          <p:cNvPr id="135" name="Group 82">
            <a:extLst>
              <a:ext uri="{FF2B5EF4-FFF2-40B4-BE49-F238E27FC236}">
                <a16:creationId xmlns:a16="http://schemas.microsoft.com/office/drawing/2014/main" id="{ED29D5BD-CE1A-1449-A5D1-49A5A9A37A0B}"/>
              </a:ext>
            </a:extLst>
          </p:cNvPr>
          <p:cNvGrpSpPr/>
          <p:nvPr/>
        </p:nvGrpSpPr>
        <p:grpSpPr bwMode="auto">
          <a:xfrm>
            <a:off x="7475871" y="4425276"/>
            <a:ext cx="266822" cy="186772"/>
            <a:chOff x="7348296" y="2403764"/>
            <a:chExt cx="678745" cy="318523"/>
          </a:xfrm>
          <a:effectLst>
            <a:glow rad="63500">
              <a:schemeClr val="accent4">
                <a:satMod val="175000"/>
                <a:alpha val="40000"/>
              </a:schemeClr>
            </a:glow>
          </a:effectLst>
        </p:grpSpPr>
        <p:sp>
          <p:nvSpPr>
            <p:cNvPr id="136" name="Freeform 21">
              <a:extLst>
                <a:ext uri="{FF2B5EF4-FFF2-40B4-BE49-F238E27FC236}">
                  <a16:creationId xmlns:a16="http://schemas.microsoft.com/office/drawing/2014/main" id="{607D338F-C7B2-6D4C-923B-401020611572}"/>
                </a:ext>
              </a:extLst>
            </p:cNvPr>
            <p:cNvSpPr>
              <a:spLocks/>
            </p:cNvSpPr>
            <p:nvPr/>
          </p:nvSpPr>
          <p:spPr bwMode="auto">
            <a:xfrm>
              <a:off x="7348296" y="2403764"/>
              <a:ext cx="678745" cy="110692"/>
            </a:xfrm>
            <a:custGeom>
              <a:avLst/>
              <a:gdLst/>
              <a:ahLst/>
              <a:cxnLst>
                <a:cxn ang="0">
                  <a:pos x="480" y="0"/>
                </a:cxn>
                <a:cxn ang="0">
                  <a:pos x="288" y="276"/>
                </a:cxn>
                <a:cxn ang="0">
                  <a:pos x="0" y="276"/>
                </a:cxn>
              </a:cxnLst>
              <a:rect l="0" t="0" r="r" b="b"/>
              <a:pathLst>
                <a:path w="481" h="277">
                  <a:moveTo>
                    <a:pt x="480" y="0"/>
                  </a:moveTo>
                  <a:lnTo>
                    <a:pt x="288" y="276"/>
                  </a:lnTo>
                  <a:lnTo>
                    <a:pt x="0" y="276"/>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sp>
          <p:nvSpPr>
            <p:cNvPr id="137" name="Freeform 22">
              <a:extLst>
                <a:ext uri="{FF2B5EF4-FFF2-40B4-BE49-F238E27FC236}">
                  <a16:creationId xmlns:a16="http://schemas.microsoft.com/office/drawing/2014/main" id="{0388DE50-4D9E-EC4D-8D58-E9477B43D45E}"/>
                </a:ext>
              </a:extLst>
            </p:cNvPr>
            <p:cNvSpPr>
              <a:spLocks/>
            </p:cNvSpPr>
            <p:nvPr/>
          </p:nvSpPr>
          <p:spPr bwMode="auto">
            <a:xfrm>
              <a:off x="7348296" y="2611595"/>
              <a:ext cx="678745" cy="110692"/>
            </a:xfrm>
            <a:custGeom>
              <a:avLst/>
              <a:gdLst/>
              <a:ahLst/>
              <a:cxnLst>
                <a:cxn ang="0">
                  <a:pos x="480" y="276"/>
                </a:cxn>
                <a:cxn ang="0">
                  <a:pos x="288" y="0"/>
                </a:cxn>
                <a:cxn ang="0">
                  <a:pos x="0" y="0"/>
                </a:cxn>
              </a:cxnLst>
              <a:rect l="0" t="0" r="r" b="b"/>
              <a:pathLst>
                <a:path w="481" h="277">
                  <a:moveTo>
                    <a:pt x="480" y="276"/>
                  </a:moveTo>
                  <a:lnTo>
                    <a:pt x="288" y="0"/>
                  </a:lnTo>
                  <a:lnTo>
                    <a:pt x="0" y="0"/>
                  </a:lnTo>
                </a:path>
              </a:pathLst>
            </a:custGeom>
            <a:noFill/>
            <a:ln w="50800" cap="rnd" cmpd="sng">
              <a:solidFill>
                <a:schemeClr val="tx1"/>
              </a:solidFill>
              <a:prstDash val="solid"/>
              <a:round/>
              <a:headEnd type="none" w="sm" len="sm"/>
              <a:tailEnd type="none" w="sm" len="sm"/>
            </a:ln>
            <a:effectLst/>
            <a:scene3d>
              <a:camera prst="orthographicFront"/>
              <a:lightRig rig="threePt" dir="t"/>
            </a:scene3d>
            <a:sp3d>
              <a:bevelT/>
            </a:sp3d>
          </p:spPr>
          <p:txBody>
            <a:bodyPr/>
            <a:lstStyle/>
            <a:p>
              <a:pPr>
                <a:defRPr/>
              </a:pPr>
              <a:endParaRPr lang="en-US">
                <a:latin typeface="Times"/>
                <a:ea typeface="+mn-ea"/>
                <a:cs typeface="Times"/>
              </a:endParaRPr>
            </a:p>
          </p:txBody>
        </p:sp>
      </p:grpSp>
      <p:sp>
        <p:nvSpPr>
          <p:cNvPr id="138" name="Text Box 71">
            <a:extLst>
              <a:ext uri="{FF2B5EF4-FFF2-40B4-BE49-F238E27FC236}">
                <a16:creationId xmlns:a16="http://schemas.microsoft.com/office/drawing/2014/main" id="{92E78FA9-3E48-FE42-88DC-2BE139B42912}"/>
              </a:ext>
            </a:extLst>
          </p:cNvPr>
          <p:cNvSpPr txBox="1">
            <a:spLocks noChangeArrowheads="1"/>
          </p:cNvSpPr>
          <p:nvPr/>
        </p:nvSpPr>
        <p:spPr bwMode="auto">
          <a:xfrm>
            <a:off x="7155537" y="4151149"/>
            <a:ext cx="134601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a:solidFill>
                  <a:srgbClr val="000000"/>
                </a:solidFill>
                <a:latin typeface="Times"/>
                <a:cs typeface="Times"/>
              </a:rPr>
              <a:t>Avelumab</a:t>
            </a:r>
            <a:endParaRPr lang="en-US" sz="1100" b="1" baseline="-25000" dirty="0">
              <a:solidFill>
                <a:srgbClr val="000000"/>
              </a:solidFill>
              <a:latin typeface="Times"/>
              <a:cs typeface="Times"/>
            </a:endParaRPr>
          </a:p>
        </p:txBody>
      </p:sp>
      <p:sp>
        <p:nvSpPr>
          <p:cNvPr id="139" name="TextBox 120">
            <a:extLst>
              <a:ext uri="{FF2B5EF4-FFF2-40B4-BE49-F238E27FC236}">
                <a16:creationId xmlns:a16="http://schemas.microsoft.com/office/drawing/2014/main" id="{53DE9989-4514-F34D-BDA8-085088316953}"/>
              </a:ext>
            </a:extLst>
          </p:cNvPr>
          <p:cNvSpPr txBox="1">
            <a:spLocks noChangeArrowheads="1"/>
          </p:cNvSpPr>
          <p:nvPr/>
        </p:nvSpPr>
        <p:spPr bwMode="auto">
          <a:xfrm>
            <a:off x="6902304" y="4564994"/>
            <a:ext cx="1014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PD-1</a:t>
            </a:r>
          </a:p>
        </p:txBody>
      </p:sp>
      <p:sp>
        <p:nvSpPr>
          <p:cNvPr id="140" name="TextBox 121">
            <a:extLst>
              <a:ext uri="{FF2B5EF4-FFF2-40B4-BE49-F238E27FC236}">
                <a16:creationId xmlns:a16="http://schemas.microsoft.com/office/drawing/2014/main" id="{E4C486A5-EB8C-CE46-A7BC-C2DF0628085F}"/>
              </a:ext>
            </a:extLst>
          </p:cNvPr>
          <p:cNvSpPr txBox="1">
            <a:spLocks noChangeArrowheads="1"/>
          </p:cNvSpPr>
          <p:nvPr/>
        </p:nvSpPr>
        <p:spPr bwMode="auto">
          <a:xfrm>
            <a:off x="7720019" y="4561234"/>
            <a:ext cx="80357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100" dirty="0">
                <a:solidFill>
                  <a:srgbClr val="000000"/>
                </a:solidFill>
                <a:latin typeface="Times"/>
                <a:cs typeface="Times"/>
              </a:rPr>
              <a:t>PD-L1</a:t>
            </a:r>
          </a:p>
        </p:txBody>
      </p:sp>
      <p:sp>
        <p:nvSpPr>
          <p:cNvPr id="141" name="AutoShape 103">
            <a:extLst>
              <a:ext uri="{FF2B5EF4-FFF2-40B4-BE49-F238E27FC236}">
                <a16:creationId xmlns:a16="http://schemas.microsoft.com/office/drawing/2014/main" id="{C4AF03AD-5E61-E449-AF2B-05CA68AD6100}"/>
              </a:ext>
            </a:extLst>
          </p:cNvPr>
          <p:cNvSpPr>
            <a:spLocks noChangeArrowheads="1"/>
          </p:cNvSpPr>
          <p:nvPr/>
        </p:nvSpPr>
        <p:spPr bwMode="auto">
          <a:xfrm>
            <a:off x="7571239" y="3707006"/>
            <a:ext cx="274007" cy="41493"/>
          </a:xfrm>
          <a:prstGeom prst="homePlate">
            <a:avLst>
              <a:gd name="adj" fmla="val 100000"/>
            </a:avLst>
          </a:prstGeom>
          <a:solidFill>
            <a:srgbClr val="404040"/>
          </a:solidFill>
          <a:ln>
            <a:noFill/>
          </a:ln>
        </p:spPr>
        <p:txBody>
          <a:bodyPr wrap="none" anchor="ctr"/>
          <a:lstStyle/>
          <a:p>
            <a:endParaRPr lang="en-US" sz="2400">
              <a:solidFill>
                <a:srgbClr val="000000"/>
              </a:solidFill>
              <a:latin typeface="Times"/>
              <a:cs typeface="Times"/>
            </a:endParaRPr>
          </a:p>
        </p:txBody>
      </p:sp>
      <p:sp>
        <p:nvSpPr>
          <p:cNvPr id="142" name="Text Box 71">
            <a:extLst>
              <a:ext uri="{FF2B5EF4-FFF2-40B4-BE49-F238E27FC236}">
                <a16:creationId xmlns:a16="http://schemas.microsoft.com/office/drawing/2014/main" id="{C7362701-D367-1842-AFA0-A3BFF8AD1409}"/>
              </a:ext>
            </a:extLst>
          </p:cNvPr>
          <p:cNvSpPr txBox="1">
            <a:spLocks noChangeArrowheads="1"/>
          </p:cNvSpPr>
          <p:nvPr/>
        </p:nvSpPr>
        <p:spPr bwMode="auto">
          <a:xfrm>
            <a:off x="6902304" y="2226145"/>
            <a:ext cx="121534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a:solidFill>
                  <a:srgbClr val="000000"/>
                </a:solidFill>
                <a:latin typeface="Times"/>
                <a:cs typeface="Times"/>
              </a:rPr>
              <a:t>Pembrolizumab</a:t>
            </a:r>
            <a:endParaRPr lang="en-US" sz="1100" b="1" baseline="-25000" dirty="0">
              <a:solidFill>
                <a:srgbClr val="000000"/>
              </a:solidFill>
              <a:latin typeface="Times"/>
              <a:cs typeface="Times"/>
            </a:endParaRPr>
          </a:p>
        </p:txBody>
      </p:sp>
      <p:pic>
        <p:nvPicPr>
          <p:cNvPr id="143" name="Picture 142" descr="APC.png">
            <a:extLst>
              <a:ext uri="{FF2B5EF4-FFF2-40B4-BE49-F238E27FC236}">
                <a16:creationId xmlns:a16="http://schemas.microsoft.com/office/drawing/2014/main" id="{F1DDB1D6-39CF-174F-9A68-F79A2175508F}"/>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1762945" y="1201594"/>
            <a:ext cx="2615010" cy="4529026"/>
          </a:xfrm>
          <a:prstGeom prst="rect">
            <a:avLst/>
          </a:prstGeom>
          <a:effectLst>
            <a:outerShdw blurRad="76200" dir="18900000" sy="23000" kx="-1200000" algn="bl" rotWithShape="0">
              <a:prstClr val="black">
                <a:alpha val="20000"/>
              </a:prstClr>
            </a:outerShdw>
          </a:effectLst>
        </p:spPr>
      </p:pic>
      <p:pic>
        <p:nvPicPr>
          <p:cNvPr id="144" name="Picture 143" descr="MHC.png">
            <a:extLst>
              <a:ext uri="{FF2B5EF4-FFF2-40B4-BE49-F238E27FC236}">
                <a16:creationId xmlns:a16="http://schemas.microsoft.com/office/drawing/2014/main" id="{B16C725B-545D-B84F-A6A2-1F6C39DDB8E6}"/>
              </a:ext>
            </a:extLst>
          </p:cNvPr>
          <p:cNvPicPr>
            <a:picLocks noChangeAspect="1"/>
          </p:cNvPicPr>
          <p:nvPr/>
        </p:nvPicPr>
        <p:blipFill>
          <a:blip r:embed="rId6">
            <a:alphaModFix amt="39000"/>
            <a:extLst>
              <a:ext uri="{BEBA8EAE-BF5A-486C-A8C5-ECC9F3942E4B}">
                <a14:imgProps xmlns:a14="http://schemas.microsoft.com/office/drawing/2010/main">
                  <a14:imgLayer r:embed="rId7">
                    <a14:imgEffect>
                      <a14:artisticGlowDiffused/>
                    </a14:imgEffect>
                  </a14:imgLayer>
                </a14:imgProps>
              </a:ext>
              <a:ext uri="{28A0092B-C50C-407E-A947-70E740481C1C}">
                <a14:useLocalDpi xmlns:a14="http://schemas.microsoft.com/office/drawing/2010/main" val="0"/>
              </a:ext>
            </a:extLst>
          </a:blip>
          <a:stretch>
            <a:fillRect/>
          </a:stretch>
        </p:blipFill>
        <p:spPr>
          <a:xfrm>
            <a:off x="2479406" y="2762627"/>
            <a:ext cx="340753" cy="318626"/>
          </a:xfrm>
          <a:prstGeom prst="rect">
            <a:avLst/>
          </a:prstGeom>
        </p:spPr>
      </p:pic>
      <p:pic>
        <p:nvPicPr>
          <p:cNvPr id="145" name="Picture 144" descr="MHC.png">
            <a:extLst>
              <a:ext uri="{FF2B5EF4-FFF2-40B4-BE49-F238E27FC236}">
                <a16:creationId xmlns:a16="http://schemas.microsoft.com/office/drawing/2014/main" id="{13D89265-2DC8-F843-82CF-4BA265D8E629}"/>
              </a:ext>
            </a:extLst>
          </p:cNvPr>
          <p:cNvPicPr>
            <a:picLocks noChangeAspect="1"/>
          </p:cNvPicPr>
          <p:nvPr/>
        </p:nvPicPr>
        <p:blipFill>
          <a:blip r:embed="rId8">
            <a:alphaModFix amt="39000"/>
            <a:extLst>
              <a:ext uri="{BEBA8EAE-BF5A-486C-A8C5-ECC9F3942E4B}">
                <a14:imgProps xmlns:a14="http://schemas.microsoft.com/office/drawing/2010/main">
                  <a14:imgLayer r:embed="rId9">
                    <a14:imgEffect>
                      <a14:artisticCement/>
                    </a14:imgEffect>
                  </a14:imgLayer>
                </a14:imgProps>
              </a:ext>
              <a:ext uri="{28A0092B-C50C-407E-A947-70E740481C1C}">
                <a14:useLocalDpi xmlns:a14="http://schemas.microsoft.com/office/drawing/2010/main" val="0"/>
              </a:ext>
            </a:extLst>
          </a:blip>
          <a:stretch>
            <a:fillRect/>
          </a:stretch>
        </p:blipFill>
        <p:spPr>
          <a:xfrm>
            <a:off x="3149385" y="3709174"/>
            <a:ext cx="340753" cy="318626"/>
          </a:xfrm>
          <a:prstGeom prst="rect">
            <a:avLst/>
          </a:prstGeom>
        </p:spPr>
      </p:pic>
      <p:pic>
        <p:nvPicPr>
          <p:cNvPr id="146" name="Picture 145" descr="APC Nucleus.png">
            <a:extLst>
              <a:ext uri="{FF2B5EF4-FFF2-40B4-BE49-F238E27FC236}">
                <a16:creationId xmlns:a16="http://schemas.microsoft.com/office/drawing/2014/main" id="{EB47326E-0032-254F-92C2-706C5EB5DC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778" y="3111351"/>
            <a:ext cx="621751" cy="457170"/>
          </a:xfrm>
          <a:prstGeom prst="rect">
            <a:avLst/>
          </a:prstGeom>
        </p:spPr>
      </p:pic>
      <p:pic>
        <p:nvPicPr>
          <p:cNvPr id="147" name="Picture 146" descr="APC Nucleus.png">
            <a:extLst>
              <a:ext uri="{FF2B5EF4-FFF2-40B4-BE49-F238E27FC236}">
                <a16:creationId xmlns:a16="http://schemas.microsoft.com/office/drawing/2014/main" id="{A56EC78E-105F-3240-B63B-EDD2A63CD0D2}"/>
              </a:ext>
            </a:extLst>
          </p:cNvPr>
          <p:cNvPicPr>
            <a:picLocks noChangeAspect="1"/>
          </p:cNvPicPr>
          <p:nvPr/>
        </p:nvPicPr>
        <p:blipFill>
          <a:blip r:embed="rId11">
            <a:alphaModFix amt="61000"/>
            <a:extLst>
              <a:ext uri="{BEBA8EAE-BF5A-486C-A8C5-ECC9F3942E4B}">
                <a14:imgProps xmlns:a14="http://schemas.microsoft.com/office/drawing/2010/main">
                  <a14:imgLayer r:embed="rId12">
                    <a14:imgEffect>
                      <a14:artisticCutout/>
                    </a14:imgEffect>
                  </a14:imgLayer>
                </a14:imgProps>
              </a:ext>
              <a:ext uri="{28A0092B-C50C-407E-A947-70E740481C1C}">
                <a14:useLocalDpi xmlns:a14="http://schemas.microsoft.com/office/drawing/2010/main" val="0"/>
              </a:ext>
            </a:extLst>
          </a:blip>
          <a:stretch>
            <a:fillRect/>
          </a:stretch>
        </p:blipFill>
        <p:spPr>
          <a:xfrm>
            <a:off x="2734778" y="3127258"/>
            <a:ext cx="621751" cy="457170"/>
          </a:xfrm>
          <a:prstGeom prst="rect">
            <a:avLst/>
          </a:prstGeom>
        </p:spPr>
      </p:pic>
      <p:pic>
        <p:nvPicPr>
          <p:cNvPr id="148" name="Picture 147" descr="Sphere.png">
            <a:extLst>
              <a:ext uri="{FF2B5EF4-FFF2-40B4-BE49-F238E27FC236}">
                <a16:creationId xmlns:a16="http://schemas.microsoft.com/office/drawing/2014/main" id="{9A09A1B5-B32E-6B4F-938B-1DE9695EC6C8}"/>
              </a:ext>
            </a:extLst>
          </p:cNvPr>
          <p:cNvPicPr>
            <a:picLocks/>
          </p:cNvPicPr>
          <p:nvPr/>
        </p:nvPicPr>
        <p:blipFill>
          <a:blip r:embed="rId13">
            <a:extLst>
              <a:ext uri="{BEBA8EAE-BF5A-486C-A8C5-ECC9F3942E4B}">
                <a14:imgProps xmlns:a14="http://schemas.microsoft.com/office/drawing/2010/main">
                  <a14:imgLayer r:embed="rId14">
                    <a14:imgEffect>
                      <a14:artisticCutout trans="96000" numberOfShades="0"/>
                    </a14:imgEffect>
                  </a14:imgLayer>
                </a14:imgProps>
              </a:ext>
              <a:ext uri="{28A0092B-C50C-407E-A947-70E740481C1C}">
                <a14:useLocalDpi xmlns:a14="http://schemas.microsoft.com/office/drawing/2010/main" val="0"/>
              </a:ext>
            </a:extLst>
          </a:blip>
          <a:stretch>
            <a:fillRect/>
          </a:stretch>
        </p:blipFill>
        <p:spPr>
          <a:xfrm>
            <a:off x="4703439" y="1533384"/>
            <a:ext cx="2486137" cy="3959352"/>
          </a:xfrm>
          <a:prstGeom prst="rect">
            <a:avLst/>
          </a:prstGeom>
          <a:effectLst>
            <a:outerShdw blurRad="76200" dir="18900000" sy="23000" kx="-1200000" algn="bl" rotWithShape="0">
              <a:prstClr val="black">
                <a:alpha val="20000"/>
              </a:prstClr>
            </a:outerShdw>
          </a:effectLst>
        </p:spPr>
      </p:pic>
      <p:pic>
        <p:nvPicPr>
          <p:cNvPr id="149" name="Picture 148" descr="T cell Nucleus.png">
            <a:extLst>
              <a:ext uri="{FF2B5EF4-FFF2-40B4-BE49-F238E27FC236}">
                <a16:creationId xmlns:a16="http://schemas.microsoft.com/office/drawing/2014/main" id="{CED883F1-B4ED-6147-B8C0-73064E0C6CE8}"/>
              </a:ext>
            </a:extLst>
          </p:cNvPr>
          <p:cNvPicPr>
            <a:picLocks/>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artisticPlasticWrap trans="72000" smoothness="10"/>
                    </a14:imgEffect>
                  </a14:imgLayer>
                </a14:imgProps>
              </a:ext>
              <a:ext uri="{28A0092B-C50C-407E-A947-70E740481C1C}">
                <a14:useLocalDpi xmlns:a14="http://schemas.microsoft.com/office/drawing/2010/main" val="0"/>
              </a:ext>
            </a:extLst>
          </a:blip>
          <a:stretch>
            <a:fillRect/>
          </a:stretch>
        </p:blipFill>
        <p:spPr>
          <a:xfrm>
            <a:off x="5541885" y="2672818"/>
            <a:ext cx="1075180" cy="1429245"/>
          </a:xfrm>
          <a:prstGeom prst="rect">
            <a:avLst/>
          </a:prstGeom>
        </p:spPr>
      </p:pic>
      <p:sp>
        <p:nvSpPr>
          <p:cNvPr id="150" name="Text Box 71">
            <a:extLst>
              <a:ext uri="{FF2B5EF4-FFF2-40B4-BE49-F238E27FC236}">
                <a16:creationId xmlns:a16="http://schemas.microsoft.com/office/drawing/2014/main" id="{D11F3DDE-AF7E-FC4F-8B58-47239FDB319C}"/>
              </a:ext>
            </a:extLst>
          </p:cNvPr>
          <p:cNvSpPr txBox="1">
            <a:spLocks noChangeArrowheads="1"/>
          </p:cNvSpPr>
          <p:nvPr/>
        </p:nvSpPr>
        <p:spPr bwMode="auto">
          <a:xfrm>
            <a:off x="5974884" y="2096110"/>
            <a:ext cx="94730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300" b="1" dirty="0">
                <a:solidFill>
                  <a:srgbClr val="000000"/>
                </a:solidFill>
                <a:latin typeface="Times"/>
                <a:cs typeface="Times"/>
              </a:rPr>
              <a:t>Activating Signals</a:t>
            </a:r>
            <a:endParaRPr lang="en-US" sz="1300" b="1" baseline="-25000" dirty="0">
              <a:solidFill>
                <a:srgbClr val="000000"/>
              </a:solidFill>
              <a:latin typeface="Times"/>
              <a:cs typeface="Times"/>
            </a:endParaRPr>
          </a:p>
        </p:txBody>
      </p:sp>
      <p:cxnSp>
        <p:nvCxnSpPr>
          <p:cNvPr id="151" name="Straight Arrow Connector 150">
            <a:extLst>
              <a:ext uri="{FF2B5EF4-FFF2-40B4-BE49-F238E27FC236}">
                <a16:creationId xmlns:a16="http://schemas.microsoft.com/office/drawing/2014/main" id="{55C6601E-3820-1C45-81E3-77848241DB61}"/>
              </a:ext>
            </a:extLst>
          </p:cNvPr>
          <p:cNvCxnSpPr/>
          <p:nvPr/>
        </p:nvCxnSpPr>
        <p:spPr>
          <a:xfrm>
            <a:off x="5982729" y="1651175"/>
            <a:ext cx="53014" cy="952200"/>
          </a:xfrm>
          <a:prstGeom prst="straightConnector1">
            <a:avLst/>
          </a:prstGeom>
          <a:ln w="28575" cmpd="sng">
            <a:solidFill>
              <a:srgbClr val="000000"/>
            </a:solidFill>
            <a:headEnd type="none"/>
            <a:tailEnd type="triangle" w="med" len="med"/>
          </a:ln>
          <a:effectLst/>
        </p:spPr>
        <p:style>
          <a:lnRef idx="3">
            <a:schemeClr val="accent3"/>
          </a:lnRef>
          <a:fillRef idx="0">
            <a:schemeClr val="accent3"/>
          </a:fillRef>
          <a:effectRef idx="2">
            <a:schemeClr val="accent3"/>
          </a:effectRef>
          <a:fontRef idx="minor">
            <a:schemeClr val="tx1"/>
          </a:fontRef>
        </p:style>
      </p:cxnSp>
      <p:cxnSp>
        <p:nvCxnSpPr>
          <p:cNvPr id="152" name="Straight Arrow Connector 151">
            <a:extLst>
              <a:ext uri="{FF2B5EF4-FFF2-40B4-BE49-F238E27FC236}">
                <a16:creationId xmlns:a16="http://schemas.microsoft.com/office/drawing/2014/main" id="{11B321CC-BF9C-214F-9657-4078AB786099}"/>
              </a:ext>
            </a:extLst>
          </p:cNvPr>
          <p:cNvCxnSpPr/>
          <p:nvPr/>
        </p:nvCxnSpPr>
        <p:spPr>
          <a:xfrm>
            <a:off x="4873909" y="2748624"/>
            <a:ext cx="737284" cy="155481"/>
          </a:xfrm>
          <a:prstGeom prst="straightConnector1">
            <a:avLst/>
          </a:prstGeom>
          <a:ln w="28575" cmpd="sng">
            <a:solidFill>
              <a:srgbClr val="000000"/>
            </a:solidFill>
            <a:headEnd type="none"/>
            <a:tailEnd type="triangle"/>
          </a:ln>
          <a:effectLst/>
        </p:spPr>
        <p:style>
          <a:lnRef idx="3">
            <a:schemeClr val="accent3"/>
          </a:lnRef>
          <a:fillRef idx="0">
            <a:schemeClr val="accent3"/>
          </a:fillRef>
          <a:effectRef idx="2">
            <a:schemeClr val="accent3"/>
          </a:effectRef>
          <a:fontRef idx="minor">
            <a:schemeClr val="tx1"/>
          </a:fontRef>
        </p:style>
      </p:cxnSp>
      <p:grpSp>
        <p:nvGrpSpPr>
          <p:cNvPr id="153" name="Group 152">
            <a:extLst>
              <a:ext uri="{FF2B5EF4-FFF2-40B4-BE49-F238E27FC236}">
                <a16:creationId xmlns:a16="http://schemas.microsoft.com/office/drawing/2014/main" id="{BC1C4096-EEE8-B14F-99DA-9F36D699A13A}"/>
              </a:ext>
            </a:extLst>
          </p:cNvPr>
          <p:cNvGrpSpPr/>
          <p:nvPr/>
        </p:nvGrpSpPr>
        <p:grpSpPr>
          <a:xfrm rot="929840">
            <a:off x="4830268" y="3609523"/>
            <a:ext cx="644748" cy="393250"/>
            <a:chOff x="5054623" y="3543089"/>
            <a:chExt cx="1041529" cy="495756"/>
          </a:xfrm>
          <a:effectLst/>
        </p:grpSpPr>
        <p:cxnSp>
          <p:nvCxnSpPr>
            <p:cNvPr id="154" name="Straight Arrow Connector 153">
              <a:extLst>
                <a:ext uri="{FF2B5EF4-FFF2-40B4-BE49-F238E27FC236}">
                  <a16:creationId xmlns:a16="http://schemas.microsoft.com/office/drawing/2014/main" id="{3B772C95-2B88-8542-913C-DFF4635D74D4}"/>
                </a:ext>
              </a:extLst>
            </p:cNvPr>
            <p:cNvCxnSpPr/>
            <p:nvPr/>
          </p:nvCxnSpPr>
          <p:spPr>
            <a:xfrm>
              <a:off x="6040563" y="3543089"/>
              <a:ext cx="55589" cy="150265"/>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55" name="Straight Arrow Connector 154">
              <a:extLst>
                <a:ext uri="{FF2B5EF4-FFF2-40B4-BE49-F238E27FC236}">
                  <a16:creationId xmlns:a16="http://schemas.microsoft.com/office/drawing/2014/main" id="{9CC3DF5C-9242-E544-9C1D-3E662BDAF063}"/>
                </a:ext>
              </a:extLst>
            </p:cNvPr>
            <p:cNvCxnSpPr/>
            <p:nvPr/>
          </p:nvCxnSpPr>
          <p:spPr>
            <a:xfrm flipV="1">
              <a:off x="5054623" y="3614881"/>
              <a:ext cx="1029814" cy="423964"/>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grpSp>
      <p:sp>
        <p:nvSpPr>
          <p:cNvPr id="156" name="Text Box 71">
            <a:extLst>
              <a:ext uri="{FF2B5EF4-FFF2-40B4-BE49-F238E27FC236}">
                <a16:creationId xmlns:a16="http://schemas.microsoft.com/office/drawing/2014/main" id="{563E1FEC-CA52-344B-930C-10FEFB1BA225}"/>
              </a:ext>
            </a:extLst>
          </p:cNvPr>
          <p:cNvSpPr txBox="1">
            <a:spLocks noChangeArrowheads="1"/>
          </p:cNvSpPr>
          <p:nvPr/>
        </p:nvSpPr>
        <p:spPr bwMode="auto">
          <a:xfrm rot="20798545">
            <a:off x="4865087" y="3793829"/>
            <a:ext cx="915354" cy="49244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300" b="1" dirty="0">
                <a:solidFill>
                  <a:srgbClr val="FF0000"/>
                </a:solidFill>
                <a:latin typeface="Times"/>
                <a:cs typeface="Times"/>
              </a:rPr>
              <a:t>Inhibitory Signals</a:t>
            </a:r>
            <a:endParaRPr lang="en-US" sz="1300" b="1" baseline="-25000" dirty="0">
              <a:solidFill>
                <a:srgbClr val="FF0000"/>
              </a:solidFill>
              <a:latin typeface="Times"/>
              <a:cs typeface="Times"/>
            </a:endParaRPr>
          </a:p>
        </p:txBody>
      </p:sp>
      <p:grpSp>
        <p:nvGrpSpPr>
          <p:cNvPr id="157" name="Group 156">
            <a:extLst>
              <a:ext uri="{FF2B5EF4-FFF2-40B4-BE49-F238E27FC236}">
                <a16:creationId xmlns:a16="http://schemas.microsoft.com/office/drawing/2014/main" id="{F04D3F1E-424D-C440-878A-CB90C050265F}"/>
              </a:ext>
            </a:extLst>
          </p:cNvPr>
          <p:cNvGrpSpPr/>
          <p:nvPr/>
        </p:nvGrpSpPr>
        <p:grpSpPr>
          <a:xfrm rot="3196662">
            <a:off x="5116351" y="2202348"/>
            <a:ext cx="826176" cy="306893"/>
            <a:chOff x="5054623" y="3543089"/>
            <a:chExt cx="1041529" cy="495756"/>
          </a:xfrm>
        </p:grpSpPr>
        <p:cxnSp>
          <p:nvCxnSpPr>
            <p:cNvPr id="158" name="Straight Arrow Connector 157">
              <a:extLst>
                <a:ext uri="{FF2B5EF4-FFF2-40B4-BE49-F238E27FC236}">
                  <a16:creationId xmlns:a16="http://schemas.microsoft.com/office/drawing/2014/main" id="{2ECD1E0A-9F4A-064F-A3DA-1876ABD7020F}"/>
                </a:ext>
              </a:extLst>
            </p:cNvPr>
            <p:cNvCxnSpPr/>
            <p:nvPr/>
          </p:nvCxnSpPr>
          <p:spPr>
            <a:xfrm>
              <a:off x="6040563" y="3543089"/>
              <a:ext cx="55589" cy="150265"/>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59" name="Straight Arrow Connector 158">
              <a:extLst>
                <a:ext uri="{FF2B5EF4-FFF2-40B4-BE49-F238E27FC236}">
                  <a16:creationId xmlns:a16="http://schemas.microsoft.com/office/drawing/2014/main" id="{A90A01D6-7123-2246-9CB9-992AF984B747}"/>
                </a:ext>
              </a:extLst>
            </p:cNvPr>
            <p:cNvCxnSpPr/>
            <p:nvPr/>
          </p:nvCxnSpPr>
          <p:spPr>
            <a:xfrm flipV="1">
              <a:off x="5054623" y="3614881"/>
              <a:ext cx="1029814" cy="423964"/>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grpSp>
      <p:sp>
        <p:nvSpPr>
          <p:cNvPr id="160" name="Text Box 71">
            <a:extLst>
              <a:ext uri="{FF2B5EF4-FFF2-40B4-BE49-F238E27FC236}">
                <a16:creationId xmlns:a16="http://schemas.microsoft.com/office/drawing/2014/main" id="{43F38AD2-B837-CC4E-AC65-166BB77F3A4F}"/>
              </a:ext>
            </a:extLst>
          </p:cNvPr>
          <p:cNvSpPr txBox="1">
            <a:spLocks noChangeArrowheads="1"/>
          </p:cNvSpPr>
          <p:nvPr/>
        </p:nvSpPr>
        <p:spPr bwMode="auto">
          <a:xfrm rot="1800000">
            <a:off x="4910866" y="2282379"/>
            <a:ext cx="912791" cy="492443"/>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300" b="1" dirty="0">
                <a:solidFill>
                  <a:srgbClr val="FF0000"/>
                </a:solidFill>
                <a:latin typeface="Times"/>
                <a:cs typeface="Times"/>
              </a:rPr>
              <a:t>Inhibitory Signals</a:t>
            </a:r>
            <a:endParaRPr lang="en-US" sz="1300" b="1" baseline="-25000" dirty="0">
              <a:solidFill>
                <a:srgbClr val="FF0000"/>
              </a:solidFill>
              <a:latin typeface="Times"/>
              <a:cs typeface="Times"/>
            </a:endParaRPr>
          </a:p>
        </p:txBody>
      </p:sp>
      <p:sp>
        <p:nvSpPr>
          <p:cNvPr id="161" name="Text Box 71">
            <a:extLst>
              <a:ext uri="{FF2B5EF4-FFF2-40B4-BE49-F238E27FC236}">
                <a16:creationId xmlns:a16="http://schemas.microsoft.com/office/drawing/2014/main" id="{65AC3529-D45F-9049-8681-33BC2A56F367}"/>
              </a:ext>
            </a:extLst>
          </p:cNvPr>
          <p:cNvSpPr txBox="1">
            <a:spLocks noChangeArrowheads="1"/>
          </p:cNvSpPr>
          <p:nvPr/>
        </p:nvSpPr>
        <p:spPr bwMode="auto">
          <a:xfrm>
            <a:off x="4709407" y="2834983"/>
            <a:ext cx="927431"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300" b="1" dirty="0">
                <a:solidFill>
                  <a:srgbClr val="000000"/>
                </a:solidFill>
                <a:latin typeface="Times"/>
                <a:cs typeface="Times"/>
              </a:rPr>
              <a:t>Activating Signals</a:t>
            </a:r>
            <a:endParaRPr lang="en-US" sz="1300" b="1" baseline="-25000" dirty="0">
              <a:solidFill>
                <a:srgbClr val="000000"/>
              </a:solidFill>
              <a:latin typeface="Times"/>
              <a:cs typeface="Times"/>
            </a:endParaRPr>
          </a:p>
        </p:txBody>
      </p:sp>
      <p:grpSp>
        <p:nvGrpSpPr>
          <p:cNvPr id="162" name="Group 161">
            <a:extLst>
              <a:ext uri="{FF2B5EF4-FFF2-40B4-BE49-F238E27FC236}">
                <a16:creationId xmlns:a16="http://schemas.microsoft.com/office/drawing/2014/main" id="{A1839DDC-F054-1B4D-B984-9BEF5F39597A}"/>
              </a:ext>
            </a:extLst>
          </p:cNvPr>
          <p:cNvGrpSpPr/>
          <p:nvPr/>
        </p:nvGrpSpPr>
        <p:grpSpPr>
          <a:xfrm rot="15760481">
            <a:off x="6131707" y="4274872"/>
            <a:ext cx="825697" cy="393250"/>
            <a:chOff x="5054623" y="3543089"/>
            <a:chExt cx="1041529" cy="495756"/>
          </a:xfrm>
          <a:effectLst/>
        </p:grpSpPr>
        <p:cxnSp>
          <p:nvCxnSpPr>
            <p:cNvPr id="163" name="Straight Arrow Connector 162">
              <a:extLst>
                <a:ext uri="{FF2B5EF4-FFF2-40B4-BE49-F238E27FC236}">
                  <a16:creationId xmlns:a16="http://schemas.microsoft.com/office/drawing/2014/main" id="{2C92621A-C474-0544-A582-7D24E1C6F894}"/>
                </a:ext>
              </a:extLst>
            </p:cNvPr>
            <p:cNvCxnSpPr/>
            <p:nvPr/>
          </p:nvCxnSpPr>
          <p:spPr>
            <a:xfrm>
              <a:off x="6040563" y="3543089"/>
              <a:ext cx="55589" cy="150265"/>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64" name="Straight Arrow Connector 163">
              <a:extLst>
                <a:ext uri="{FF2B5EF4-FFF2-40B4-BE49-F238E27FC236}">
                  <a16:creationId xmlns:a16="http://schemas.microsoft.com/office/drawing/2014/main" id="{3911406B-E7E2-154D-8D4B-AD7255C93D8D}"/>
                </a:ext>
              </a:extLst>
            </p:cNvPr>
            <p:cNvCxnSpPr/>
            <p:nvPr/>
          </p:nvCxnSpPr>
          <p:spPr>
            <a:xfrm flipV="1">
              <a:off x="5054623" y="3614881"/>
              <a:ext cx="1029814" cy="423964"/>
            </a:xfrm>
            <a:prstGeom prst="straightConnector1">
              <a:avLst/>
            </a:prstGeom>
            <a:ln>
              <a:solidFill>
                <a:srgbClr val="FF0000"/>
              </a:solidFill>
              <a:headEnd type="none"/>
              <a:tailEnd type="none"/>
            </a:ln>
          </p:spPr>
          <p:style>
            <a:lnRef idx="3">
              <a:schemeClr val="accent3"/>
            </a:lnRef>
            <a:fillRef idx="0">
              <a:schemeClr val="accent3"/>
            </a:fillRef>
            <a:effectRef idx="2">
              <a:schemeClr val="accent3"/>
            </a:effectRef>
            <a:fontRef idx="minor">
              <a:schemeClr val="tx1"/>
            </a:fontRef>
          </p:style>
        </p:cxnSp>
      </p:grpSp>
      <p:sp>
        <p:nvSpPr>
          <p:cNvPr id="165" name="Text Box 71">
            <a:extLst>
              <a:ext uri="{FF2B5EF4-FFF2-40B4-BE49-F238E27FC236}">
                <a16:creationId xmlns:a16="http://schemas.microsoft.com/office/drawing/2014/main" id="{C41C80B9-BA3A-FD45-B370-A0EB76F6363D}"/>
              </a:ext>
            </a:extLst>
          </p:cNvPr>
          <p:cNvSpPr txBox="1">
            <a:spLocks noChangeArrowheads="1"/>
          </p:cNvSpPr>
          <p:nvPr/>
        </p:nvSpPr>
        <p:spPr bwMode="auto">
          <a:xfrm>
            <a:off x="5564694" y="4190155"/>
            <a:ext cx="930440" cy="49244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300" b="1" dirty="0">
                <a:solidFill>
                  <a:srgbClr val="FF0000"/>
                </a:solidFill>
                <a:latin typeface="Times"/>
                <a:cs typeface="Times"/>
              </a:rPr>
              <a:t>Inhibitory Signals</a:t>
            </a:r>
            <a:endParaRPr lang="en-US" sz="1300" b="1" baseline="-25000" dirty="0">
              <a:solidFill>
                <a:srgbClr val="FF0000"/>
              </a:solidFill>
              <a:latin typeface="Times"/>
              <a:cs typeface="Times"/>
            </a:endParaRPr>
          </a:p>
        </p:txBody>
      </p:sp>
      <p:cxnSp>
        <p:nvCxnSpPr>
          <p:cNvPr id="166" name="Straight Arrow Connector 165">
            <a:extLst>
              <a:ext uri="{FF2B5EF4-FFF2-40B4-BE49-F238E27FC236}">
                <a16:creationId xmlns:a16="http://schemas.microsoft.com/office/drawing/2014/main" id="{C714533D-28C7-BB48-8316-315F5586CAE6}"/>
              </a:ext>
            </a:extLst>
          </p:cNvPr>
          <p:cNvCxnSpPr/>
          <p:nvPr/>
        </p:nvCxnSpPr>
        <p:spPr>
          <a:xfrm flipV="1">
            <a:off x="4773959" y="3285663"/>
            <a:ext cx="756870" cy="31330"/>
          </a:xfrm>
          <a:prstGeom prst="straightConnector1">
            <a:avLst/>
          </a:prstGeom>
          <a:ln w="28575" cmpd="sng">
            <a:solidFill>
              <a:srgbClr val="000000"/>
            </a:solidFill>
            <a:headEnd type="none"/>
            <a:tailEnd type="triangle"/>
          </a:ln>
          <a:effectLst/>
        </p:spPr>
        <p:style>
          <a:lnRef idx="3">
            <a:schemeClr val="accent3"/>
          </a:lnRef>
          <a:fillRef idx="0">
            <a:schemeClr val="accent3"/>
          </a:fillRef>
          <a:effectRef idx="2">
            <a:schemeClr val="accent3"/>
          </a:effectRef>
          <a:fontRef idx="minor">
            <a:schemeClr val="tx1"/>
          </a:fontRef>
        </p:style>
      </p:cxnSp>
      <p:pic>
        <p:nvPicPr>
          <p:cNvPr id="167" name="Picture 166" descr="Melanoma 2.png">
            <a:extLst>
              <a:ext uri="{FF2B5EF4-FFF2-40B4-BE49-F238E27FC236}">
                <a16:creationId xmlns:a16="http://schemas.microsoft.com/office/drawing/2014/main" id="{ACABED3E-605D-7C4E-A342-8DEB98FD8498}"/>
              </a:ext>
            </a:extLst>
          </p:cNvPr>
          <p:cNvPicPr>
            <a:picLocks noChangeAspect="1"/>
          </p:cNvPicPr>
          <p:nvPr/>
        </p:nvPicPr>
        <p:blipFill>
          <a:blip r:embed="rId17">
            <a:extLst>
              <a:ext uri="{BEBA8EAE-BF5A-486C-A8C5-ECC9F3942E4B}">
                <a14:imgProps xmlns:a14="http://schemas.microsoft.com/office/drawing/2010/main">
                  <a14:imgLayer r:embed="rId18">
                    <a14:imgEffect>
                      <a14:artisticCutout trans="49000"/>
                    </a14:imgEffect>
                  </a14:imgLayer>
                </a14:imgProps>
              </a:ext>
              <a:ext uri="{28A0092B-C50C-407E-A947-70E740481C1C}">
                <a14:useLocalDpi xmlns:a14="http://schemas.microsoft.com/office/drawing/2010/main" val="0"/>
              </a:ext>
            </a:extLst>
          </a:blip>
          <a:stretch>
            <a:fillRect/>
          </a:stretch>
        </p:blipFill>
        <p:spPr>
          <a:xfrm>
            <a:off x="7842226" y="1742368"/>
            <a:ext cx="2426046" cy="3596400"/>
          </a:xfrm>
          <a:prstGeom prst="rect">
            <a:avLst/>
          </a:prstGeom>
          <a:effectLst>
            <a:outerShdw blurRad="76200" dir="18900000" sy="23000" kx="-1200000" algn="bl" rotWithShape="0">
              <a:prstClr val="black">
                <a:alpha val="20000"/>
              </a:prstClr>
            </a:outerShdw>
          </a:effectLst>
        </p:spPr>
      </p:pic>
      <p:pic>
        <p:nvPicPr>
          <p:cNvPr id="168" name="Picture 167" descr="MHC.png">
            <a:extLst>
              <a:ext uri="{FF2B5EF4-FFF2-40B4-BE49-F238E27FC236}">
                <a16:creationId xmlns:a16="http://schemas.microsoft.com/office/drawing/2014/main" id="{923FD5F2-008C-A64B-BAAD-F08E5DE30A56}"/>
              </a:ext>
            </a:extLst>
          </p:cNvPr>
          <p:cNvPicPr>
            <a:picLocks noChangeAspect="1"/>
          </p:cNvPicPr>
          <p:nvPr/>
        </p:nvPicPr>
        <p:blipFill>
          <a:blip r:embed="rId6">
            <a:alphaModFix amt="21000"/>
            <a:extLst>
              <a:ext uri="{BEBA8EAE-BF5A-486C-A8C5-ECC9F3942E4B}">
                <a14:imgProps xmlns:a14="http://schemas.microsoft.com/office/drawing/2010/main">
                  <a14:imgLayer r:embed="rId19">
                    <a14:imgEffect>
                      <a14:artisticGlowDiffused/>
                    </a14:imgEffect>
                  </a14:imgLayer>
                </a14:imgProps>
              </a:ext>
              <a:ext uri="{28A0092B-C50C-407E-A947-70E740481C1C}">
                <a14:useLocalDpi xmlns:a14="http://schemas.microsoft.com/office/drawing/2010/main" val="0"/>
              </a:ext>
            </a:extLst>
          </a:blip>
          <a:stretch>
            <a:fillRect/>
          </a:stretch>
        </p:blipFill>
        <p:spPr>
          <a:xfrm>
            <a:off x="8493905" y="3850389"/>
            <a:ext cx="340753" cy="318626"/>
          </a:xfrm>
          <a:prstGeom prst="rect">
            <a:avLst/>
          </a:prstGeom>
        </p:spPr>
      </p:pic>
      <p:pic>
        <p:nvPicPr>
          <p:cNvPr id="169" name="Picture 168" descr="MHC.png">
            <a:extLst>
              <a:ext uri="{FF2B5EF4-FFF2-40B4-BE49-F238E27FC236}">
                <a16:creationId xmlns:a16="http://schemas.microsoft.com/office/drawing/2014/main" id="{3DF1289D-3678-3140-A38E-F1233DD1B6C8}"/>
              </a:ext>
            </a:extLst>
          </p:cNvPr>
          <p:cNvPicPr>
            <a:picLocks noChangeAspect="1"/>
          </p:cNvPicPr>
          <p:nvPr/>
        </p:nvPicPr>
        <p:blipFill>
          <a:blip r:embed="rId8">
            <a:alphaModFix amt="19000"/>
            <a:extLst>
              <a:ext uri="{BEBA8EAE-BF5A-486C-A8C5-ECC9F3942E4B}">
                <a14:imgProps xmlns:a14="http://schemas.microsoft.com/office/drawing/2010/main">
                  <a14:imgLayer r:embed="rId9">
                    <a14:imgEffect>
                      <a14:artisticCement/>
                    </a14:imgEffect>
                  </a14:imgLayer>
                </a14:imgProps>
              </a:ext>
              <a:ext uri="{28A0092B-C50C-407E-A947-70E740481C1C}">
                <a14:useLocalDpi xmlns:a14="http://schemas.microsoft.com/office/drawing/2010/main" val="0"/>
              </a:ext>
            </a:extLst>
          </a:blip>
          <a:stretch>
            <a:fillRect/>
          </a:stretch>
        </p:blipFill>
        <p:spPr>
          <a:xfrm>
            <a:off x="9625452" y="2803127"/>
            <a:ext cx="340753" cy="318626"/>
          </a:xfrm>
          <a:prstGeom prst="rect">
            <a:avLst/>
          </a:prstGeom>
        </p:spPr>
      </p:pic>
      <p:pic>
        <p:nvPicPr>
          <p:cNvPr id="170" name="Picture 169" descr="Melanoma Nucleus 2.png">
            <a:extLst>
              <a:ext uri="{FF2B5EF4-FFF2-40B4-BE49-F238E27FC236}">
                <a16:creationId xmlns:a16="http://schemas.microsoft.com/office/drawing/2014/main" id="{83A1BFC5-DA48-1A4C-8E53-065DA696525D}"/>
              </a:ext>
            </a:extLst>
          </p:cNvPr>
          <p:cNvPicPr>
            <a:picLocks noChangeAspect="1"/>
          </p:cNvPicPr>
          <p:nvPr/>
        </p:nvPicPr>
        <p:blipFill>
          <a:blip r:embed="rId20">
            <a:alphaModFix amt="64000"/>
            <a:extLst>
              <a:ext uri="{28A0092B-C50C-407E-A947-70E740481C1C}">
                <a14:useLocalDpi xmlns:a14="http://schemas.microsoft.com/office/drawing/2010/main" val="0"/>
              </a:ext>
            </a:extLst>
          </a:blip>
          <a:stretch>
            <a:fillRect/>
          </a:stretch>
        </p:blipFill>
        <p:spPr>
          <a:xfrm>
            <a:off x="9342938" y="3020153"/>
            <a:ext cx="737567" cy="816810"/>
          </a:xfrm>
          <a:prstGeom prst="rect">
            <a:avLst/>
          </a:prstGeom>
        </p:spPr>
      </p:pic>
      <p:pic>
        <p:nvPicPr>
          <p:cNvPr id="171" name="Picture 170" descr="Pigment.png">
            <a:extLst>
              <a:ext uri="{FF2B5EF4-FFF2-40B4-BE49-F238E27FC236}">
                <a16:creationId xmlns:a16="http://schemas.microsoft.com/office/drawing/2014/main" id="{3650A947-C7DF-5041-9602-1F7DEE1A27C9}"/>
              </a:ext>
            </a:extLst>
          </p:cNvPr>
          <p:cNvPicPr>
            <a:picLocks noChangeAspect="1"/>
          </p:cNvPicPr>
          <p:nvPr/>
        </p:nvPicPr>
        <p:blipFill>
          <a:blip r:embed="rId21">
            <a:alphaModFix amt="57000"/>
            <a:extLst>
              <a:ext uri="{28A0092B-C50C-407E-A947-70E740481C1C}">
                <a14:useLocalDpi xmlns:a14="http://schemas.microsoft.com/office/drawing/2010/main" val="0"/>
              </a:ext>
            </a:extLst>
          </a:blip>
          <a:stretch>
            <a:fillRect/>
          </a:stretch>
        </p:blipFill>
        <p:spPr>
          <a:xfrm>
            <a:off x="8078936" y="1796665"/>
            <a:ext cx="2163936" cy="3444011"/>
          </a:xfrm>
          <a:prstGeom prst="rect">
            <a:avLst/>
          </a:prstGeom>
          <a:effectLst>
            <a:outerShdw blurRad="76200" dir="18900000" sy="23000" kx="-1200000" algn="bl" rotWithShape="0">
              <a:prstClr val="black">
                <a:alpha val="20000"/>
              </a:prstClr>
            </a:outerShdw>
          </a:effectLst>
        </p:spPr>
      </p:pic>
      <p:pic>
        <p:nvPicPr>
          <p:cNvPr id="172" name="Picture 171" descr="Melanoma Nucleus 3.png">
            <a:extLst>
              <a:ext uri="{FF2B5EF4-FFF2-40B4-BE49-F238E27FC236}">
                <a16:creationId xmlns:a16="http://schemas.microsoft.com/office/drawing/2014/main" id="{C0319F48-D85A-4D4D-A014-69F655B39A83}"/>
              </a:ext>
            </a:extLst>
          </p:cNvPr>
          <p:cNvPicPr>
            <a:picLocks noChangeAspect="1"/>
          </p:cNvPicPr>
          <p:nvPr/>
        </p:nvPicPr>
        <p:blipFill>
          <a:blip r:embed="rId22">
            <a:duotone>
              <a:prstClr val="black"/>
              <a:schemeClr val="tx2">
                <a:tint val="45000"/>
                <a:satMod val="400000"/>
              </a:schemeClr>
            </a:duotone>
            <a:alphaModFix amt="79000"/>
            <a:extLst>
              <a:ext uri="{28A0092B-C50C-407E-A947-70E740481C1C}">
                <a14:useLocalDpi xmlns:a14="http://schemas.microsoft.com/office/drawing/2010/main" val="0"/>
              </a:ext>
            </a:extLst>
          </a:blip>
          <a:stretch>
            <a:fillRect/>
          </a:stretch>
        </p:blipFill>
        <p:spPr>
          <a:xfrm rot="18481509">
            <a:off x="8977012" y="3194372"/>
            <a:ext cx="381509" cy="404415"/>
          </a:xfrm>
          <a:prstGeom prst="rect">
            <a:avLst/>
          </a:prstGeom>
        </p:spPr>
      </p:pic>
      <p:sp>
        <p:nvSpPr>
          <p:cNvPr id="173" name="TextBox 84">
            <a:extLst>
              <a:ext uri="{FF2B5EF4-FFF2-40B4-BE49-F238E27FC236}">
                <a16:creationId xmlns:a16="http://schemas.microsoft.com/office/drawing/2014/main" id="{DE2C75F0-AE85-6144-847F-B455C377BF0F}"/>
              </a:ext>
            </a:extLst>
          </p:cNvPr>
          <p:cNvSpPr txBox="1">
            <a:spLocks noChangeArrowheads="1"/>
          </p:cNvSpPr>
          <p:nvPr/>
        </p:nvSpPr>
        <p:spPr bwMode="auto">
          <a:xfrm>
            <a:off x="8834642" y="4678951"/>
            <a:ext cx="94999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dirty="0">
                <a:solidFill>
                  <a:schemeClr val="accent2">
                    <a:lumMod val="75000"/>
                  </a:schemeClr>
                </a:solidFill>
                <a:latin typeface="Times"/>
                <a:cs typeface="Times"/>
              </a:rPr>
              <a:t>Melanoma</a:t>
            </a:r>
          </a:p>
        </p:txBody>
      </p:sp>
      <p:sp>
        <p:nvSpPr>
          <p:cNvPr id="174" name="Text Box 71">
            <a:extLst>
              <a:ext uri="{FF2B5EF4-FFF2-40B4-BE49-F238E27FC236}">
                <a16:creationId xmlns:a16="http://schemas.microsoft.com/office/drawing/2014/main" id="{B587B614-AE0A-0447-8384-A3F3FC56091B}"/>
              </a:ext>
            </a:extLst>
          </p:cNvPr>
          <p:cNvSpPr txBox="1">
            <a:spLocks noChangeArrowheads="1"/>
          </p:cNvSpPr>
          <p:nvPr/>
        </p:nvSpPr>
        <p:spPr bwMode="auto">
          <a:xfrm>
            <a:off x="4299382" y="5711807"/>
            <a:ext cx="1215349"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100" b="1" dirty="0">
                <a:solidFill>
                  <a:srgbClr val="000000"/>
                </a:solidFill>
                <a:latin typeface="Times"/>
                <a:cs typeface="Times"/>
              </a:rPr>
              <a:t>Pembrolizumab</a:t>
            </a:r>
            <a:endParaRPr lang="en-US" sz="1100" b="1" baseline="-25000" dirty="0">
              <a:solidFill>
                <a:srgbClr val="000000"/>
              </a:solidFill>
              <a:latin typeface="Times"/>
              <a:cs typeface="Times"/>
            </a:endParaRPr>
          </a:p>
        </p:txBody>
      </p:sp>
      <p:sp>
        <p:nvSpPr>
          <p:cNvPr id="175" name="Rectangle 174">
            <a:extLst>
              <a:ext uri="{FF2B5EF4-FFF2-40B4-BE49-F238E27FC236}">
                <a16:creationId xmlns:a16="http://schemas.microsoft.com/office/drawing/2014/main" id="{E5FB4503-A9BA-C444-9449-7977297F9EBB}"/>
              </a:ext>
            </a:extLst>
          </p:cNvPr>
          <p:cNvSpPr/>
          <p:nvPr/>
        </p:nvSpPr>
        <p:spPr>
          <a:xfrm>
            <a:off x="2359347" y="6579406"/>
            <a:ext cx="7908925" cy="523220"/>
          </a:xfrm>
          <a:prstGeom prst="rect">
            <a:avLst/>
          </a:prstGeom>
        </p:spPr>
        <p:txBody>
          <a:bodyPr wrap="square">
            <a:spAutoFit/>
          </a:bodyPr>
          <a:lstStyle/>
          <a:p>
            <a:pPr algn="ctr"/>
            <a:r>
              <a:rPr lang="en-US" sz="1400" dirty="0"/>
              <a:t>Miller D,  Flaherty K, and Tsao H. Seminars in Cutaneous Medicine and Surgery, Vol. 33, June 2014 </a:t>
            </a:r>
          </a:p>
          <a:p>
            <a:pPr algn="ctr"/>
            <a:endParaRPr lang="en-US" sz="1400" dirty="0"/>
          </a:p>
        </p:txBody>
      </p:sp>
      <p:pic>
        <p:nvPicPr>
          <p:cNvPr id="176" name="Picture 175" descr="A picture containing drawing&#10;&#10;Description automatically generated">
            <a:extLst>
              <a:ext uri="{FF2B5EF4-FFF2-40B4-BE49-F238E27FC236}">
                <a16:creationId xmlns:a16="http://schemas.microsoft.com/office/drawing/2014/main" id="{39109213-8A1C-F840-9D38-23538C7D10F1}"/>
              </a:ext>
            </a:extLst>
          </p:cNvPr>
          <p:cNvPicPr>
            <a:picLocks noChangeAspect="1"/>
          </p:cNvPicPr>
          <p:nvPr/>
        </p:nvPicPr>
        <p:blipFill>
          <a:blip r:embed="rId23">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104501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44D8-D470-5D42-A900-A4DD11592C14}"/>
              </a:ext>
            </a:extLst>
          </p:cNvPr>
          <p:cNvSpPr>
            <a:spLocks noGrp="1"/>
          </p:cNvSpPr>
          <p:nvPr>
            <p:ph type="title"/>
          </p:nvPr>
        </p:nvSpPr>
        <p:spPr/>
        <p:txBody>
          <a:bodyPr/>
          <a:lstStyle/>
          <a:p>
            <a:r>
              <a:rPr lang="en-US" dirty="0"/>
              <a:t>Legend for Immunotherapy Figure</a:t>
            </a:r>
          </a:p>
        </p:txBody>
      </p:sp>
      <p:sp>
        <p:nvSpPr>
          <p:cNvPr id="3" name="Content Placeholder 2">
            <a:extLst>
              <a:ext uri="{FF2B5EF4-FFF2-40B4-BE49-F238E27FC236}">
                <a16:creationId xmlns:a16="http://schemas.microsoft.com/office/drawing/2014/main" id="{5ADBAF90-9117-9B4D-B40E-79756FCC0AE7}"/>
              </a:ext>
            </a:extLst>
          </p:cNvPr>
          <p:cNvSpPr>
            <a:spLocks noGrp="1"/>
          </p:cNvSpPr>
          <p:nvPr>
            <p:ph idx="1"/>
          </p:nvPr>
        </p:nvSpPr>
        <p:spPr>
          <a:xfrm>
            <a:off x="609600" y="1346662"/>
            <a:ext cx="10972800" cy="5390587"/>
          </a:xfrm>
        </p:spPr>
        <p:txBody>
          <a:bodyPr>
            <a:normAutofit fontScale="70000" lnSpcReduction="20000"/>
          </a:bodyPr>
          <a:lstStyle/>
          <a:p>
            <a:r>
              <a:rPr lang="en-US" dirty="0"/>
              <a:t>T-cell activation results from the summation of several activating signals. </a:t>
            </a:r>
          </a:p>
          <a:p>
            <a:r>
              <a:rPr lang="en-US" dirty="0"/>
              <a:t>These include stimulation of the T-cell receptor (TCR) by an antigen complexed with the major histocompatibility complex (MHC) and CD28 by CD80 or CD86 (CD80/86). </a:t>
            </a:r>
          </a:p>
          <a:p>
            <a:r>
              <a:rPr lang="en-US" dirty="0"/>
              <a:t>Of note, MHC class I molecules activate CD8</a:t>
            </a:r>
            <a:r>
              <a:rPr lang="en-US" baseline="30000" dirty="0"/>
              <a:t>+</a:t>
            </a:r>
            <a:r>
              <a:rPr lang="en-US" dirty="0"/>
              <a:t>-T cells, while MHC class II molecules are recognized by CD4</a:t>
            </a:r>
            <a:r>
              <a:rPr lang="en-US" baseline="30000" dirty="0"/>
              <a:t>+</a:t>
            </a:r>
            <a:r>
              <a:rPr lang="en-US" dirty="0"/>
              <a:t>-T cells. </a:t>
            </a:r>
          </a:p>
          <a:p>
            <a:r>
              <a:rPr lang="en-US" dirty="0"/>
              <a:t>T-cell activation and function are tightly calibrated by regulatory mechanisms to prevent autoimmunity and excessive tissue inflammation. </a:t>
            </a:r>
          </a:p>
          <a:p>
            <a:r>
              <a:rPr lang="en-US" dirty="0"/>
              <a:t>T-cell activation is negatively regulated by CTLA4, which not only competes with CD28 for CD80 and CD86, but can also transmit inhibitory signals that attenuate activation. In peripheral tissues, ligation of the program death-1 (PD-1) receptor by PD-L1 inhibits effector functions of T-cells. </a:t>
            </a:r>
          </a:p>
          <a:p>
            <a:r>
              <a:rPr lang="en-US" dirty="0"/>
              <a:t>PD-L1 is expressed on both antigen-presenting cells, such as macrophages, and malignant melanocytes. </a:t>
            </a:r>
          </a:p>
          <a:p>
            <a:r>
              <a:rPr lang="en-US" dirty="0"/>
              <a:t>Monoclonal antibodies directed against CTLA-4 (ipilimumab), PD-1 (nivolumab and Pembrolizumab) and PD-L1 (Avelumab/</a:t>
            </a:r>
            <a:r>
              <a:rPr lang="en-US" dirty="0" err="1"/>
              <a:t>Atezolizumb</a:t>
            </a:r>
            <a:r>
              <a:rPr lang="en-US" dirty="0"/>
              <a:t>; of note, neither are approved for melanoma, but are approved for other malignancies) can overcome intrinsic immune checkpoints by licensing tumor-specific T cells.</a:t>
            </a:r>
          </a:p>
          <a:p>
            <a:endParaRPr lang="en-US" dirty="0"/>
          </a:p>
        </p:txBody>
      </p:sp>
      <p:sp>
        <p:nvSpPr>
          <p:cNvPr id="4" name="TextBox 3">
            <a:extLst>
              <a:ext uri="{FF2B5EF4-FFF2-40B4-BE49-F238E27FC236}">
                <a16:creationId xmlns:a16="http://schemas.microsoft.com/office/drawing/2014/main" id="{A3BF2EA5-38BD-8947-94E2-8EA973D4371F}"/>
              </a:ext>
            </a:extLst>
          </p:cNvPr>
          <p:cNvSpPr txBox="1"/>
          <p:nvPr/>
        </p:nvSpPr>
        <p:spPr>
          <a:xfrm>
            <a:off x="2047039" y="6513662"/>
            <a:ext cx="8097922" cy="307777"/>
          </a:xfrm>
          <a:prstGeom prst="rect">
            <a:avLst/>
          </a:prstGeom>
          <a:noFill/>
        </p:spPr>
        <p:txBody>
          <a:bodyPr wrap="none" rtlCol="0">
            <a:spAutoFit/>
          </a:bodyPr>
          <a:lstStyle/>
          <a:p>
            <a:pPr algn="ctr"/>
            <a:r>
              <a:rPr lang="en-US" sz="1400" dirty="0">
                <a:solidFill>
                  <a:prstClr val="black"/>
                </a:solidFill>
                <a:latin typeface="Calibri"/>
              </a:rPr>
              <a:t>Reference: </a:t>
            </a:r>
            <a:r>
              <a:rPr lang="en-US" sz="1400" dirty="0"/>
              <a:t>Miller D,  Flaherty K, and Tsao H. Seminars in Cutaneous Medicine and Surgery, Vol. 33, June 2014 </a:t>
            </a:r>
          </a:p>
        </p:txBody>
      </p:sp>
      <p:sp>
        <p:nvSpPr>
          <p:cNvPr id="5" name="Rectangle 4">
            <a:extLst>
              <a:ext uri="{FF2B5EF4-FFF2-40B4-BE49-F238E27FC236}">
                <a16:creationId xmlns:a16="http://schemas.microsoft.com/office/drawing/2014/main" id="{94AD9493-D93B-2E42-B5DF-941049F641B5}"/>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A992B80B-7C94-954B-9434-FC309EB873DE}"/>
              </a:ext>
            </a:extLst>
          </p:cNvPr>
          <p:cNvPicPr>
            <a:picLocks noChangeAspect="1"/>
          </p:cNvPicPr>
          <p:nvPr/>
        </p:nvPicPr>
        <p:blipFill>
          <a:blip r:embed="rId2">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3400089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3629" y="3244335"/>
            <a:ext cx="1777154" cy="584775"/>
          </a:xfrm>
          <a:prstGeom prst="rect">
            <a:avLst/>
          </a:prstGeom>
          <a:noFill/>
        </p:spPr>
        <p:txBody>
          <a:bodyPr wrap="square" rtlCol="0">
            <a:spAutoFit/>
          </a:bodyPr>
          <a:lstStyle/>
          <a:p>
            <a:r>
              <a:rPr lang="en-US" sz="3200" u="sng" dirty="0"/>
              <a:t>Stage IV</a:t>
            </a:r>
          </a:p>
        </p:txBody>
      </p:sp>
      <p:cxnSp>
        <p:nvCxnSpPr>
          <p:cNvPr id="5" name="Straight Arrow Connector 4"/>
          <p:cNvCxnSpPr>
            <a:cxnSpLocks/>
          </p:cNvCxnSpPr>
          <p:nvPr/>
        </p:nvCxnSpPr>
        <p:spPr>
          <a:xfrm flipV="1">
            <a:off x="1752425" y="3091482"/>
            <a:ext cx="161209" cy="382502"/>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cxnSpLocks/>
          </p:cNvCxnSpPr>
          <p:nvPr/>
        </p:nvCxnSpPr>
        <p:spPr>
          <a:xfrm>
            <a:off x="1752427" y="3601763"/>
            <a:ext cx="161206" cy="379837"/>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94168" y="2768142"/>
            <a:ext cx="1252864" cy="400110"/>
          </a:xfrm>
          <a:prstGeom prst="rect">
            <a:avLst/>
          </a:prstGeom>
          <a:noFill/>
        </p:spPr>
        <p:txBody>
          <a:bodyPr wrap="square" rtlCol="0">
            <a:spAutoFit/>
          </a:bodyPr>
          <a:lstStyle/>
          <a:p>
            <a:pPr algn="ctr"/>
            <a:r>
              <a:rPr lang="en-US" sz="2000" dirty="0"/>
              <a:t>BRAF</a:t>
            </a:r>
            <a:r>
              <a:rPr lang="en-US" sz="2000" baseline="30000" dirty="0"/>
              <a:t>V600E</a:t>
            </a:r>
          </a:p>
        </p:txBody>
      </p:sp>
      <p:sp>
        <p:nvSpPr>
          <p:cNvPr id="9" name="TextBox 8"/>
          <p:cNvSpPr txBox="1"/>
          <p:nvPr/>
        </p:nvSpPr>
        <p:spPr>
          <a:xfrm>
            <a:off x="1454528" y="3912512"/>
            <a:ext cx="1252141" cy="400110"/>
          </a:xfrm>
          <a:prstGeom prst="rect">
            <a:avLst/>
          </a:prstGeom>
          <a:noFill/>
        </p:spPr>
        <p:txBody>
          <a:bodyPr wrap="square" rtlCol="0">
            <a:spAutoFit/>
          </a:bodyPr>
          <a:lstStyle/>
          <a:p>
            <a:pPr algn="ctr"/>
            <a:r>
              <a:rPr lang="en-US" sz="2000" dirty="0"/>
              <a:t>BRAF</a:t>
            </a:r>
            <a:r>
              <a:rPr lang="en-US" sz="2000" baseline="30000" dirty="0"/>
              <a:t>WT</a:t>
            </a:r>
            <a:r>
              <a:rPr lang="en-US" sz="2000" dirty="0"/>
              <a:t> </a:t>
            </a:r>
          </a:p>
        </p:txBody>
      </p:sp>
      <p:cxnSp>
        <p:nvCxnSpPr>
          <p:cNvPr id="11" name="Straight Arrow Connector 10"/>
          <p:cNvCxnSpPr>
            <a:cxnSpLocks/>
          </p:cNvCxnSpPr>
          <p:nvPr/>
        </p:nvCxnSpPr>
        <p:spPr>
          <a:xfrm>
            <a:off x="2848705" y="3038446"/>
            <a:ext cx="430471" cy="156326"/>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2849016" y="2670452"/>
            <a:ext cx="429846" cy="15607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a:off x="2731887" y="2932403"/>
            <a:ext cx="547036"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cxnSpLocks/>
          </p:cNvCxnSpPr>
          <p:nvPr/>
        </p:nvCxnSpPr>
        <p:spPr>
          <a:xfrm>
            <a:off x="2848705" y="4173841"/>
            <a:ext cx="430471" cy="64882"/>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p:cNvCxnSpPr>
          <p:nvPr/>
        </p:nvCxnSpPr>
        <p:spPr>
          <a:xfrm flipV="1">
            <a:off x="2849016" y="4031756"/>
            <a:ext cx="429846" cy="6463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cxnSpLocks/>
          </p:cNvCxnSpPr>
          <p:nvPr/>
        </p:nvCxnSpPr>
        <p:spPr>
          <a:xfrm>
            <a:off x="5141772" y="4124117"/>
            <a:ext cx="1289942"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983674" y="3778687"/>
            <a:ext cx="1550402" cy="400110"/>
          </a:xfrm>
          <a:prstGeom prst="rect">
            <a:avLst/>
          </a:prstGeom>
          <a:noFill/>
        </p:spPr>
        <p:txBody>
          <a:bodyPr wrap="square" rtlCol="0">
            <a:spAutoFit/>
          </a:bodyPr>
          <a:lstStyle/>
          <a:p>
            <a:pPr algn="ctr"/>
            <a:r>
              <a:rPr lang="en-US" sz="2000" dirty="0"/>
              <a:t>Progression</a:t>
            </a:r>
            <a:endParaRPr lang="en-US" sz="2000" baseline="30000" dirty="0"/>
          </a:p>
        </p:txBody>
      </p:sp>
      <p:cxnSp>
        <p:nvCxnSpPr>
          <p:cNvPr id="62" name="Straight Arrow Connector 61"/>
          <p:cNvCxnSpPr>
            <a:cxnSpLocks/>
          </p:cNvCxnSpPr>
          <p:nvPr/>
        </p:nvCxnSpPr>
        <p:spPr>
          <a:xfrm>
            <a:off x="8663321" y="4124117"/>
            <a:ext cx="1289942"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8505223" y="3778687"/>
            <a:ext cx="1550402" cy="400110"/>
          </a:xfrm>
          <a:prstGeom prst="rect">
            <a:avLst/>
          </a:prstGeom>
          <a:noFill/>
        </p:spPr>
        <p:txBody>
          <a:bodyPr wrap="square" rtlCol="0">
            <a:spAutoFit/>
          </a:bodyPr>
          <a:lstStyle/>
          <a:p>
            <a:pPr algn="ctr"/>
            <a:r>
              <a:rPr lang="en-US" sz="2000" dirty="0"/>
              <a:t>Progression</a:t>
            </a:r>
            <a:endParaRPr lang="en-US" sz="2000" baseline="30000" dirty="0"/>
          </a:p>
        </p:txBody>
      </p:sp>
      <p:sp>
        <p:nvSpPr>
          <p:cNvPr id="65" name="TextBox 64"/>
          <p:cNvSpPr txBox="1"/>
          <p:nvPr/>
        </p:nvSpPr>
        <p:spPr>
          <a:xfrm>
            <a:off x="10757184" y="4075984"/>
            <a:ext cx="813431" cy="400110"/>
          </a:xfrm>
          <a:prstGeom prst="rect">
            <a:avLst/>
          </a:prstGeom>
          <a:noFill/>
        </p:spPr>
        <p:txBody>
          <a:bodyPr wrap="square" rtlCol="0">
            <a:spAutoFit/>
          </a:bodyPr>
          <a:lstStyle/>
          <a:p>
            <a:r>
              <a:rPr lang="en-US" sz="2000" dirty="0">
                <a:solidFill>
                  <a:srgbClr val="800000"/>
                </a:solidFill>
              </a:rPr>
              <a:t>IL-2</a:t>
            </a:r>
          </a:p>
        </p:txBody>
      </p:sp>
      <p:cxnSp>
        <p:nvCxnSpPr>
          <p:cNvPr id="66" name="Straight Arrow Connector 65"/>
          <p:cNvCxnSpPr>
            <a:cxnSpLocks/>
          </p:cNvCxnSpPr>
          <p:nvPr/>
        </p:nvCxnSpPr>
        <p:spPr>
          <a:xfrm>
            <a:off x="10138105" y="4173841"/>
            <a:ext cx="430471" cy="64882"/>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cxnSpLocks/>
          </p:cNvCxnSpPr>
          <p:nvPr/>
        </p:nvCxnSpPr>
        <p:spPr>
          <a:xfrm flipV="1">
            <a:off x="10138416" y="4031756"/>
            <a:ext cx="429846" cy="6463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0750796" y="3810612"/>
            <a:ext cx="1697824" cy="400110"/>
          </a:xfrm>
          <a:prstGeom prst="rect">
            <a:avLst/>
          </a:prstGeom>
          <a:noFill/>
        </p:spPr>
        <p:txBody>
          <a:bodyPr wrap="square" rtlCol="0">
            <a:spAutoFit/>
          </a:bodyPr>
          <a:lstStyle/>
          <a:p>
            <a:r>
              <a:rPr lang="en-US" sz="2000" dirty="0">
                <a:solidFill>
                  <a:srgbClr val="800000"/>
                </a:solidFill>
              </a:rPr>
              <a:t>Clinical Trial</a:t>
            </a:r>
          </a:p>
        </p:txBody>
      </p:sp>
      <p:cxnSp>
        <p:nvCxnSpPr>
          <p:cNvPr id="69" name="Straight Arrow Connector 68"/>
          <p:cNvCxnSpPr>
            <a:cxnSpLocks/>
          </p:cNvCxnSpPr>
          <p:nvPr/>
        </p:nvCxnSpPr>
        <p:spPr>
          <a:xfrm>
            <a:off x="5141772" y="2932403"/>
            <a:ext cx="1289942"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983674" y="2600602"/>
            <a:ext cx="1550402" cy="400110"/>
          </a:xfrm>
          <a:prstGeom prst="rect">
            <a:avLst/>
          </a:prstGeom>
          <a:noFill/>
        </p:spPr>
        <p:txBody>
          <a:bodyPr wrap="square" rtlCol="0">
            <a:spAutoFit/>
          </a:bodyPr>
          <a:lstStyle/>
          <a:p>
            <a:pPr algn="ctr"/>
            <a:r>
              <a:rPr lang="en-US" sz="2000" dirty="0"/>
              <a:t>Progression</a:t>
            </a:r>
            <a:endParaRPr lang="en-US" sz="2000" baseline="30000" dirty="0"/>
          </a:p>
        </p:txBody>
      </p:sp>
      <p:cxnSp>
        <p:nvCxnSpPr>
          <p:cNvPr id="75" name="Straight Arrow Connector 74"/>
          <p:cNvCxnSpPr>
            <a:cxnSpLocks/>
          </p:cNvCxnSpPr>
          <p:nvPr/>
        </p:nvCxnSpPr>
        <p:spPr>
          <a:xfrm>
            <a:off x="8663321" y="2932403"/>
            <a:ext cx="1289942"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8505223" y="2600602"/>
            <a:ext cx="1550402" cy="400110"/>
          </a:xfrm>
          <a:prstGeom prst="rect">
            <a:avLst/>
          </a:prstGeom>
          <a:noFill/>
        </p:spPr>
        <p:txBody>
          <a:bodyPr wrap="square" rtlCol="0">
            <a:spAutoFit/>
          </a:bodyPr>
          <a:lstStyle/>
          <a:p>
            <a:pPr algn="ctr"/>
            <a:r>
              <a:rPr lang="en-US" sz="2000" dirty="0"/>
              <a:t>Progression</a:t>
            </a:r>
            <a:endParaRPr lang="en-US" sz="2000" baseline="30000" dirty="0"/>
          </a:p>
        </p:txBody>
      </p:sp>
      <p:sp>
        <p:nvSpPr>
          <p:cNvPr id="77" name="TextBox 76"/>
          <p:cNvSpPr txBox="1"/>
          <p:nvPr/>
        </p:nvSpPr>
        <p:spPr>
          <a:xfrm>
            <a:off x="10757184" y="2856988"/>
            <a:ext cx="813431" cy="400110"/>
          </a:xfrm>
          <a:prstGeom prst="rect">
            <a:avLst/>
          </a:prstGeom>
          <a:noFill/>
        </p:spPr>
        <p:txBody>
          <a:bodyPr wrap="square" rtlCol="0">
            <a:spAutoFit/>
          </a:bodyPr>
          <a:lstStyle/>
          <a:p>
            <a:r>
              <a:rPr lang="en-US" sz="2000" dirty="0">
                <a:solidFill>
                  <a:srgbClr val="800000"/>
                </a:solidFill>
              </a:rPr>
              <a:t>IL-2</a:t>
            </a:r>
          </a:p>
        </p:txBody>
      </p:sp>
      <p:cxnSp>
        <p:nvCxnSpPr>
          <p:cNvPr id="78" name="Straight Arrow Connector 77"/>
          <p:cNvCxnSpPr>
            <a:cxnSpLocks/>
          </p:cNvCxnSpPr>
          <p:nvPr/>
        </p:nvCxnSpPr>
        <p:spPr>
          <a:xfrm>
            <a:off x="10138105" y="2969450"/>
            <a:ext cx="430471" cy="64882"/>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cxnSpLocks/>
          </p:cNvCxnSpPr>
          <p:nvPr/>
        </p:nvCxnSpPr>
        <p:spPr>
          <a:xfrm flipV="1">
            <a:off x="10138416" y="2830540"/>
            <a:ext cx="429846" cy="6463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750796" y="2608962"/>
            <a:ext cx="1697824" cy="400110"/>
          </a:xfrm>
          <a:prstGeom prst="rect">
            <a:avLst/>
          </a:prstGeom>
          <a:noFill/>
        </p:spPr>
        <p:txBody>
          <a:bodyPr wrap="square" rtlCol="0">
            <a:spAutoFit/>
          </a:bodyPr>
          <a:lstStyle/>
          <a:p>
            <a:r>
              <a:rPr lang="en-US" sz="2000" dirty="0">
                <a:solidFill>
                  <a:srgbClr val="800000"/>
                </a:solidFill>
              </a:rPr>
              <a:t>Clinical Trial</a:t>
            </a:r>
          </a:p>
        </p:txBody>
      </p:sp>
      <p:sp>
        <p:nvSpPr>
          <p:cNvPr id="45" name="TextBox 44"/>
          <p:cNvSpPr txBox="1"/>
          <p:nvPr/>
        </p:nvSpPr>
        <p:spPr>
          <a:xfrm>
            <a:off x="7027792" y="4090176"/>
            <a:ext cx="1697824" cy="400110"/>
          </a:xfrm>
          <a:prstGeom prst="rect">
            <a:avLst/>
          </a:prstGeom>
          <a:noFill/>
        </p:spPr>
        <p:txBody>
          <a:bodyPr wrap="square" rtlCol="0">
            <a:spAutoFit/>
          </a:bodyPr>
          <a:lstStyle/>
          <a:p>
            <a:r>
              <a:rPr lang="en-US" sz="2000" dirty="0" err="1">
                <a:solidFill>
                  <a:srgbClr val="800000"/>
                </a:solidFill>
              </a:rPr>
              <a:t>Ipilimumab</a:t>
            </a:r>
            <a:endParaRPr lang="en-US" sz="2000" dirty="0">
              <a:solidFill>
                <a:srgbClr val="800000"/>
              </a:solidFill>
            </a:endParaRPr>
          </a:p>
        </p:txBody>
      </p:sp>
      <p:cxnSp>
        <p:nvCxnSpPr>
          <p:cNvPr id="46" name="Straight Arrow Connector 45"/>
          <p:cNvCxnSpPr>
            <a:cxnSpLocks/>
          </p:cNvCxnSpPr>
          <p:nvPr/>
        </p:nvCxnSpPr>
        <p:spPr>
          <a:xfrm>
            <a:off x="6546125" y="4173841"/>
            <a:ext cx="430471" cy="64882"/>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cxnSpLocks/>
          </p:cNvCxnSpPr>
          <p:nvPr/>
        </p:nvCxnSpPr>
        <p:spPr>
          <a:xfrm flipV="1">
            <a:off x="6546124" y="4031756"/>
            <a:ext cx="429846" cy="6463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7027792" y="3810612"/>
            <a:ext cx="1697824" cy="400110"/>
          </a:xfrm>
          <a:prstGeom prst="rect">
            <a:avLst/>
          </a:prstGeom>
          <a:noFill/>
        </p:spPr>
        <p:txBody>
          <a:bodyPr wrap="square" rtlCol="0">
            <a:spAutoFit/>
          </a:bodyPr>
          <a:lstStyle/>
          <a:p>
            <a:r>
              <a:rPr lang="en-US" sz="2000" dirty="0">
                <a:solidFill>
                  <a:srgbClr val="800000"/>
                </a:solidFill>
              </a:rPr>
              <a:t>Clinical Trial</a:t>
            </a:r>
          </a:p>
        </p:txBody>
      </p:sp>
      <p:grpSp>
        <p:nvGrpSpPr>
          <p:cNvPr id="43" name="Group 42"/>
          <p:cNvGrpSpPr/>
          <p:nvPr/>
        </p:nvGrpSpPr>
        <p:grpSpPr>
          <a:xfrm>
            <a:off x="6559725" y="2467688"/>
            <a:ext cx="2650939" cy="1278442"/>
            <a:chOff x="4937341" y="2487855"/>
            <a:chExt cx="2083613" cy="1278442"/>
          </a:xfrm>
        </p:grpSpPr>
        <p:cxnSp>
          <p:nvCxnSpPr>
            <p:cNvPr id="44" name="Straight Arrow Connector 43"/>
            <p:cNvCxnSpPr/>
            <p:nvPr/>
          </p:nvCxnSpPr>
          <p:spPr>
            <a:xfrm>
              <a:off x="4937341" y="3058613"/>
              <a:ext cx="430471" cy="156326"/>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4937653" y="2690619"/>
              <a:ext cx="429846" cy="15607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319196" y="3058411"/>
              <a:ext cx="1435058" cy="707886"/>
            </a:xfrm>
            <a:prstGeom prst="rect">
              <a:avLst/>
            </a:prstGeom>
            <a:noFill/>
          </p:spPr>
          <p:txBody>
            <a:bodyPr wrap="square" rtlCol="0">
              <a:spAutoFit/>
            </a:bodyPr>
            <a:lstStyle/>
            <a:p>
              <a:r>
                <a:rPr lang="en-US" sz="2000" dirty="0" err="1">
                  <a:solidFill>
                    <a:srgbClr val="800000"/>
                  </a:solidFill>
                </a:rPr>
                <a:t>BRAFi</a:t>
              </a:r>
              <a:r>
                <a:rPr lang="en-US" sz="2000" dirty="0">
                  <a:solidFill>
                    <a:srgbClr val="800000"/>
                  </a:solidFill>
                </a:rPr>
                <a:t> + </a:t>
              </a:r>
              <a:r>
                <a:rPr lang="en-US" sz="2000" dirty="0" err="1">
                  <a:solidFill>
                    <a:srgbClr val="800000"/>
                  </a:solidFill>
                </a:rPr>
                <a:t>MEKi</a:t>
              </a:r>
              <a:r>
                <a:rPr lang="en-US" sz="2000" dirty="0">
                  <a:solidFill>
                    <a:srgbClr val="800000"/>
                  </a:solidFill>
                </a:rPr>
                <a:t> </a:t>
              </a:r>
            </a:p>
          </p:txBody>
        </p:sp>
        <p:cxnSp>
          <p:nvCxnSpPr>
            <p:cNvPr id="55" name="Straight Arrow Connector 54"/>
            <p:cNvCxnSpPr/>
            <p:nvPr/>
          </p:nvCxnSpPr>
          <p:spPr>
            <a:xfrm>
              <a:off x="4937594" y="2952570"/>
              <a:ext cx="429965"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319196" y="2487855"/>
              <a:ext cx="1334473" cy="707886"/>
            </a:xfrm>
            <a:prstGeom prst="rect">
              <a:avLst/>
            </a:prstGeom>
            <a:noFill/>
          </p:spPr>
          <p:txBody>
            <a:bodyPr wrap="square" rtlCol="0">
              <a:spAutoFit/>
            </a:bodyPr>
            <a:lstStyle/>
            <a:p>
              <a:r>
                <a:rPr lang="en-US" sz="2000" dirty="0">
                  <a:solidFill>
                    <a:srgbClr val="800000"/>
                  </a:solidFill>
                </a:rPr>
                <a:t>Clinical Trial</a:t>
              </a:r>
            </a:p>
          </p:txBody>
        </p:sp>
        <p:sp>
          <p:nvSpPr>
            <p:cNvPr id="57" name="TextBox 56"/>
            <p:cNvSpPr txBox="1"/>
            <p:nvPr/>
          </p:nvSpPr>
          <p:spPr>
            <a:xfrm>
              <a:off x="5319196" y="2752928"/>
              <a:ext cx="1701758" cy="400110"/>
            </a:xfrm>
            <a:prstGeom prst="rect">
              <a:avLst/>
            </a:prstGeom>
            <a:noFill/>
          </p:spPr>
          <p:txBody>
            <a:bodyPr wrap="square" rtlCol="0">
              <a:spAutoFit/>
            </a:bodyPr>
            <a:lstStyle/>
            <a:p>
              <a:r>
                <a:rPr lang="en-US" sz="2000" dirty="0">
                  <a:solidFill>
                    <a:srgbClr val="800000"/>
                  </a:solidFill>
                </a:rPr>
                <a:t>Ipilimumab</a:t>
              </a:r>
            </a:p>
          </p:txBody>
        </p:sp>
      </p:grpSp>
      <p:sp>
        <p:nvSpPr>
          <p:cNvPr id="58" name="TextBox 57">
            <a:extLst>
              <a:ext uri="{FF2B5EF4-FFF2-40B4-BE49-F238E27FC236}">
                <a16:creationId xmlns:a16="http://schemas.microsoft.com/office/drawing/2014/main" id="{000A0603-6BDE-EB4B-989C-6E6B4D9457A8}"/>
              </a:ext>
            </a:extLst>
          </p:cNvPr>
          <p:cNvSpPr txBox="1"/>
          <p:nvPr/>
        </p:nvSpPr>
        <p:spPr>
          <a:xfrm>
            <a:off x="3313156" y="3038244"/>
            <a:ext cx="1825796" cy="400110"/>
          </a:xfrm>
          <a:prstGeom prst="rect">
            <a:avLst/>
          </a:prstGeom>
          <a:noFill/>
        </p:spPr>
        <p:txBody>
          <a:bodyPr wrap="square" rtlCol="0">
            <a:spAutoFit/>
          </a:bodyPr>
          <a:lstStyle/>
          <a:p>
            <a:r>
              <a:rPr lang="en-US" sz="2000" dirty="0" err="1">
                <a:solidFill>
                  <a:srgbClr val="800000"/>
                </a:solidFill>
              </a:rPr>
              <a:t>BRAFi</a:t>
            </a:r>
            <a:r>
              <a:rPr lang="en-US" sz="2000" dirty="0">
                <a:solidFill>
                  <a:srgbClr val="800000"/>
                </a:solidFill>
              </a:rPr>
              <a:t> + </a:t>
            </a:r>
            <a:r>
              <a:rPr lang="en-US" sz="2000" dirty="0" err="1">
                <a:solidFill>
                  <a:srgbClr val="800000"/>
                </a:solidFill>
              </a:rPr>
              <a:t>MEKi</a:t>
            </a:r>
            <a:r>
              <a:rPr lang="en-US" sz="2000" dirty="0">
                <a:solidFill>
                  <a:srgbClr val="800000"/>
                </a:solidFill>
              </a:rPr>
              <a:t> </a:t>
            </a:r>
          </a:p>
        </p:txBody>
      </p:sp>
      <p:sp>
        <p:nvSpPr>
          <p:cNvPr id="59" name="TextBox 58">
            <a:extLst>
              <a:ext uri="{FF2B5EF4-FFF2-40B4-BE49-F238E27FC236}">
                <a16:creationId xmlns:a16="http://schemas.microsoft.com/office/drawing/2014/main" id="{CE25C70E-3E75-5042-B8CC-4AE2BB39AB70}"/>
              </a:ext>
            </a:extLst>
          </p:cNvPr>
          <p:cNvSpPr txBox="1"/>
          <p:nvPr/>
        </p:nvSpPr>
        <p:spPr>
          <a:xfrm>
            <a:off x="3313156" y="2467688"/>
            <a:ext cx="1697824" cy="400110"/>
          </a:xfrm>
          <a:prstGeom prst="rect">
            <a:avLst/>
          </a:prstGeom>
          <a:noFill/>
        </p:spPr>
        <p:txBody>
          <a:bodyPr wrap="square" rtlCol="0">
            <a:spAutoFit/>
          </a:bodyPr>
          <a:lstStyle/>
          <a:p>
            <a:r>
              <a:rPr lang="en-US" sz="2000" dirty="0">
                <a:solidFill>
                  <a:srgbClr val="800000"/>
                </a:solidFill>
              </a:rPr>
              <a:t>Clinical Trial</a:t>
            </a:r>
          </a:p>
        </p:txBody>
      </p:sp>
      <p:sp>
        <p:nvSpPr>
          <p:cNvPr id="60" name="TextBox 59">
            <a:extLst>
              <a:ext uri="{FF2B5EF4-FFF2-40B4-BE49-F238E27FC236}">
                <a16:creationId xmlns:a16="http://schemas.microsoft.com/office/drawing/2014/main" id="{D3195981-839E-FF4B-A442-73A30136AA11}"/>
              </a:ext>
            </a:extLst>
          </p:cNvPr>
          <p:cNvSpPr txBox="1"/>
          <p:nvPr/>
        </p:nvSpPr>
        <p:spPr>
          <a:xfrm>
            <a:off x="3313156" y="2732761"/>
            <a:ext cx="2165113" cy="400110"/>
          </a:xfrm>
          <a:prstGeom prst="rect">
            <a:avLst/>
          </a:prstGeom>
          <a:noFill/>
        </p:spPr>
        <p:txBody>
          <a:bodyPr wrap="square" rtlCol="0">
            <a:spAutoFit/>
          </a:bodyPr>
          <a:lstStyle/>
          <a:p>
            <a:r>
              <a:rPr lang="en-US" sz="2000" dirty="0" err="1">
                <a:solidFill>
                  <a:srgbClr val="800000"/>
                </a:solidFill>
              </a:rPr>
              <a:t>Pembro</a:t>
            </a:r>
            <a:r>
              <a:rPr lang="en-US" sz="2000" dirty="0">
                <a:solidFill>
                  <a:srgbClr val="800000"/>
                </a:solidFill>
              </a:rPr>
              <a:t> or </a:t>
            </a:r>
            <a:r>
              <a:rPr lang="en-US" sz="2000" dirty="0" err="1">
                <a:solidFill>
                  <a:srgbClr val="800000"/>
                </a:solidFill>
              </a:rPr>
              <a:t>Nivo</a:t>
            </a:r>
            <a:endParaRPr lang="en-US" sz="2000" dirty="0">
              <a:solidFill>
                <a:srgbClr val="800000"/>
              </a:solidFill>
            </a:endParaRPr>
          </a:p>
        </p:txBody>
      </p:sp>
      <p:sp>
        <p:nvSpPr>
          <p:cNvPr id="61" name="TextBox 60">
            <a:extLst>
              <a:ext uri="{FF2B5EF4-FFF2-40B4-BE49-F238E27FC236}">
                <a16:creationId xmlns:a16="http://schemas.microsoft.com/office/drawing/2014/main" id="{9BEDDBB7-4906-B04E-BEA4-247DC6F56BBD}"/>
              </a:ext>
            </a:extLst>
          </p:cNvPr>
          <p:cNvSpPr txBox="1"/>
          <p:nvPr/>
        </p:nvSpPr>
        <p:spPr>
          <a:xfrm>
            <a:off x="3313156" y="3810612"/>
            <a:ext cx="1697824" cy="400110"/>
          </a:xfrm>
          <a:prstGeom prst="rect">
            <a:avLst/>
          </a:prstGeom>
          <a:noFill/>
        </p:spPr>
        <p:txBody>
          <a:bodyPr wrap="square" rtlCol="0">
            <a:spAutoFit/>
          </a:bodyPr>
          <a:lstStyle/>
          <a:p>
            <a:r>
              <a:rPr lang="en-US" sz="2000" dirty="0">
                <a:solidFill>
                  <a:srgbClr val="800000"/>
                </a:solidFill>
              </a:rPr>
              <a:t>Clinical Trial</a:t>
            </a:r>
          </a:p>
        </p:txBody>
      </p:sp>
      <p:sp>
        <p:nvSpPr>
          <p:cNvPr id="63" name="TextBox 62">
            <a:extLst>
              <a:ext uri="{FF2B5EF4-FFF2-40B4-BE49-F238E27FC236}">
                <a16:creationId xmlns:a16="http://schemas.microsoft.com/office/drawing/2014/main" id="{53952B3D-FDBB-7344-A880-24275447C437}"/>
              </a:ext>
            </a:extLst>
          </p:cNvPr>
          <p:cNvSpPr txBox="1"/>
          <p:nvPr/>
        </p:nvSpPr>
        <p:spPr>
          <a:xfrm>
            <a:off x="3313156" y="4059794"/>
            <a:ext cx="2057402" cy="400110"/>
          </a:xfrm>
          <a:prstGeom prst="rect">
            <a:avLst/>
          </a:prstGeom>
          <a:noFill/>
        </p:spPr>
        <p:txBody>
          <a:bodyPr wrap="square" rtlCol="0">
            <a:spAutoFit/>
          </a:bodyPr>
          <a:lstStyle/>
          <a:p>
            <a:r>
              <a:rPr lang="en-US" sz="2000" dirty="0" err="1">
                <a:solidFill>
                  <a:srgbClr val="800000"/>
                </a:solidFill>
              </a:rPr>
              <a:t>Pembro</a:t>
            </a:r>
            <a:r>
              <a:rPr lang="en-US" sz="2000" dirty="0">
                <a:solidFill>
                  <a:srgbClr val="800000"/>
                </a:solidFill>
              </a:rPr>
              <a:t> or </a:t>
            </a:r>
            <a:r>
              <a:rPr lang="en-US" sz="2000" dirty="0" err="1">
                <a:solidFill>
                  <a:srgbClr val="800000"/>
                </a:solidFill>
              </a:rPr>
              <a:t>Nivo</a:t>
            </a:r>
            <a:endParaRPr lang="en-US" sz="2000" dirty="0">
              <a:solidFill>
                <a:srgbClr val="800000"/>
              </a:solidFill>
            </a:endParaRPr>
          </a:p>
        </p:txBody>
      </p:sp>
      <p:sp>
        <p:nvSpPr>
          <p:cNvPr id="48" name="Title 1">
            <a:extLst>
              <a:ext uri="{FF2B5EF4-FFF2-40B4-BE49-F238E27FC236}">
                <a16:creationId xmlns:a16="http://schemas.microsoft.com/office/drawing/2014/main" id="{6E596A28-70D9-9047-BAC0-FAEF993EAA86}"/>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a:t>Therapeutic Algorithm for Metastatic Disease</a:t>
            </a:r>
            <a:endParaRPr lang="en-US" sz="3600" dirty="0"/>
          </a:p>
        </p:txBody>
      </p:sp>
      <p:sp>
        <p:nvSpPr>
          <p:cNvPr id="71" name="Line 18">
            <a:extLst>
              <a:ext uri="{FF2B5EF4-FFF2-40B4-BE49-F238E27FC236}">
                <a16:creationId xmlns:a16="http://schemas.microsoft.com/office/drawing/2014/main" id="{AA7047DD-7FCF-9E42-9FB0-25D9AC1F5199}"/>
              </a:ext>
            </a:extLst>
          </p:cNvPr>
          <p:cNvSpPr>
            <a:spLocks noChangeShapeType="1"/>
          </p:cNvSpPr>
          <p:nvPr/>
        </p:nvSpPr>
        <p:spPr bwMode="auto">
          <a:xfrm flipV="1">
            <a:off x="609600" y="1150287"/>
            <a:ext cx="109728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a:cs typeface="Arial"/>
            </a:endParaRPr>
          </a:p>
        </p:txBody>
      </p:sp>
      <p:sp>
        <p:nvSpPr>
          <p:cNvPr id="47" name="TextBox 46">
            <a:extLst>
              <a:ext uri="{FF2B5EF4-FFF2-40B4-BE49-F238E27FC236}">
                <a16:creationId xmlns:a16="http://schemas.microsoft.com/office/drawing/2014/main" id="{96843B60-BF20-AC4F-89DD-40125438EDA7}"/>
              </a:ext>
            </a:extLst>
          </p:cNvPr>
          <p:cNvSpPr txBox="1"/>
          <p:nvPr/>
        </p:nvSpPr>
        <p:spPr>
          <a:xfrm>
            <a:off x="239815" y="4951364"/>
            <a:ext cx="11391900" cy="1077218"/>
          </a:xfrm>
          <a:prstGeom prst="rect">
            <a:avLst/>
          </a:prstGeom>
          <a:noFill/>
        </p:spPr>
        <p:txBody>
          <a:bodyPr wrap="square" rtlCol="0">
            <a:spAutoFit/>
          </a:bodyPr>
          <a:lstStyle/>
          <a:p>
            <a:pPr algn="just"/>
            <a:r>
              <a:rPr lang="en-US" sz="1600" dirty="0">
                <a:solidFill>
                  <a:srgbClr val="800000"/>
                </a:solidFill>
              </a:rPr>
              <a:t>*In some cases, </a:t>
            </a:r>
            <a:r>
              <a:rPr lang="en-US" sz="1600" dirty="0" err="1">
                <a:solidFill>
                  <a:srgbClr val="800000"/>
                </a:solidFill>
              </a:rPr>
              <a:t>Ipi</a:t>
            </a:r>
            <a:r>
              <a:rPr lang="en-US" sz="1600" dirty="0">
                <a:solidFill>
                  <a:srgbClr val="800000"/>
                </a:solidFill>
              </a:rPr>
              <a:t>/</a:t>
            </a:r>
            <a:r>
              <a:rPr lang="en-US" sz="1600" dirty="0" err="1">
                <a:solidFill>
                  <a:srgbClr val="800000"/>
                </a:solidFill>
              </a:rPr>
              <a:t>Nivo</a:t>
            </a:r>
            <a:r>
              <a:rPr lang="en-US" sz="1600" dirty="0">
                <a:solidFill>
                  <a:srgbClr val="800000"/>
                </a:solidFill>
              </a:rPr>
              <a:t> combo is used as first line therapy. However, in PD-L1 positive tumors, single agent anti-PD1 (</a:t>
            </a:r>
            <a:r>
              <a:rPr lang="en-US" sz="1600" dirty="0" err="1">
                <a:solidFill>
                  <a:srgbClr val="800000"/>
                </a:solidFill>
              </a:rPr>
              <a:t>nivo</a:t>
            </a:r>
            <a:r>
              <a:rPr lang="en-US" sz="1600" dirty="0">
                <a:solidFill>
                  <a:srgbClr val="800000"/>
                </a:solidFill>
              </a:rPr>
              <a:t> or </a:t>
            </a:r>
            <a:r>
              <a:rPr lang="en-US" sz="1600" dirty="0" err="1">
                <a:solidFill>
                  <a:srgbClr val="800000"/>
                </a:solidFill>
              </a:rPr>
              <a:t>pembro</a:t>
            </a:r>
            <a:r>
              <a:rPr lang="en-US" sz="1600" dirty="0">
                <a:solidFill>
                  <a:srgbClr val="800000"/>
                </a:solidFill>
              </a:rPr>
              <a:t>) may be just as good as combination therapy, and thus is often used a single agent d/t fewer immune-related adverse effects. This is typically a conversation b/t physician and patient. This treatment algorithm is a fast-moving train is is being altered/updated on a recurring basis.  </a:t>
            </a:r>
          </a:p>
        </p:txBody>
      </p:sp>
      <p:sp>
        <p:nvSpPr>
          <p:cNvPr id="72" name="TextBox 71">
            <a:extLst>
              <a:ext uri="{FF2B5EF4-FFF2-40B4-BE49-F238E27FC236}">
                <a16:creationId xmlns:a16="http://schemas.microsoft.com/office/drawing/2014/main" id="{8D3E7CAD-0984-EC44-8737-0D2AF36F7C7A}"/>
              </a:ext>
            </a:extLst>
          </p:cNvPr>
          <p:cNvSpPr txBox="1"/>
          <p:nvPr/>
        </p:nvSpPr>
        <p:spPr>
          <a:xfrm>
            <a:off x="4881312" y="2718489"/>
            <a:ext cx="323967" cy="338554"/>
          </a:xfrm>
          <a:prstGeom prst="rect">
            <a:avLst/>
          </a:prstGeom>
          <a:noFill/>
        </p:spPr>
        <p:txBody>
          <a:bodyPr wrap="square" rtlCol="0">
            <a:spAutoFit/>
          </a:bodyPr>
          <a:lstStyle/>
          <a:p>
            <a:pPr algn="just"/>
            <a:r>
              <a:rPr lang="en-US" sz="1600" dirty="0">
                <a:solidFill>
                  <a:srgbClr val="800000"/>
                </a:solidFill>
              </a:rPr>
              <a:t>*</a:t>
            </a:r>
          </a:p>
        </p:txBody>
      </p:sp>
      <p:sp>
        <p:nvSpPr>
          <p:cNvPr id="73" name="TextBox 72">
            <a:extLst>
              <a:ext uri="{FF2B5EF4-FFF2-40B4-BE49-F238E27FC236}">
                <a16:creationId xmlns:a16="http://schemas.microsoft.com/office/drawing/2014/main" id="{B7BA327F-60BB-1141-9209-D5969D44A51E}"/>
              </a:ext>
            </a:extLst>
          </p:cNvPr>
          <p:cNvSpPr txBox="1"/>
          <p:nvPr/>
        </p:nvSpPr>
        <p:spPr>
          <a:xfrm>
            <a:off x="4884053" y="4004564"/>
            <a:ext cx="323967" cy="338554"/>
          </a:xfrm>
          <a:prstGeom prst="rect">
            <a:avLst/>
          </a:prstGeom>
          <a:noFill/>
        </p:spPr>
        <p:txBody>
          <a:bodyPr wrap="square" rtlCol="0">
            <a:spAutoFit/>
          </a:bodyPr>
          <a:lstStyle/>
          <a:p>
            <a:pPr algn="just"/>
            <a:r>
              <a:rPr lang="en-US" sz="1600" dirty="0">
                <a:solidFill>
                  <a:srgbClr val="800000"/>
                </a:solidFill>
              </a:rPr>
              <a:t>*</a:t>
            </a:r>
          </a:p>
        </p:txBody>
      </p:sp>
      <p:pic>
        <p:nvPicPr>
          <p:cNvPr id="81" name="Picture 80" descr="A picture containing drawing&#10;&#10;Description automatically generated">
            <a:extLst>
              <a:ext uri="{FF2B5EF4-FFF2-40B4-BE49-F238E27FC236}">
                <a16:creationId xmlns:a16="http://schemas.microsoft.com/office/drawing/2014/main" id="{3D6EA485-E4E6-134E-876E-3D2952FAC1BE}"/>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
        <p:nvSpPr>
          <p:cNvPr id="74" name="Rectangle 73">
            <a:extLst>
              <a:ext uri="{FF2B5EF4-FFF2-40B4-BE49-F238E27FC236}">
                <a16:creationId xmlns:a16="http://schemas.microsoft.com/office/drawing/2014/main" id="{1B3B00CB-D9E2-8248-8101-B0B50C71A772}"/>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2714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44D8-D470-5D42-A900-A4DD11592C14}"/>
              </a:ext>
            </a:extLst>
          </p:cNvPr>
          <p:cNvSpPr>
            <a:spLocks noGrp="1"/>
          </p:cNvSpPr>
          <p:nvPr>
            <p:ph type="title"/>
          </p:nvPr>
        </p:nvSpPr>
        <p:spPr/>
        <p:txBody>
          <a:bodyPr/>
          <a:lstStyle/>
          <a:p>
            <a:r>
              <a:rPr lang="en-US" dirty="0"/>
              <a:t>Legend for Melanoma Pathways Figure</a:t>
            </a:r>
          </a:p>
        </p:txBody>
      </p:sp>
      <p:sp>
        <p:nvSpPr>
          <p:cNvPr id="3" name="Content Placeholder 2">
            <a:extLst>
              <a:ext uri="{FF2B5EF4-FFF2-40B4-BE49-F238E27FC236}">
                <a16:creationId xmlns:a16="http://schemas.microsoft.com/office/drawing/2014/main" id="{5ADBAF90-9117-9B4D-B40E-79756FCC0AE7}"/>
              </a:ext>
            </a:extLst>
          </p:cNvPr>
          <p:cNvSpPr>
            <a:spLocks noGrp="1"/>
          </p:cNvSpPr>
          <p:nvPr>
            <p:ph idx="1"/>
          </p:nvPr>
        </p:nvSpPr>
        <p:spPr>
          <a:xfrm>
            <a:off x="609600" y="1600200"/>
            <a:ext cx="10972800" cy="5137049"/>
          </a:xfrm>
        </p:spPr>
        <p:txBody>
          <a:bodyPr>
            <a:normAutofit fontScale="55000" lnSpcReduction="20000"/>
          </a:bodyPr>
          <a:lstStyle/>
          <a:p>
            <a:r>
              <a:rPr lang="en-US" sz="3600" dirty="0"/>
              <a:t>Mitogenic stimuli from growth factor receptors such as c-KIT result in activation of RAS. Output from RAS promotes cell proliferation and survival by activating the MAPK kinase pathway (BRAF-MEK-ERK) and the PI3K-PIP3-AKT pathway. </a:t>
            </a:r>
          </a:p>
          <a:p>
            <a:pPr lvl="1"/>
            <a:r>
              <a:rPr lang="en-US" sz="2900" dirty="0"/>
              <a:t>Cell proliferation is triggered by increased transcription of cyclin D family members via output from both MAPK and PI3K signaling. MAPK signaling induces expression of cyclin D1, via JNK, ERK and AP-1 (Jun and c-</a:t>
            </a:r>
            <a:r>
              <a:rPr lang="en-US" sz="2900" dirty="0" err="1"/>
              <a:t>fos</a:t>
            </a:r>
            <a:r>
              <a:rPr lang="en-US" sz="2900" dirty="0"/>
              <a:t>), which leads to the liberation of E2F. </a:t>
            </a:r>
          </a:p>
          <a:p>
            <a:r>
              <a:rPr lang="en-US" sz="3600" dirty="0"/>
              <a:t>Transcription of cyclin D is also promoted when AKT activation stimulates mTOR to inhibit 4E-BP1, a suppressor of eIF4E. </a:t>
            </a:r>
          </a:p>
          <a:p>
            <a:pPr lvl="1"/>
            <a:r>
              <a:rPr lang="en-US" sz="2900" dirty="0"/>
              <a:t>In addition, cyclin D–CDK4/6 complexes promote cell growth by stabilizing FOXM1 through multisite phosphorylation, leading to the expression of mitogenic genes, such as CDK1 and members of the cyclin A, B, D and E families. </a:t>
            </a:r>
          </a:p>
          <a:p>
            <a:r>
              <a:rPr lang="en-US" sz="3600" dirty="0"/>
              <a:t>The RAS-PI3K pathway also antagonizes the GSK3b phosphorylation of cyclin D–CDK4/6 complexes, which results in ubiquitination and proteasome degradation. </a:t>
            </a:r>
          </a:p>
          <a:p>
            <a:r>
              <a:rPr lang="en-US" sz="3600" dirty="0"/>
              <a:t>Several antiapoptotic pathways are induced downstream of RAS. RSK activation of CREB upregulates BCL2 and antagonizes apoptosis at the level of the mitochondria. </a:t>
            </a:r>
          </a:p>
          <a:p>
            <a:pPr lvl="1"/>
            <a:r>
              <a:rPr lang="en-US" sz="2900" dirty="0"/>
              <a:t>BCL2 activity is further promoted by the AKT-mediated phosphorylation, and subsequent inhibition, of the pro-apoptotic BAD. </a:t>
            </a:r>
          </a:p>
          <a:p>
            <a:r>
              <a:rPr lang="en-US" sz="3600" dirty="0"/>
              <a:t>RAS is downregulated by GTPase-activating proteins such as NF1, which facilitates the hydrolysis of GTP to GDP. Conversely, GEFs stimulate the release of GDP to allow for binding of GTP by RAS and subsequent activation. </a:t>
            </a:r>
          </a:p>
          <a:p>
            <a:endParaRPr lang="en-US" dirty="0"/>
          </a:p>
        </p:txBody>
      </p:sp>
      <p:sp>
        <p:nvSpPr>
          <p:cNvPr id="4" name="TextBox 3">
            <a:extLst>
              <a:ext uri="{FF2B5EF4-FFF2-40B4-BE49-F238E27FC236}">
                <a16:creationId xmlns:a16="http://schemas.microsoft.com/office/drawing/2014/main" id="{A3BF2EA5-38BD-8947-94E2-8EA973D4371F}"/>
              </a:ext>
            </a:extLst>
          </p:cNvPr>
          <p:cNvSpPr txBox="1"/>
          <p:nvPr/>
        </p:nvSpPr>
        <p:spPr>
          <a:xfrm>
            <a:off x="3553583" y="6513662"/>
            <a:ext cx="5084833" cy="307777"/>
          </a:xfrm>
          <a:prstGeom prst="rect">
            <a:avLst/>
          </a:prstGeom>
          <a:noFill/>
        </p:spPr>
        <p:txBody>
          <a:bodyPr wrap="none" rtlCol="0">
            <a:spAutoFit/>
          </a:bodyPr>
          <a:lstStyle/>
          <a:p>
            <a:r>
              <a:rPr lang="en-US" sz="1400" dirty="0">
                <a:solidFill>
                  <a:prstClr val="black"/>
                </a:solidFill>
                <a:latin typeface="Calibri"/>
              </a:rPr>
              <a:t>Miller DM, Flaherty KT. Pigment Cell Melanoma Research. 2014 Jan</a:t>
            </a:r>
          </a:p>
        </p:txBody>
      </p:sp>
      <p:sp>
        <p:nvSpPr>
          <p:cNvPr id="5" name="Rectangle 4">
            <a:extLst>
              <a:ext uri="{FF2B5EF4-FFF2-40B4-BE49-F238E27FC236}">
                <a16:creationId xmlns:a16="http://schemas.microsoft.com/office/drawing/2014/main" id="{94AD9493-D93B-2E42-B5DF-941049F641B5}"/>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A992B80B-7C94-954B-9434-FC309EB873DE}"/>
              </a:ext>
            </a:extLst>
          </p:cNvPr>
          <p:cNvPicPr>
            <a:picLocks noChangeAspect="1"/>
          </p:cNvPicPr>
          <p:nvPr/>
        </p:nvPicPr>
        <p:blipFill>
          <a:blip r:embed="rId2">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2412136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p:cNvSpPr txBox="1"/>
          <p:nvPr/>
        </p:nvSpPr>
        <p:spPr>
          <a:xfrm>
            <a:off x="6368610" y="4112588"/>
            <a:ext cx="4498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0"/>
                </a:solidFill>
                <a:effectLst/>
                <a:uLnTx/>
                <a:uFillTx/>
                <a:latin typeface="Arial"/>
                <a:ea typeface="ＭＳ Ｐゴシック"/>
                <a:cs typeface="Arial"/>
              </a:rPr>
              <a:t>G</a:t>
            </a:r>
            <a:r>
              <a:rPr kumimoji="0" lang="en-US" sz="1800" b="0" i="0" u="none" strike="noStrike" kern="1200" cap="none" spc="0" normalizeH="0" baseline="-25000" noProof="0" dirty="0">
                <a:ln>
                  <a:noFill/>
                </a:ln>
                <a:solidFill>
                  <a:srgbClr val="000090"/>
                </a:solidFill>
                <a:effectLst/>
                <a:uLnTx/>
                <a:uFillTx/>
                <a:latin typeface="Arial"/>
                <a:ea typeface="ＭＳ Ｐゴシック"/>
                <a:cs typeface="Arial"/>
              </a:rPr>
              <a:t>1</a:t>
            </a:r>
          </a:p>
        </p:txBody>
      </p:sp>
      <p:sp>
        <p:nvSpPr>
          <p:cNvPr id="115" name="TextBox 114"/>
          <p:cNvSpPr txBox="1"/>
          <p:nvPr/>
        </p:nvSpPr>
        <p:spPr>
          <a:xfrm>
            <a:off x="7102802" y="2924377"/>
            <a:ext cx="3386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0"/>
                </a:solidFill>
                <a:effectLst/>
                <a:uLnTx/>
                <a:uFillTx/>
                <a:latin typeface="Arial"/>
                <a:ea typeface="ＭＳ Ｐゴシック"/>
                <a:cs typeface="Arial"/>
              </a:rPr>
              <a:t>S</a:t>
            </a:r>
          </a:p>
        </p:txBody>
      </p:sp>
      <p:sp>
        <p:nvSpPr>
          <p:cNvPr id="116" name="TextBox 115"/>
          <p:cNvSpPr txBox="1"/>
          <p:nvPr/>
        </p:nvSpPr>
        <p:spPr>
          <a:xfrm>
            <a:off x="8239958" y="3628406"/>
            <a:ext cx="4498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0"/>
                </a:solidFill>
                <a:effectLst/>
                <a:uLnTx/>
                <a:uFillTx/>
                <a:latin typeface="Arial"/>
                <a:ea typeface="ＭＳ Ｐゴシック"/>
                <a:cs typeface="Arial"/>
              </a:rPr>
              <a:t>G</a:t>
            </a:r>
            <a:r>
              <a:rPr kumimoji="0" lang="en-US" sz="1800" b="0" i="0" u="none" strike="noStrike" kern="1200" cap="none" spc="0" normalizeH="0" baseline="-25000" noProof="0" dirty="0">
                <a:ln>
                  <a:noFill/>
                </a:ln>
                <a:solidFill>
                  <a:srgbClr val="000090"/>
                </a:solidFill>
                <a:effectLst/>
                <a:uLnTx/>
                <a:uFillTx/>
                <a:latin typeface="Arial"/>
                <a:ea typeface="ＭＳ Ｐゴシック"/>
                <a:cs typeface="Arial"/>
              </a:rPr>
              <a:t>2</a:t>
            </a:r>
          </a:p>
        </p:txBody>
      </p:sp>
      <p:sp>
        <p:nvSpPr>
          <p:cNvPr id="117" name="TextBox 116"/>
          <p:cNvSpPr txBox="1"/>
          <p:nvPr/>
        </p:nvSpPr>
        <p:spPr>
          <a:xfrm flipH="1">
            <a:off x="7550430" y="4847043"/>
            <a:ext cx="2808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0"/>
                </a:solidFill>
                <a:effectLst/>
                <a:uLnTx/>
                <a:uFillTx/>
                <a:latin typeface="Arial"/>
                <a:ea typeface="ＭＳ Ｐゴシック"/>
                <a:cs typeface="Arial"/>
              </a:rPr>
              <a:t>M</a:t>
            </a:r>
          </a:p>
        </p:txBody>
      </p:sp>
      <p:sp>
        <p:nvSpPr>
          <p:cNvPr id="173" name="TextBox 172"/>
          <p:cNvSpPr txBox="1"/>
          <p:nvPr/>
        </p:nvSpPr>
        <p:spPr>
          <a:xfrm>
            <a:off x="6248220" y="3756032"/>
            <a:ext cx="941283"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90"/>
                </a:solidFill>
                <a:effectLst/>
                <a:uLnTx/>
                <a:uFillTx/>
                <a:latin typeface="Arial"/>
                <a:ea typeface="ＭＳ Ｐゴシック"/>
                <a:cs typeface="Arial"/>
              </a:rPr>
              <a:t>Restriction Point</a:t>
            </a:r>
          </a:p>
        </p:txBody>
      </p:sp>
      <p:sp>
        <p:nvSpPr>
          <p:cNvPr id="180" name="Circular Arrow 179"/>
          <p:cNvSpPr/>
          <p:nvPr/>
        </p:nvSpPr>
        <p:spPr bwMode="auto">
          <a:xfrm rot="18467351">
            <a:off x="5895841" y="2413295"/>
            <a:ext cx="3254605" cy="3347374"/>
          </a:xfrm>
          <a:prstGeom prst="circularArrow">
            <a:avLst>
              <a:gd name="adj1" fmla="val 6760"/>
              <a:gd name="adj2" fmla="val 970636"/>
              <a:gd name="adj3" fmla="val 20401037"/>
              <a:gd name="adj4" fmla="val 16180101"/>
              <a:gd name="adj5" fmla="val 8945"/>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1" name="Circular Arrow 180"/>
          <p:cNvSpPr/>
          <p:nvPr/>
        </p:nvSpPr>
        <p:spPr bwMode="auto">
          <a:xfrm rot="2267351">
            <a:off x="5849455" y="2459681"/>
            <a:ext cx="3347374" cy="3254605"/>
          </a:xfrm>
          <a:prstGeom prst="circularArrow">
            <a:avLst>
              <a:gd name="adj1" fmla="val 6760"/>
              <a:gd name="adj2" fmla="val 970636"/>
              <a:gd name="adj3" fmla="val 20401037"/>
              <a:gd name="adj4" fmla="val 16180101"/>
              <a:gd name="adj5" fmla="val 8945"/>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2" name="Circular Arrow 181"/>
          <p:cNvSpPr/>
          <p:nvPr/>
        </p:nvSpPr>
        <p:spPr bwMode="auto">
          <a:xfrm rot="7667351">
            <a:off x="5895841" y="2413295"/>
            <a:ext cx="3254605" cy="3347374"/>
          </a:xfrm>
          <a:prstGeom prst="circularArrow">
            <a:avLst>
              <a:gd name="adj1" fmla="val 6760"/>
              <a:gd name="adj2" fmla="val 970636"/>
              <a:gd name="adj3" fmla="val 20401037"/>
              <a:gd name="adj4" fmla="val 16180101"/>
              <a:gd name="adj5" fmla="val 8945"/>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3" name="Circular Arrow 182"/>
          <p:cNvSpPr/>
          <p:nvPr/>
        </p:nvSpPr>
        <p:spPr bwMode="auto">
          <a:xfrm rot="13067351">
            <a:off x="5849455" y="2459680"/>
            <a:ext cx="3347374" cy="3254605"/>
          </a:xfrm>
          <a:prstGeom prst="circularArrow">
            <a:avLst>
              <a:gd name="adj1" fmla="val 6760"/>
              <a:gd name="adj2" fmla="val 970636"/>
              <a:gd name="adj3" fmla="val 20401037"/>
              <a:gd name="adj4" fmla="val 16180101"/>
              <a:gd name="adj5" fmla="val 8945"/>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cxnSp>
        <p:nvCxnSpPr>
          <p:cNvPr id="143" name="Straight Connector 142"/>
          <p:cNvCxnSpPr/>
          <p:nvPr/>
        </p:nvCxnSpPr>
        <p:spPr bwMode="auto">
          <a:xfrm rot="21360000">
            <a:off x="6047565" y="3738403"/>
            <a:ext cx="252793" cy="115686"/>
          </a:xfrm>
          <a:prstGeom prst="line">
            <a:avLst/>
          </a:prstGeom>
          <a:solidFill>
            <a:schemeClr val="accent1"/>
          </a:solidFill>
          <a:ln w="28575" cap="flat" cmpd="sng" algn="ctr">
            <a:solidFill>
              <a:srgbClr val="19191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8" name="Circular Arrow 197"/>
          <p:cNvSpPr/>
          <p:nvPr/>
        </p:nvSpPr>
        <p:spPr bwMode="auto">
          <a:xfrm rot="2340289" flipH="1">
            <a:off x="4183972" y="4558130"/>
            <a:ext cx="3346704" cy="3255264"/>
          </a:xfrm>
          <a:prstGeom prst="circularArrow">
            <a:avLst>
              <a:gd name="adj1" fmla="val 6760"/>
              <a:gd name="adj2" fmla="val 970636"/>
              <a:gd name="adj3" fmla="val 20401037"/>
              <a:gd name="adj4" fmla="val 16180101"/>
              <a:gd name="adj5" fmla="val 8945"/>
            </a:avLst>
          </a:prstGeom>
          <a:solidFill>
            <a:schemeClr val="accent3">
              <a:lumMod val="20000"/>
              <a:lumOff val="80000"/>
            </a:schemeClr>
          </a:solidFill>
          <a:ln w="9525" cap="flat" cmpd="sng" algn="ctr">
            <a:solidFill>
              <a:schemeClr val="tx1">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99" name="TextBox 198"/>
          <p:cNvSpPr txBox="1"/>
          <p:nvPr/>
        </p:nvSpPr>
        <p:spPr>
          <a:xfrm>
            <a:off x="5584063" y="5006163"/>
            <a:ext cx="4498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0"/>
                </a:solidFill>
                <a:effectLst/>
                <a:uLnTx/>
                <a:uFillTx/>
                <a:latin typeface="Arial"/>
                <a:ea typeface="ＭＳ Ｐゴシック"/>
                <a:cs typeface="Arial"/>
              </a:rPr>
              <a:t>G</a:t>
            </a:r>
            <a:r>
              <a:rPr kumimoji="0" lang="en-US" sz="1800" b="0" i="0" u="none" strike="noStrike" kern="1200" cap="none" spc="0" normalizeH="0" baseline="-25000" noProof="0" dirty="0">
                <a:ln>
                  <a:noFill/>
                </a:ln>
                <a:solidFill>
                  <a:srgbClr val="000090"/>
                </a:solidFill>
                <a:effectLst/>
                <a:uLnTx/>
                <a:uFillTx/>
                <a:latin typeface="Arial"/>
                <a:ea typeface="ＭＳ Ｐゴシック"/>
                <a:cs typeface="Arial"/>
              </a:rPr>
              <a:t>0</a:t>
            </a:r>
          </a:p>
        </p:txBody>
      </p:sp>
      <p:sp>
        <p:nvSpPr>
          <p:cNvPr id="200" name="Rectangle 10"/>
          <p:cNvSpPr>
            <a:spLocks noChangeArrowheads="1"/>
          </p:cNvSpPr>
          <p:nvPr/>
        </p:nvSpPr>
        <p:spPr bwMode="auto">
          <a:xfrm>
            <a:off x="4123505" y="5250056"/>
            <a:ext cx="1227695" cy="7745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base" latinLnBrk="0" hangingPunct="1">
              <a:lnSpc>
                <a:spcPct val="100000"/>
              </a:lnSpc>
              <a:spcBef>
                <a:spcPts val="500"/>
              </a:spcBef>
              <a:spcAft>
                <a:spcPct val="0"/>
              </a:spcAft>
              <a:buClrTx/>
              <a:buSzTx/>
              <a:buFontTx/>
              <a:buNone/>
              <a:tabLst/>
              <a:defRPr/>
            </a:pPr>
            <a:r>
              <a:rPr kumimoji="0" lang="en-US" sz="1200" b="1" i="0" u="none" strike="noStrike" kern="1200" cap="none" spc="0" normalizeH="0" baseline="0" noProof="0" dirty="0">
                <a:ln>
                  <a:noFill/>
                </a:ln>
                <a:solidFill>
                  <a:srgbClr val="191919"/>
                </a:solidFill>
                <a:effectLst/>
                <a:uLnTx/>
                <a:uFillTx/>
                <a:latin typeface="Arial"/>
                <a:ea typeface="ＭＳ Ｐゴシック" charset="0"/>
                <a:cs typeface="Arial"/>
              </a:rPr>
              <a:t>Quiescence</a:t>
            </a:r>
          </a:p>
          <a:p>
            <a:pPr marL="0" marR="0" lvl="0" indent="0" algn="l" defTabSz="914400" rtl="0" eaLnBrk="1" fontAlgn="base" latinLnBrk="0" hangingPunct="1">
              <a:lnSpc>
                <a:spcPct val="100000"/>
              </a:lnSpc>
              <a:spcBef>
                <a:spcPts val="500"/>
              </a:spcBef>
              <a:spcAft>
                <a:spcPct val="0"/>
              </a:spcAft>
              <a:buClrTx/>
              <a:buSzTx/>
              <a:buFontTx/>
              <a:buNone/>
              <a:tabLst/>
              <a:defRPr/>
            </a:pPr>
            <a:r>
              <a:rPr kumimoji="0" lang="en-US" sz="1200" b="1" i="0" u="none" strike="noStrike" kern="1200" cap="none" spc="0" normalizeH="0" baseline="0" noProof="0" dirty="0">
                <a:ln>
                  <a:noFill/>
                </a:ln>
                <a:solidFill>
                  <a:srgbClr val="191919"/>
                </a:solidFill>
                <a:effectLst/>
                <a:uLnTx/>
                <a:uFillTx/>
                <a:latin typeface="Arial"/>
                <a:ea typeface="ＭＳ Ｐゴシック" charset="0"/>
                <a:cs typeface="Arial"/>
              </a:rPr>
              <a:t>Differentiation</a:t>
            </a:r>
          </a:p>
          <a:p>
            <a:pPr marL="0" marR="0" lvl="0" indent="0" algn="l" defTabSz="914400" rtl="0" eaLnBrk="1" fontAlgn="base" latinLnBrk="0" hangingPunct="1">
              <a:lnSpc>
                <a:spcPct val="100000"/>
              </a:lnSpc>
              <a:spcBef>
                <a:spcPts val="500"/>
              </a:spcBef>
              <a:spcAft>
                <a:spcPct val="0"/>
              </a:spcAft>
              <a:buClrTx/>
              <a:buSzTx/>
              <a:buFontTx/>
              <a:buNone/>
              <a:tabLst/>
              <a:defRPr/>
            </a:pPr>
            <a:r>
              <a:rPr kumimoji="0" lang="en-US" sz="1200" b="1" i="0" u="none" strike="noStrike" kern="1200" cap="none" spc="0" normalizeH="0" baseline="0" noProof="0" dirty="0">
                <a:ln>
                  <a:noFill/>
                </a:ln>
                <a:solidFill>
                  <a:srgbClr val="191919"/>
                </a:solidFill>
                <a:effectLst/>
                <a:uLnTx/>
                <a:uFillTx/>
                <a:latin typeface="Arial"/>
                <a:ea typeface="ＭＳ Ｐゴシック" charset="0"/>
                <a:cs typeface="Arial"/>
              </a:rPr>
              <a:t>Senescence</a:t>
            </a:r>
            <a:endParaRPr kumimoji="0" lang="el-GR" sz="1200" b="1" i="0" u="none" strike="noStrike" kern="1200" cap="none" spc="0" normalizeH="0" baseline="0" noProof="0" dirty="0">
              <a:ln>
                <a:noFill/>
              </a:ln>
              <a:solidFill>
                <a:srgbClr val="191919"/>
              </a:solidFill>
              <a:effectLst/>
              <a:uLnTx/>
              <a:uFillTx/>
              <a:latin typeface="Arial"/>
              <a:ea typeface="ＭＳ Ｐゴシック" charset="0"/>
              <a:cs typeface="Arial"/>
            </a:endParaRPr>
          </a:p>
        </p:txBody>
      </p:sp>
      <p:sp>
        <p:nvSpPr>
          <p:cNvPr id="15" name="Oval 14"/>
          <p:cNvSpPr/>
          <p:nvPr/>
        </p:nvSpPr>
        <p:spPr bwMode="auto">
          <a:xfrm>
            <a:off x="1601043" y="363098"/>
            <a:ext cx="505542" cy="461414"/>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800000"/>
                </a:solidFill>
                <a:effectLst/>
                <a:uLnTx/>
                <a:uFillTx/>
                <a:latin typeface="Arial"/>
                <a:ea typeface="ＭＳ Ｐゴシック" charset="0"/>
                <a:cs typeface="Arial"/>
              </a:rPr>
              <a:t>RAS</a:t>
            </a:r>
          </a:p>
        </p:txBody>
      </p:sp>
      <p:sp>
        <p:nvSpPr>
          <p:cNvPr id="16" name="AutoShape 70"/>
          <p:cNvSpPr>
            <a:spLocks noChangeArrowheads="1"/>
          </p:cNvSpPr>
          <p:nvPr/>
        </p:nvSpPr>
        <p:spPr bwMode="auto">
          <a:xfrm>
            <a:off x="2019606" y="1505958"/>
            <a:ext cx="545830" cy="227672"/>
          </a:xfrm>
          <a:prstGeom prst="roundRect">
            <a:avLst>
              <a:gd name="adj" fmla="val 16667"/>
            </a:avLst>
          </a:prstGeom>
          <a:ln>
            <a:headEnd/>
            <a:tailEnd/>
          </a:ln>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wrap="none" tIns="9144"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8F8F8"/>
                </a:solidFill>
                <a:effectLst/>
                <a:uLnTx/>
                <a:uFillTx/>
                <a:latin typeface="Arial"/>
                <a:ea typeface="ＭＳ Ｐゴシック" charset="0"/>
                <a:cs typeface="Arial"/>
              </a:rPr>
              <a:t>BRAF</a:t>
            </a:r>
          </a:p>
        </p:txBody>
      </p:sp>
      <p:cxnSp>
        <p:nvCxnSpPr>
          <p:cNvPr id="20" name="Straight Arrow Connector 19"/>
          <p:cNvCxnSpPr/>
          <p:nvPr/>
        </p:nvCxnSpPr>
        <p:spPr bwMode="auto">
          <a:xfrm>
            <a:off x="1957926" y="944690"/>
            <a:ext cx="80730" cy="498618"/>
          </a:xfrm>
          <a:prstGeom prst="straightConnector1">
            <a:avLst/>
          </a:prstGeom>
          <a:solidFill>
            <a:schemeClr val="accent1"/>
          </a:solidFill>
          <a:ln w="28575" cap="flat" cmpd="sng" algn="ctr">
            <a:solidFill>
              <a:srgbClr val="191919"/>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2419096" y="1834940"/>
            <a:ext cx="1078642" cy="958482"/>
          </a:xfrm>
          <a:prstGeom prst="straightConnector1">
            <a:avLst/>
          </a:prstGeom>
          <a:solidFill>
            <a:schemeClr val="accent1"/>
          </a:solidFill>
          <a:ln w="28575" cap="flat" cmpd="sng" algn="ctr">
            <a:solidFill>
              <a:srgbClr val="191919"/>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 name="AutoShape 70"/>
          <p:cNvSpPr>
            <a:spLocks noChangeArrowheads="1"/>
          </p:cNvSpPr>
          <p:nvPr/>
        </p:nvSpPr>
        <p:spPr bwMode="auto">
          <a:xfrm>
            <a:off x="3103948" y="2832277"/>
            <a:ext cx="751086" cy="317658"/>
          </a:xfrm>
          <a:prstGeom prst="roundRect">
            <a:avLst>
              <a:gd name="adj" fmla="val 16667"/>
            </a:avLst>
          </a:prstGeom>
          <a:solidFill>
            <a:srgbClr val="660066"/>
          </a:solidFill>
          <a:ln>
            <a:noFill/>
            <a:headEnd/>
            <a:tailEnd/>
          </a:ln>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8F8F8"/>
                </a:solidFill>
                <a:effectLst/>
                <a:uLnTx/>
                <a:uFillTx/>
                <a:latin typeface="Arial"/>
                <a:ea typeface="ＭＳ Ｐゴシック" charset="0"/>
                <a:cs typeface="Arial"/>
              </a:rPr>
              <a:t>CDK4/6</a:t>
            </a:r>
            <a:endParaRPr kumimoji="0" lang="en-US" sz="1400" b="1" i="0" u="none" strike="noStrike" kern="1200" cap="none" spc="0" normalizeH="0" baseline="-25000" noProof="0" dirty="0">
              <a:ln>
                <a:noFill/>
              </a:ln>
              <a:solidFill>
                <a:srgbClr val="F8F8F8"/>
              </a:solidFill>
              <a:effectLst/>
              <a:uLnTx/>
              <a:uFillTx/>
              <a:latin typeface="Arial"/>
              <a:ea typeface="ＭＳ Ｐゴシック" charset="0"/>
              <a:cs typeface="Arial"/>
            </a:endParaRPr>
          </a:p>
        </p:txBody>
      </p:sp>
      <p:sp>
        <p:nvSpPr>
          <p:cNvPr id="26" name="Oval 25"/>
          <p:cNvSpPr/>
          <p:nvPr/>
        </p:nvSpPr>
        <p:spPr bwMode="auto">
          <a:xfrm>
            <a:off x="3077299" y="3116000"/>
            <a:ext cx="737774" cy="283422"/>
          </a:xfrm>
          <a:prstGeom prst="ellipse">
            <a:avLst/>
          </a:prstGeom>
          <a:ln>
            <a:headEnd type="none" w="med" len="med"/>
            <a:tailEnd type="none" w="med" len="med"/>
          </a:ln>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252C8">
                    <a:lumMod val="50000"/>
                  </a:srgbClr>
                </a:solidFill>
                <a:effectLst/>
                <a:uLnTx/>
                <a:uFillTx/>
                <a:latin typeface="Arial"/>
                <a:ea typeface="ＭＳ Ｐゴシック" charset="0"/>
                <a:cs typeface="Arial"/>
              </a:rPr>
              <a:t>Cyclin D</a:t>
            </a:r>
          </a:p>
        </p:txBody>
      </p:sp>
      <p:grpSp>
        <p:nvGrpSpPr>
          <p:cNvPr id="27" name="Group 26"/>
          <p:cNvGrpSpPr/>
          <p:nvPr/>
        </p:nvGrpSpPr>
        <p:grpSpPr>
          <a:xfrm>
            <a:off x="3937922" y="4025900"/>
            <a:ext cx="1705199" cy="402789"/>
            <a:chOff x="5090583" y="4699218"/>
            <a:chExt cx="1125675" cy="281198"/>
          </a:xfrm>
        </p:grpSpPr>
        <p:sp>
          <p:nvSpPr>
            <p:cNvPr id="28" name="Freeform 9"/>
            <p:cNvSpPr>
              <a:spLocks noChangeAspect="1"/>
            </p:cNvSpPr>
            <p:nvPr/>
          </p:nvSpPr>
          <p:spPr bwMode="auto">
            <a:xfrm>
              <a:off x="5969451" y="4703349"/>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29" name="Freeform 14"/>
            <p:cNvSpPr>
              <a:spLocks noChangeAspect="1"/>
            </p:cNvSpPr>
            <p:nvPr/>
          </p:nvSpPr>
          <p:spPr bwMode="auto">
            <a:xfrm>
              <a:off x="5818093" y="4699220"/>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0" name="Freeform 13"/>
            <p:cNvSpPr>
              <a:spLocks noChangeAspect="1"/>
            </p:cNvSpPr>
            <p:nvPr/>
          </p:nvSpPr>
          <p:spPr bwMode="auto">
            <a:xfrm>
              <a:off x="5622972" y="4699220"/>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1" name="Freeform 8"/>
            <p:cNvSpPr>
              <a:spLocks noChangeAspect="1"/>
            </p:cNvSpPr>
            <p:nvPr/>
          </p:nvSpPr>
          <p:spPr bwMode="auto">
            <a:xfrm>
              <a:off x="5097809" y="4699220"/>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2" name="Freeform 7"/>
            <p:cNvSpPr>
              <a:spLocks noChangeAspect="1"/>
            </p:cNvSpPr>
            <p:nvPr/>
          </p:nvSpPr>
          <p:spPr bwMode="auto">
            <a:xfrm>
              <a:off x="5468230" y="4699220"/>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3" name="Freeform 11"/>
            <p:cNvSpPr>
              <a:spLocks noChangeAspect="1"/>
            </p:cNvSpPr>
            <p:nvPr/>
          </p:nvSpPr>
          <p:spPr bwMode="auto">
            <a:xfrm>
              <a:off x="5269581" y="4699220"/>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34" name="Straight Connector 33"/>
            <p:cNvCxnSpPr/>
            <p:nvPr/>
          </p:nvCxnSpPr>
          <p:spPr bwMode="auto">
            <a:xfrm>
              <a:off x="5343388" y="4709263"/>
              <a:ext cx="4395" cy="21264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5428226" y="4734811"/>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5480155" y="4728745"/>
              <a:ext cx="12074" cy="21868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5548928" y="4785349"/>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Straight Connector 37"/>
            <p:cNvCxnSpPr/>
            <p:nvPr/>
          </p:nvCxnSpPr>
          <p:spPr bwMode="auto">
            <a:xfrm>
              <a:off x="5179470" y="4764985"/>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5124698" y="4734095"/>
              <a:ext cx="4395" cy="23097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Connector 39"/>
            <p:cNvCxnSpPr/>
            <p:nvPr/>
          </p:nvCxnSpPr>
          <p:spPr bwMode="auto">
            <a:xfrm flipH="1">
              <a:off x="5672908" y="4734095"/>
              <a:ext cx="851" cy="18324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5722859" y="4719559"/>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5780420" y="472943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5837983" y="4736552"/>
              <a:ext cx="0" cy="228514"/>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5895545" y="475681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a:off x="5953107" y="4785380"/>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010669" y="4720625"/>
              <a:ext cx="4395" cy="219483"/>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6068231" y="4739384"/>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6125793" y="4728094"/>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9" name="Freeform 18"/>
            <p:cNvSpPr>
              <a:spLocks noChangeAspect="1"/>
            </p:cNvSpPr>
            <p:nvPr/>
          </p:nvSpPr>
          <p:spPr bwMode="auto">
            <a:xfrm>
              <a:off x="5796596" y="4699220"/>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0" name="Freeform 15"/>
            <p:cNvSpPr>
              <a:spLocks noChangeAspect="1"/>
            </p:cNvSpPr>
            <p:nvPr/>
          </p:nvSpPr>
          <p:spPr bwMode="auto">
            <a:xfrm>
              <a:off x="5987322" y="4699220"/>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1" name="Freeform 17"/>
            <p:cNvSpPr>
              <a:spLocks noChangeAspect="1"/>
            </p:cNvSpPr>
            <p:nvPr/>
          </p:nvSpPr>
          <p:spPr bwMode="auto">
            <a:xfrm>
              <a:off x="5638326" y="4699220"/>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52" name="Straight Connector 51"/>
            <p:cNvCxnSpPr/>
            <p:nvPr/>
          </p:nvCxnSpPr>
          <p:spPr bwMode="auto">
            <a:xfrm>
              <a:off x="5248605" y="4749110"/>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3" name="Straight Connector 52"/>
            <p:cNvCxnSpPr/>
            <p:nvPr/>
          </p:nvCxnSpPr>
          <p:spPr bwMode="auto">
            <a:xfrm>
              <a:off x="5297183" y="4714929"/>
              <a:ext cx="4395" cy="247246"/>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 name="Freeform 10"/>
            <p:cNvSpPr>
              <a:spLocks noChangeAspect="1"/>
            </p:cNvSpPr>
            <p:nvPr/>
          </p:nvSpPr>
          <p:spPr bwMode="auto">
            <a:xfrm>
              <a:off x="5090583" y="4699220"/>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55" name="Straight Connector 54"/>
            <p:cNvCxnSpPr/>
            <p:nvPr/>
          </p:nvCxnSpPr>
          <p:spPr bwMode="auto">
            <a:xfrm>
              <a:off x="5620144" y="4764181"/>
              <a:ext cx="0" cy="17592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Freeform 12"/>
            <p:cNvSpPr>
              <a:spLocks noChangeAspect="1"/>
            </p:cNvSpPr>
            <p:nvPr/>
          </p:nvSpPr>
          <p:spPr bwMode="auto">
            <a:xfrm>
              <a:off x="5443205" y="4699218"/>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7" name="Freeform 16"/>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grpSp>
      <p:sp>
        <p:nvSpPr>
          <p:cNvPr id="65" name="Oval 64"/>
          <p:cNvSpPr/>
          <p:nvPr/>
        </p:nvSpPr>
        <p:spPr bwMode="auto">
          <a:xfrm>
            <a:off x="4582574" y="3475558"/>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grpSp>
        <p:nvGrpSpPr>
          <p:cNvPr id="66" name="Group 65"/>
          <p:cNvGrpSpPr/>
          <p:nvPr/>
        </p:nvGrpSpPr>
        <p:grpSpPr>
          <a:xfrm>
            <a:off x="4860560" y="3751988"/>
            <a:ext cx="411242" cy="279400"/>
            <a:chOff x="1628203" y="4199431"/>
            <a:chExt cx="882566" cy="279400"/>
          </a:xfrm>
        </p:grpSpPr>
        <p:sp>
          <p:nvSpPr>
            <p:cNvPr id="67" name="Line 8"/>
            <p:cNvSpPr>
              <a:spLocks noChangeShapeType="1"/>
            </p:cNvSpPr>
            <p:nvPr/>
          </p:nvSpPr>
          <p:spPr bwMode="auto">
            <a:xfrm flipV="1">
              <a:off x="1629321" y="4199431"/>
              <a:ext cx="0" cy="27940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68" name="Line 9"/>
            <p:cNvSpPr>
              <a:spLocks noChangeShapeType="1"/>
            </p:cNvSpPr>
            <p:nvPr/>
          </p:nvSpPr>
          <p:spPr bwMode="auto">
            <a:xfrm>
              <a:off x="1628203" y="4205781"/>
              <a:ext cx="882566"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grpSp>
        <p:nvGrpSpPr>
          <p:cNvPr id="69" name="Group 68"/>
          <p:cNvGrpSpPr/>
          <p:nvPr/>
        </p:nvGrpSpPr>
        <p:grpSpPr>
          <a:xfrm rot="18900000" flipH="1">
            <a:off x="5088338" y="3599635"/>
            <a:ext cx="91440" cy="137160"/>
            <a:chOff x="3449219" y="1408152"/>
            <a:chExt cx="147797" cy="385044"/>
          </a:xfrm>
        </p:grpSpPr>
        <p:cxnSp>
          <p:nvCxnSpPr>
            <p:cNvPr id="70" name="Straight Connector 69"/>
            <p:cNvCxnSpPr/>
            <p:nvPr/>
          </p:nvCxnSpPr>
          <p:spPr bwMode="auto">
            <a:xfrm>
              <a:off x="3528105" y="1408152"/>
              <a:ext cx="0" cy="382096"/>
            </a:xfrm>
            <a:prstGeom prst="line">
              <a:avLst/>
            </a:prstGeom>
            <a:solidFill>
              <a:schemeClr val="accent1"/>
            </a:solidFill>
            <a:ln w="349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p:cNvCxnSpPr/>
            <p:nvPr/>
          </p:nvCxnSpPr>
          <p:spPr bwMode="auto">
            <a:xfrm>
              <a:off x="3449219" y="1790249"/>
              <a:ext cx="147797" cy="2947"/>
            </a:xfrm>
            <a:prstGeom prst="line">
              <a:avLst/>
            </a:prstGeom>
            <a:solidFill>
              <a:schemeClr val="accent1"/>
            </a:solidFill>
            <a:ln w="349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78" name="Group 77"/>
          <p:cNvGrpSpPr/>
          <p:nvPr/>
        </p:nvGrpSpPr>
        <p:grpSpPr>
          <a:xfrm>
            <a:off x="4015175" y="3839244"/>
            <a:ext cx="755975" cy="333356"/>
            <a:chOff x="3466870" y="3348713"/>
            <a:chExt cx="755975" cy="333356"/>
          </a:xfrm>
        </p:grpSpPr>
        <p:sp>
          <p:nvSpPr>
            <p:cNvPr id="79" name="Oval 78"/>
            <p:cNvSpPr/>
            <p:nvPr/>
          </p:nvSpPr>
          <p:spPr bwMode="auto">
            <a:xfrm>
              <a:off x="3483013" y="3348713"/>
              <a:ext cx="368300" cy="333356"/>
            </a:xfrm>
            <a:prstGeom prst="ellips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80" name="Oval 79"/>
            <p:cNvSpPr/>
            <p:nvPr/>
          </p:nvSpPr>
          <p:spPr bwMode="auto">
            <a:xfrm>
              <a:off x="3851313" y="3348713"/>
              <a:ext cx="368300" cy="333356"/>
            </a:xfrm>
            <a:prstGeom prst="ellips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81" name="TextBox 80"/>
            <p:cNvSpPr txBox="1"/>
            <p:nvPr/>
          </p:nvSpPr>
          <p:spPr>
            <a:xfrm>
              <a:off x="3466870" y="3379093"/>
              <a:ext cx="419857" cy="246221"/>
            </a:xfrm>
            <a:prstGeom prst="rect">
              <a:avLst/>
            </a:prstGeom>
            <a:noFill/>
            <a:scene3d>
              <a:camera prst="orthographicFront"/>
              <a:lightRig rig="threePt" dir="t"/>
            </a:scene3d>
            <a:sp3d>
              <a:bevelT/>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E2F</a:t>
              </a:r>
            </a:p>
          </p:txBody>
        </p:sp>
        <p:sp>
          <p:nvSpPr>
            <p:cNvPr id="82" name="TextBox 81"/>
            <p:cNvSpPr txBox="1"/>
            <p:nvPr/>
          </p:nvSpPr>
          <p:spPr>
            <a:xfrm>
              <a:off x="3862350" y="3379593"/>
              <a:ext cx="360495" cy="246221"/>
            </a:xfrm>
            <a:prstGeom prst="rect">
              <a:avLst/>
            </a:prstGeom>
            <a:noFill/>
            <a:scene3d>
              <a:camera prst="orthographicFront"/>
              <a:lightRig rig="threePt" dir="t"/>
            </a:scene3d>
            <a:sp3d>
              <a:bevelT/>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DP</a:t>
              </a:r>
            </a:p>
          </p:txBody>
        </p:sp>
      </p:grpSp>
      <p:grpSp>
        <p:nvGrpSpPr>
          <p:cNvPr id="58" name="Group 57"/>
          <p:cNvGrpSpPr/>
          <p:nvPr/>
        </p:nvGrpSpPr>
        <p:grpSpPr>
          <a:xfrm>
            <a:off x="4031317" y="3589943"/>
            <a:ext cx="742950" cy="411159"/>
            <a:chOff x="2006600" y="2482610"/>
            <a:chExt cx="742950" cy="411159"/>
          </a:xfrm>
        </p:grpSpPr>
        <p:grpSp>
          <p:nvGrpSpPr>
            <p:cNvPr id="59" name="Group 58"/>
            <p:cNvGrpSpPr/>
            <p:nvPr/>
          </p:nvGrpSpPr>
          <p:grpSpPr>
            <a:xfrm>
              <a:off x="2006600" y="2482610"/>
              <a:ext cx="742950" cy="411159"/>
              <a:chOff x="2006600" y="2492379"/>
              <a:chExt cx="742950" cy="411159"/>
            </a:xfrm>
          </p:grpSpPr>
          <p:sp>
            <p:nvSpPr>
              <p:cNvPr id="61" name="Moon 60"/>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62" name="Moon 61"/>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63" name="Moon 62"/>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64" name="Moon 63"/>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60" name="TextBox 59"/>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sp>
        <p:nvSpPr>
          <p:cNvPr id="77" name="Freeform 46"/>
          <p:cNvSpPr>
            <a:spLocks/>
          </p:cNvSpPr>
          <p:nvPr/>
        </p:nvSpPr>
        <p:spPr bwMode="auto">
          <a:xfrm rot="13630004">
            <a:off x="3952624" y="2709673"/>
            <a:ext cx="765383" cy="868295"/>
          </a:xfrm>
          <a:custGeom>
            <a:avLst/>
            <a:gdLst>
              <a:gd name="T0" fmla="*/ 294 w 294"/>
              <a:gd name="T1" fmla="*/ 25 h 679"/>
              <a:gd name="T2" fmla="*/ 54 w 294"/>
              <a:gd name="T3" fmla="*/ 109 h 679"/>
              <a:gd name="T4" fmla="*/ 0 w 294"/>
              <a:gd name="T5" fmla="*/ 679 h 679"/>
            </a:gdLst>
            <a:ahLst/>
            <a:cxnLst>
              <a:cxn ang="0">
                <a:pos x="T0" y="T1"/>
              </a:cxn>
              <a:cxn ang="0">
                <a:pos x="T2" y="T3"/>
              </a:cxn>
              <a:cxn ang="0">
                <a:pos x="T4" y="T5"/>
              </a:cxn>
            </a:cxnLst>
            <a:rect l="0" t="0" r="r" b="b"/>
            <a:pathLst>
              <a:path w="294" h="679">
                <a:moveTo>
                  <a:pt x="294" y="25"/>
                </a:moveTo>
                <a:cubicBezTo>
                  <a:pt x="254" y="39"/>
                  <a:pt x="103" y="0"/>
                  <a:pt x="54" y="109"/>
                </a:cubicBezTo>
                <a:cubicBezTo>
                  <a:pt x="5" y="218"/>
                  <a:pt x="11" y="560"/>
                  <a:pt x="0" y="679"/>
                </a:cubicBezTo>
              </a:path>
            </a:pathLst>
          </a:custGeom>
          <a:noFill/>
          <a:ln w="38100" cap="flat" cmpd="sng">
            <a:solidFill>
              <a:schemeClr val="accent3">
                <a:lumMod val="75000"/>
                <a:alpha val="94000"/>
              </a:schemeClr>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8F8F8"/>
              </a:solidFill>
              <a:effectLst/>
              <a:uLnTx/>
              <a:uFillTx/>
              <a:latin typeface="Arial"/>
              <a:ea typeface="ＭＳ Ｐゴシック" charset="0"/>
              <a:cs typeface="Arial"/>
            </a:endParaRPr>
          </a:p>
        </p:txBody>
      </p:sp>
      <p:grpSp>
        <p:nvGrpSpPr>
          <p:cNvPr id="83" name="Group 82"/>
          <p:cNvGrpSpPr/>
          <p:nvPr/>
        </p:nvGrpSpPr>
        <p:grpSpPr>
          <a:xfrm>
            <a:off x="4850182" y="2335992"/>
            <a:ext cx="747556" cy="701864"/>
            <a:chOff x="2907974" y="1552749"/>
            <a:chExt cx="747556" cy="701864"/>
          </a:xfrm>
        </p:grpSpPr>
        <p:grpSp>
          <p:nvGrpSpPr>
            <p:cNvPr id="84" name="Group 83"/>
            <p:cNvGrpSpPr/>
            <p:nvPr/>
          </p:nvGrpSpPr>
          <p:grpSpPr>
            <a:xfrm>
              <a:off x="2907974" y="1843454"/>
              <a:ext cx="742950" cy="411159"/>
              <a:chOff x="2006600" y="2482610"/>
              <a:chExt cx="742950" cy="411159"/>
            </a:xfrm>
          </p:grpSpPr>
          <p:grpSp>
            <p:nvGrpSpPr>
              <p:cNvPr id="89" name="Group 88"/>
              <p:cNvGrpSpPr/>
              <p:nvPr/>
            </p:nvGrpSpPr>
            <p:grpSpPr>
              <a:xfrm>
                <a:off x="2006600" y="2482610"/>
                <a:ext cx="742950" cy="411159"/>
                <a:chOff x="2006600" y="2492379"/>
                <a:chExt cx="742950" cy="411159"/>
              </a:xfrm>
            </p:grpSpPr>
            <p:sp>
              <p:nvSpPr>
                <p:cNvPr id="91" name="Moon 90"/>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92" name="Moon 91"/>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93" name="Moon 92"/>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94" name="Moon 93"/>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90" name="TextBox 89"/>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grpSp>
          <p:nvGrpSpPr>
            <p:cNvPr id="85" name="Group 84"/>
            <p:cNvGrpSpPr/>
            <p:nvPr/>
          </p:nvGrpSpPr>
          <p:grpSpPr>
            <a:xfrm>
              <a:off x="3387646" y="1552749"/>
              <a:ext cx="267884" cy="246221"/>
              <a:chOff x="3497725" y="1476528"/>
              <a:chExt cx="267884" cy="246221"/>
            </a:xfrm>
          </p:grpSpPr>
          <p:sp>
            <p:nvSpPr>
              <p:cNvPr id="87" name="Oval 86"/>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88" name="TextBox 87"/>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86" name="Straight Connector 85"/>
            <p:cNvCxnSpPr/>
            <p:nvPr/>
          </p:nvCxnSpPr>
          <p:spPr bwMode="auto">
            <a:xfrm flipH="1">
              <a:off x="3440938" y="1786506"/>
              <a:ext cx="33142"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95" name="Oval 94"/>
          <p:cNvSpPr/>
          <p:nvPr/>
        </p:nvSpPr>
        <p:spPr bwMode="auto">
          <a:xfrm>
            <a:off x="5442869" y="2548105"/>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cxnSp>
        <p:nvCxnSpPr>
          <p:cNvPr id="99" name="Straight Connector 98"/>
          <p:cNvCxnSpPr/>
          <p:nvPr/>
        </p:nvCxnSpPr>
        <p:spPr bwMode="auto">
          <a:xfrm>
            <a:off x="6634356" y="1290778"/>
            <a:ext cx="39494"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00" name="Group 99"/>
          <p:cNvGrpSpPr/>
          <p:nvPr/>
        </p:nvGrpSpPr>
        <p:grpSpPr>
          <a:xfrm>
            <a:off x="6420742" y="2162854"/>
            <a:ext cx="1705202" cy="402786"/>
            <a:chOff x="5090577" y="4699223"/>
            <a:chExt cx="1125676" cy="281196"/>
          </a:xfrm>
        </p:grpSpPr>
        <p:sp>
          <p:nvSpPr>
            <p:cNvPr id="101" name="Freeform 9"/>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2" name="Freeform 14"/>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3" name="Freeform 13"/>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4" name="Freeform 8"/>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5" name="Freeform 7"/>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6" name="Freeform 11"/>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107" name="Straight Connector 106"/>
            <p:cNvCxnSpPr/>
            <p:nvPr/>
          </p:nvCxnSpPr>
          <p:spPr bwMode="auto">
            <a:xfrm>
              <a:off x="5343384" y="4709266"/>
              <a:ext cx="4395" cy="21264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8" name="Straight Connector 107"/>
            <p:cNvCxnSpPr/>
            <p:nvPr/>
          </p:nvCxnSpPr>
          <p:spPr bwMode="auto">
            <a:xfrm>
              <a:off x="5428221" y="4734814"/>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9" name="Straight Connector 108"/>
            <p:cNvCxnSpPr/>
            <p:nvPr/>
          </p:nvCxnSpPr>
          <p:spPr bwMode="auto">
            <a:xfrm>
              <a:off x="5480151" y="4728748"/>
              <a:ext cx="12074" cy="21868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0" name="Straight Connector 109"/>
            <p:cNvCxnSpPr/>
            <p:nvPr/>
          </p:nvCxnSpPr>
          <p:spPr bwMode="auto">
            <a:xfrm>
              <a:off x="5548924" y="4785352"/>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1" name="Straight Connector 110"/>
            <p:cNvCxnSpPr/>
            <p:nvPr/>
          </p:nvCxnSpPr>
          <p:spPr bwMode="auto">
            <a:xfrm>
              <a:off x="5179466" y="4764988"/>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2" name="Straight Connector 111"/>
            <p:cNvCxnSpPr/>
            <p:nvPr/>
          </p:nvCxnSpPr>
          <p:spPr bwMode="auto">
            <a:xfrm>
              <a:off x="5124694" y="4734098"/>
              <a:ext cx="4395" cy="23097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3" name="Straight Connector 112"/>
            <p:cNvCxnSpPr/>
            <p:nvPr/>
          </p:nvCxnSpPr>
          <p:spPr bwMode="auto">
            <a:xfrm flipH="1">
              <a:off x="5672904" y="4734098"/>
              <a:ext cx="851" cy="18324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4" name="Straight Connector 113"/>
            <p:cNvCxnSpPr/>
            <p:nvPr/>
          </p:nvCxnSpPr>
          <p:spPr bwMode="auto">
            <a:xfrm>
              <a:off x="5722854" y="4719562"/>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8" name="Straight Connector 117"/>
            <p:cNvCxnSpPr/>
            <p:nvPr/>
          </p:nvCxnSpPr>
          <p:spPr bwMode="auto">
            <a:xfrm>
              <a:off x="5780416" y="4729436"/>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9" name="Straight Connector 118"/>
            <p:cNvCxnSpPr/>
            <p:nvPr/>
          </p:nvCxnSpPr>
          <p:spPr bwMode="auto">
            <a:xfrm>
              <a:off x="5837978" y="4736555"/>
              <a:ext cx="0" cy="228514"/>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0" name="Straight Connector 119"/>
            <p:cNvCxnSpPr/>
            <p:nvPr/>
          </p:nvCxnSpPr>
          <p:spPr bwMode="auto">
            <a:xfrm>
              <a:off x="5895540" y="4756816"/>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1" name="Straight Connector 120"/>
            <p:cNvCxnSpPr/>
            <p:nvPr/>
          </p:nvCxnSpPr>
          <p:spPr bwMode="auto">
            <a:xfrm>
              <a:off x="5953102" y="478538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2" name="Straight Connector 121"/>
            <p:cNvCxnSpPr/>
            <p:nvPr/>
          </p:nvCxnSpPr>
          <p:spPr bwMode="auto">
            <a:xfrm>
              <a:off x="6010664" y="4720628"/>
              <a:ext cx="4395" cy="219483"/>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3" name="Straight Connector 122"/>
            <p:cNvCxnSpPr/>
            <p:nvPr/>
          </p:nvCxnSpPr>
          <p:spPr bwMode="auto">
            <a:xfrm>
              <a:off x="6068226" y="4739387"/>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4" name="Straight Connector 123"/>
            <p:cNvCxnSpPr/>
            <p:nvPr/>
          </p:nvCxnSpPr>
          <p:spPr bwMode="auto">
            <a:xfrm>
              <a:off x="6125788" y="4728097"/>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5" name="Freeform 18"/>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26" name="Freeform 15"/>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27" name="Freeform 17"/>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128" name="Straight Connector 127"/>
            <p:cNvCxnSpPr/>
            <p:nvPr/>
          </p:nvCxnSpPr>
          <p:spPr bwMode="auto">
            <a:xfrm>
              <a:off x="5248600" y="474911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9" name="Straight Connector 128"/>
            <p:cNvCxnSpPr/>
            <p:nvPr/>
          </p:nvCxnSpPr>
          <p:spPr bwMode="auto">
            <a:xfrm>
              <a:off x="5297178" y="4714932"/>
              <a:ext cx="4395" cy="247246"/>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0" name="Freeform 10"/>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cxnSp>
          <p:nvCxnSpPr>
            <p:cNvPr id="131" name="Straight Connector 130"/>
            <p:cNvCxnSpPr/>
            <p:nvPr/>
          </p:nvCxnSpPr>
          <p:spPr bwMode="auto">
            <a:xfrm>
              <a:off x="5620137" y="4764184"/>
              <a:ext cx="0" cy="17592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2" name="Freeform 12"/>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50000"/>
              </a:schemeClr>
            </a:solidFill>
            <a:ln w="6350">
              <a:solidFill>
                <a:schemeClr val="tx1">
                  <a:lumMod val="50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33" name="Freeform 16"/>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90000"/>
              </a:schemeClr>
            </a:solidFill>
            <a:ln w="6350">
              <a:solidFill>
                <a:schemeClr val="tx1">
                  <a:lumMod val="75000"/>
                </a:schemeClr>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Arial"/>
              </a:endParaRPr>
            </a:p>
          </p:txBody>
        </p:sp>
      </p:grpSp>
      <p:grpSp>
        <p:nvGrpSpPr>
          <p:cNvPr id="134" name="Group 133"/>
          <p:cNvGrpSpPr/>
          <p:nvPr/>
        </p:nvGrpSpPr>
        <p:grpSpPr>
          <a:xfrm>
            <a:off x="6448644" y="1938663"/>
            <a:ext cx="755975" cy="333356"/>
            <a:chOff x="6020989" y="1509982"/>
            <a:chExt cx="755975" cy="333356"/>
          </a:xfrm>
        </p:grpSpPr>
        <p:sp>
          <p:nvSpPr>
            <p:cNvPr id="135" name="Oval 134"/>
            <p:cNvSpPr/>
            <p:nvPr/>
          </p:nvSpPr>
          <p:spPr bwMode="auto">
            <a:xfrm>
              <a:off x="6037132" y="1509982"/>
              <a:ext cx="368300" cy="333356"/>
            </a:xfrm>
            <a:prstGeom prst="ellips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36" name="Oval 135"/>
            <p:cNvSpPr/>
            <p:nvPr/>
          </p:nvSpPr>
          <p:spPr bwMode="auto">
            <a:xfrm>
              <a:off x="6405432" y="1509982"/>
              <a:ext cx="368300" cy="333356"/>
            </a:xfrm>
            <a:prstGeom prst="ellips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37" name="TextBox 136"/>
            <p:cNvSpPr txBox="1"/>
            <p:nvPr/>
          </p:nvSpPr>
          <p:spPr>
            <a:xfrm>
              <a:off x="6020989" y="1540362"/>
              <a:ext cx="419857" cy="246221"/>
            </a:xfrm>
            <a:prstGeom prst="rect">
              <a:avLst/>
            </a:prstGeom>
            <a:noFill/>
            <a:scene3d>
              <a:camera prst="orthographicFront"/>
              <a:lightRig rig="threePt" dir="t"/>
            </a:scene3d>
            <a:sp3d>
              <a:bevelT/>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E2F</a:t>
              </a:r>
            </a:p>
          </p:txBody>
        </p:sp>
        <p:sp>
          <p:nvSpPr>
            <p:cNvPr id="138" name="TextBox 137"/>
            <p:cNvSpPr txBox="1"/>
            <p:nvPr/>
          </p:nvSpPr>
          <p:spPr>
            <a:xfrm>
              <a:off x="6416469" y="1540862"/>
              <a:ext cx="360495" cy="246221"/>
            </a:xfrm>
            <a:prstGeom prst="rect">
              <a:avLst/>
            </a:prstGeom>
            <a:noFill/>
            <a:scene3d>
              <a:camera prst="orthographicFront"/>
              <a:lightRig rig="threePt" dir="t"/>
            </a:scene3d>
            <a:sp3d>
              <a:bevelT/>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DP</a:t>
              </a:r>
            </a:p>
          </p:txBody>
        </p:sp>
      </p:grpSp>
      <p:grpSp>
        <p:nvGrpSpPr>
          <p:cNvPr id="139" name="Group 138"/>
          <p:cNvGrpSpPr/>
          <p:nvPr/>
        </p:nvGrpSpPr>
        <p:grpSpPr>
          <a:xfrm>
            <a:off x="7243378" y="1834940"/>
            <a:ext cx="882566" cy="279400"/>
            <a:chOff x="1628203" y="4199431"/>
            <a:chExt cx="882566" cy="279400"/>
          </a:xfrm>
        </p:grpSpPr>
        <p:sp>
          <p:nvSpPr>
            <p:cNvPr id="140" name="Line 8"/>
            <p:cNvSpPr>
              <a:spLocks noChangeShapeType="1"/>
            </p:cNvSpPr>
            <p:nvPr/>
          </p:nvSpPr>
          <p:spPr bwMode="auto">
            <a:xfrm flipV="1">
              <a:off x="1629321" y="4199431"/>
              <a:ext cx="0" cy="27940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41" name="Line 9"/>
            <p:cNvSpPr>
              <a:spLocks noChangeShapeType="1"/>
            </p:cNvSpPr>
            <p:nvPr/>
          </p:nvSpPr>
          <p:spPr bwMode="auto">
            <a:xfrm>
              <a:off x="1628203" y="4205781"/>
              <a:ext cx="882566"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142" name="Rectangle 10"/>
          <p:cNvSpPr>
            <a:spLocks noChangeArrowheads="1"/>
          </p:cNvSpPr>
          <p:nvPr/>
        </p:nvSpPr>
        <p:spPr bwMode="auto">
          <a:xfrm>
            <a:off x="7292712" y="1845326"/>
            <a:ext cx="122341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dirty="0">
                <a:ln>
                  <a:noFill/>
                </a:ln>
                <a:solidFill>
                  <a:srgbClr val="3366FF"/>
                </a:solidFill>
                <a:effectLst/>
                <a:uLnTx/>
                <a:uFillTx/>
                <a:latin typeface="Arial"/>
                <a:ea typeface="ＭＳ Ｐゴシック" charset="0"/>
                <a:cs typeface="Arial"/>
              </a:rPr>
              <a:t>S-phase genes</a:t>
            </a:r>
            <a:endParaRPr kumimoji="0" lang="el-GR" sz="1200" b="0" i="0" u="none" strike="noStrike" kern="1200" cap="none" spc="0" normalizeH="0" baseline="0" noProof="0" dirty="0">
              <a:ln>
                <a:noFill/>
              </a:ln>
              <a:solidFill>
                <a:srgbClr val="3366FF"/>
              </a:solidFill>
              <a:effectLst/>
              <a:uLnTx/>
              <a:uFillTx/>
              <a:latin typeface="Arial"/>
              <a:ea typeface="ＭＳ Ｐゴシック" charset="0"/>
              <a:cs typeface="Arial"/>
            </a:endParaRPr>
          </a:p>
        </p:txBody>
      </p:sp>
      <p:grpSp>
        <p:nvGrpSpPr>
          <p:cNvPr id="144" name="Group 143"/>
          <p:cNvGrpSpPr/>
          <p:nvPr/>
        </p:nvGrpSpPr>
        <p:grpSpPr>
          <a:xfrm>
            <a:off x="6952531" y="1055278"/>
            <a:ext cx="267884" cy="246221"/>
            <a:chOff x="3497725" y="1476528"/>
            <a:chExt cx="267884" cy="246221"/>
          </a:xfrm>
        </p:grpSpPr>
        <p:sp>
          <p:nvSpPr>
            <p:cNvPr id="145" name="Oval 144"/>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46" name="TextBox 145"/>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147" name="Straight Connector 146"/>
          <p:cNvCxnSpPr/>
          <p:nvPr/>
        </p:nvCxnSpPr>
        <p:spPr bwMode="auto">
          <a:xfrm flipH="1">
            <a:off x="7005823" y="1289034"/>
            <a:ext cx="33142"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8" name="Straight Arrow Connector 147"/>
          <p:cNvCxnSpPr/>
          <p:nvPr/>
        </p:nvCxnSpPr>
        <p:spPr bwMode="auto">
          <a:xfrm flipV="1">
            <a:off x="5785576" y="2059750"/>
            <a:ext cx="469470" cy="396887"/>
          </a:xfrm>
          <a:prstGeom prst="straightConnector1">
            <a:avLst/>
          </a:prstGeom>
          <a:solidFill>
            <a:schemeClr val="accent1"/>
          </a:solidFill>
          <a:ln w="44450" cap="flat" cmpd="sng" algn="ctr">
            <a:solidFill>
              <a:schemeClr val="accent3">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9" name="Oval 148"/>
          <p:cNvSpPr/>
          <p:nvPr/>
        </p:nvSpPr>
        <p:spPr bwMode="auto">
          <a:xfrm>
            <a:off x="7089436" y="1282055"/>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grpSp>
        <p:nvGrpSpPr>
          <p:cNvPr id="152" name="Group 151"/>
          <p:cNvGrpSpPr/>
          <p:nvPr/>
        </p:nvGrpSpPr>
        <p:grpSpPr>
          <a:xfrm>
            <a:off x="6472859" y="1345983"/>
            <a:ext cx="742950" cy="411159"/>
            <a:chOff x="2006600" y="2482610"/>
            <a:chExt cx="742950" cy="411159"/>
          </a:xfrm>
        </p:grpSpPr>
        <p:grpSp>
          <p:nvGrpSpPr>
            <p:cNvPr id="153" name="Group 152"/>
            <p:cNvGrpSpPr/>
            <p:nvPr/>
          </p:nvGrpSpPr>
          <p:grpSpPr>
            <a:xfrm>
              <a:off x="2006600" y="2482610"/>
              <a:ext cx="742950" cy="411159"/>
              <a:chOff x="2006600" y="2492379"/>
              <a:chExt cx="742950" cy="411159"/>
            </a:xfrm>
          </p:grpSpPr>
          <p:sp>
            <p:nvSpPr>
              <p:cNvPr id="155" name="Moon 154"/>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56" name="Moon 155"/>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57" name="Moon 156"/>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58" name="Moon 157"/>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154" name="TextBox 153"/>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grpSp>
        <p:nvGrpSpPr>
          <p:cNvPr id="159" name="Group 158"/>
          <p:cNvGrpSpPr/>
          <p:nvPr/>
        </p:nvGrpSpPr>
        <p:grpSpPr>
          <a:xfrm>
            <a:off x="6465545" y="1055278"/>
            <a:ext cx="267884" cy="246221"/>
            <a:chOff x="3497725" y="1476528"/>
            <a:chExt cx="267884" cy="246221"/>
          </a:xfrm>
        </p:grpSpPr>
        <p:sp>
          <p:nvSpPr>
            <p:cNvPr id="160" name="Oval 159"/>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61" name="TextBox 160"/>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sp>
        <p:nvSpPr>
          <p:cNvPr id="151" name="AutoShape 70"/>
          <p:cNvSpPr>
            <a:spLocks noChangeArrowheads="1"/>
          </p:cNvSpPr>
          <p:nvPr/>
        </p:nvSpPr>
        <p:spPr bwMode="auto">
          <a:xfrm>
            <a:off x="7492535" y="317731"/>
            <a:ext cx="751086" cy="317658"/>
          </a:xfrm>
          <a:prstGeom prst="roundRect">
            <a:avLst>
              <a:gd name="adj" fmla="val 16667"/>
            </a:avLst>
          </a:prstGeom>
          <a:solidFill>
            <a:schemeClr val="accent3">
              <a:lumMod val="75000"/>
            </a:schemeClr>
          </a:solidFill>
          <a:ln>
            <a:noFill/>
            <a:headEnd/>
            <a:tailEnd/>
          </a:ln>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8F8F8"/>
                </a:solidFill>
                <a:effectLst/>
                <a:uLnTx/>
                <a:uFillTx/>
                <a:latin typeface="Arial"/>
                <a:ea typeface="ＭＳ Ｐゴシック" charset="0"/>
                <a:cs typeface="Arial"/>
              </a:rPr>
              <a:t>CDK2</a:t>
            </a:r>
            <a:endParaRPr kumimoji="0" lang="en-US" sz="1400" b="1" i="0" u="none" strike="noStrike" kern="1200" cap="none" spc="0" normalizeH="0" baseline="-25000" noProof="0" dirty="0">
              <a:ln>
                <a:noFill/>
              </a:ln>
              <a:solidFill>
                <a:srgbClr val="F8F8F8"/>
              </a:solidFill>
              <a:effectLst/>
              <a:uLnTx/>
              <a:uFillTx/>
              <a:latin typeface="Arial"/>
              <a:ea typeface="ＭＳ Ｐゴシック" charset="0"/>
              <a:cs typeface="Arial"/>
            </a:endParaRPr>
          </a:p>
        </p:txBody>
      </p:sp>
      <p:sp>
        <p:nvSpPr>
          <p:cNvPr id="162" name="Oval 161"/>
          <p:cNvSpPr/>
          <p:nvPr/>
        </p:nvSpPr>
        <p:spPr bwMode="auto">
          <a:xfrm>
            <a:off x="7504294" y="46067"/>
            <a:ext cx="737774" cy="283422"/>
          </a:xfrm>
          <a:prstGeom prst="ellipse">
            <a:avLst/>
          </a:prstGeom>
          <a:solidFill>
            <a:schemeClr val="bg1">
              <a:lumMod val="20000"/>
              <a:lumOff val="80000"/>
            </a:schemeClr>
          </a:solidFill>
          <a:ln>
            <a:headEnd type="none" w="med" len="med"/>
            <a:tailEnd type="none" w="med" len="med"/>
          </a:ln>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252C8">
                    <a:lumMod val="50000"/>
                  </a:srgbClr>
                </a:solidFill>
                <a:effectLst/>
                <a:uLnTx/>
                <a:uFillTx/>
                <a:latin typeface="Arial"/>
                <a:ea typeface="ＭＳ Ｐゴシック" charset="0"/>
                <a:cs typeface="Arial"/>
              </a:rPr>
              <a:t>Cyclin A</a:t>
            </a:r>
          </a:p>
        </p:txBody>
      </p:sp>
      <p:cxnSp>
        <p:nvCxnSpPr>
          <p:cNvPr id="163" name="Straight Arrow Connector 162"/>
          <p:cNvCxnSpPr/>
          <p:nvPr/>
        </p:nvCxnSpPr>
        <p:spPr bwMode="auto">
          <a:xfrm flipH="1">
            <a:off x="7162987" y="674495"/>
            <a:ext cx="347530" cy="374929"/>
          </a:xfrm>
          <a:prstGeom prst="straightConnector1">
            <a:avLst/>
          </a:prstGeom>
          <a:solidFill>
            <a:schemeClr val="accent1"/>
          </a:solidFill>
          <a:ln w="28575" cap="flat" cmpd="sng" algn="ctr">
            <a:solidFill>
              <a:srgbClr val="191919"/>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4" name="Straight Connector 163"/>
          <p:cNvCxnSpPr/>
          <p:nvPr/>
        </p:nvCxnSpPr>
        <p:spPr bwMode="auto">
          <a:xfrm>
            <a:off x="9015804" y="2989776"/>
            <a:ext cx="39494"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65" name="Group 164"/>
          <p:cNvGrpSpPr/>
          <p:nvPr/>
        </p:nvGrpSpPr>
        <p:grpSpPr>
          <a:xfrm>
            <a:off x="9333979" y="2754276"/>
            <a:ext cx="267884" cy="246221"/>
            <a:chOff x="3497725" y="1476528"/>
            <a:chExt cx="267884" cy="246221"/>
          </a:xfrm>
        </p:grpSpPr>
        <p:sp>
          <p:nvSpPr>
            <p:cNvPr id="166" name="Oval 165"/>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67" name="TextBox 166"/>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168" name="Straight Connector 167"/>
          <p:cNvCxnSpPr/>
          <p:nvPr/>
        </p:nvCxnSpPr>
        <p:spPr bwMode="auto">
          <a:xfrm flipH="1">
            <a:off x="9387271" y="2988032"/>
            <a:ext cx="33142"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69" name="Group 168"/>
          <p:cNvGrpSpPr/>
          <p:nvPr/>
        </p:nvGrpSpPr>
        <p:grpSpPr>
          <a:xfrm>
            <a:off x="9091840" y="2694532"/>
            <a:ext cx="267884" cy="246221"/>
            <a:chOff x="3497725" y="1476528"/>
            <a:chExt cx="267884" cy="246221"/>
          </a:xfrm>
        </p:grpSpPr>
        <p:sp>
          <p:nvSpPr>
            <p:cNvPr id="170" name="Oval 169"/>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71" name="TextBox 170"/>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172" name="Straight Connector 171"/>
          <p:cNvCxnSpPr/>
          <p:nvPr/>
        </p:nvCxnSpPr>
        <p:spPr bwMode="auto">
          <a:xfrm>
            <a:off x="9225782" y="2929337"/>
            <a:ext cx="0" cy="13716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4" name="Oval 173"/>
          <p:cNvSpPr/>
          <p:nvPr/>
        </p:nvSpPr>
        <p:spPr bwMode="auto">
          <a:xfrm>
            <a:off x="9470884" y="2981053"/>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grpSp>
        <p:nvGrpSpPr>
          <p:cNvPr id="175" name="Group 174"/>
          <p:cNvGrpSpPr/>
          <p:nvPr/>
        </p:nvGrpSpPr>
        <p:grpSpPr>
          <a:xfrm>
            <a:off x="8854307" y="3044981"/>
            <a:ext cx="742950" cy="411159"/>
            <a:chOff x="2006600" y="2482610"/>
            <a:chExt cx="742950" cy="411159"/>
          </a:xfrm>
        </p:grpSpPr>
        <p:grpSp>
          <p:nvGrpSpPr>
            <p:cNvPr id="176" name="Group 175"/>
            <p:cNvGrpSpPr/>
            <p:nvPr/>
          </p:nvGrpSpPr>
          <p:grpSpPr>
            <a:xfrm>
              <a:off x="2006600" y="2482610"/>
              <a:ext cx="742950" cy="411159"/>
              <a:chOff x="2006600" y="2492379"/>
              <a:chExt cx="742950" cy="411159"/>
            </a:xfrm>
          </p:grpSpPr>
          <p:sp>
            <p:nvSpPr>
              <p:cNvPr id="178" name="Moon 177"/>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79" name="Moon 178"/>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4" name="Moon 183"/>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5" name="Moon 184"/>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177" name="TextBox 176"/>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grpSp>
        <p:nvGrpSpPr>
          <p:cNvPr id="186" name="Group 185"/>
          <p:cNvGrpSpPr/>
          <p:nvPr/>
        </p:nvGrpSpPr>
        <p:grpSpPr>
          <a:xfrm>
            <a:off x="8846993" y="2754276"/>
            <a:ext cx="267884" cy="246221"/>
            <a:chOff x="3497725" y="1476528"/>
            <a:chExt cx="267884" cy="246221"/>
          </a:xfrm>
        </p:grpSpPr>
        <p:sp>
          <p:nvSpPr>
            <p:cNvPr id="187" name="Oval 186"/>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88" name="TextBox 187"/>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sp>
        <p:nvSpPr>
          <p:cNvPr id="189" name="Freeform 46"/>
          <p:cNvSpPr>
            <a:spLocks/>
          </p:cNvSpPr>
          <p:nvPr/>
        </p:nvSpPr>
        <p:spPr bwMode="auto">
          <a:xfrm rot="9435549" flipV="1">
            <a:off x="8052125" y="1315272"/>
            <a:ext cx="659570" cy="1390267"/>
          </a:xfrm>
          <a:custGeom>
            <a:avLst/>
            <a:gdLst>
              <a:gd name="T0" fmla="*/ 294 w 294"/>
              <a:gd name="T1" fmla="*/ 25 h 679"/>
              <a:gd name="T2" fmla="*/ 54 w 294"/>
              <a:gd name="T3" fmla="*/ 109 h 679"/>
              <a:gd name="T4" fmla="*/ 0 w 294"/>
              <a:gd name="T5" fmla="*/ 679 h 679"/>
              <a:gd name="connsiteX0" fmla="*/ 10647 w 10647"/>
              <a:gd name="connsiteY0" fmla="*/ 0 h 9632"/>
              <a:gd name="connsiteX1" fmla="*/ 669 w 10647"/>
              <a:gd name="connsiteY1" fmla="*/ 4235 h 9632"/>
              <a:gd name="connsiteX2" fmla="*/ 647 w 10647"/>
              <a:gd name="connsiteY2" fmla="*/ 9632 h 9632"/>
            </a:gdLst>
            <a:ahLst/>
            <a:cxnLst>
              <a:cxn ang="0">
                <a:pos x="connsiteX0" y="connsiteY0"/>
              </a:cxn>
              <a:cxn ang="0">
                <a:pos x="connsiteX1" y="connsiteY1"/>
              </a:cxn>
              <a:cxn ang="0">
                <a:pos x="connsiteX2" y="connsiteY2"/>
              </a:cxn>
            </a:cxnLst>
            <a:rect l="l" t="t" r="r" b="b"/>
            <a:pathLst>
              <a:path w="10647" h="9632">
                <a:moveTo>
                  <a:pt x="10647" y="0"/>
                </a:moveTo>
                <a:cubicBezTo>
                  <a:pt x="9286" y="206"/>
                  <a:pt x="2335" y="2630"/>
                  <a:pt x="669" y="4235"/>
                </a:cubicBezTo>
                <a:cubicBezTo>
                  <a:pt x="-998" y="5841"/>
                  <a:pt x="1021" y="7879"/>
                  <a:pt x="647" y="9632"/>
                </a:cubicBezTo>
              </a:path>
            </a:pathLst>
          </a:custGeom>
          <a:noFill/>
          <a:ln w="38100" cap="flat" cmpd="sng">
            <a:solidFill>
              <a:schemeClr val="accent3">
                <a:lumMod val="75000"/>
                <a:alpha val="94000"/>
              </a:schemeClr>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8F8F8"/>
              </a:solidFill>
              <a:effectLst/>
              <a:uLnTx/>
              <a:uFillTx/>
              <a:latin typeface="Arial"/>
              <a:ea typeface="ＭＳ Ｐゴシック" charset="0"/>
              <a:cs typeface="Arial"/>
            </a:endParaRPr>
          </a:p>
        </p:txBody>
      </p:sp>
      <p:sp>
        <p:nvSpPr>
          <p:cNvPr id="190" name="AutoShape 70"/>
          <p:cNvSpPr>
            <a:spLocks noChangeArrowheads="1"/>
          </p:cNvSpPr>
          <p:nvPr/>
        </p:nvSpPr>
        <p:spPr bwMode="auto">
          <a:xfrm>
            <a:off x="9214199" y="1682461"/>
            <a:ext cx="751086" cy="317658"/>
          </a:xfrm>
          <a:prstGeom prst="roundRect">
            <a:avLst>
              <a:gd name="adj" fmla="val 16667"/>
            </a:avLst>
          </a:prstGeom>
          <a:solidFill>
            <a:schemeClr val="accent4">
              <a:lumMod val="50000"/>
            </a:schemeClr>
          </a:solidFill>
          <a:ln>
            <a:noFill/>
            <a:headEnd/>
            <a:tailEnd/>
          </a:ln>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8F8F8"/>
                </a:solidFill>
                <a:effectLst/>
                <a:uLnTx/>
                <a:uFillTx/>
                <a:latin typeface="Arial"/>
                <a:ea typeface="ＭＳ Ｐゴシック" charset="0"/>
                <a:cs typeface="Arial"/>
              </a:rPr>
              <a:t>CDK1</a:t>
            </a:r>
            <a:endParaRPr kumimoji="0" lang="en-US" sz="1400" b="1" i="0" u="none" strike="noStrike" kern="1200" cap="none" spc="0" normalizeH="0" baseline="-25000" noProof="0" dirty="0">
              <a:ln>
                <a:noFill/>
              </a:ln>
              <a:solidFill>
                <a:srgbClr val="F8F8F8"/>
              </a:solidFill>
              <a:effectLst/>
              <a:uLnTx/>
              <a:uFillTx/>
              <a:latin typeface="Arial"/>
              <a:ea typeface="ＭＳ Ｐゴシック" charset="0"/>
              <a:cs typeface="Arial"/>
            </a:endParaRPr>
          </a:p>
        </p:txBody>
      </p:sp>
      <p:sp>
        <p:nvSpPr>
          <p:cNvPr id="191" name="Oval 190"/>
          <p:cNvSpPr/>
          <p:nvPr/>
        </p:nvSpPr>
        <p:spPr bwMode="auto">
          <a:xfrm>
            <a:off x="9220855" y="2000119"/>
            <a:ext cx="737774" cy="283422"/>
          </a:xfrm>
          <a:prstGeom prst="ellipse">
            <a:avLst/>
          </a:prstGeom>
          <a:solidFill>
            <a:schemeClr val="bg1">
              <a:lumMod val="20000"/>
              <a:lumOff val="80000"/>
            </a:schemeClr>
          </a:solidFill>
          <a:ln>
            <a:headEnd type="none" w="med" len="med"/>
            <a:tailEnd type="none" w="med" len="med"/>
          </a:ln>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252C8">
                    <a:lumMod val="50000"/>
                  </a:srgbClr>
                </a:solidFill>
                <a:effectLst/>
                <a:uLnTx/>
                <a:uFillTx/>
                <a:latin typeface="Arial"/>
                <a:ea typeface="ＭＳ Ｐゴシック" charset="0"/>
                <a:cs typeface="Arial"/>
              </a:rPr>
              <a:t>Cyclin A</a:t>
            </a:r>
          </a:p>
        </p:txBody>
      </p:sp>
      <p:cxnSp>
        <p:nvCxnSpPr>
          <p:cNvPr id="192" name="Straight Arrow Connector 191"/>
          <p:cNvCxnSpPr/>
          <p:nvPr/>
        </p:nvCxnSpPr>
        <p:spPr bwMode="auto">
          <a:xfrm flipH="1">
            <a:off x="9449743" y="2382727"/>
            <a:ext cx="149594" cy="311804"/>
          </a:xfrm>
          <a:prstGeom prst="straightConnector1">
            <a:avLst/>
          </a:prstGeom>
          <a:solidFill>
            <a:schemeClr val="accent1"/>
          </a:solidFill>
          <a:ln w="28575" cap="flat" cmpd="sng" algn="ctr">
            <a:solidFill>
              <a:srgbClr val="191919"/>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3" name="Straight Connector 192"/>
          <p:cNvCxnSpPr/>
          <p:nvPr/>
        </p:nvCxnSpPr>
        <p:spPr bwMode="auto">
          <a:xfrm>
            <a:off x="8851348" y="5343630"/>
            <a:ext cx="39494"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94" name="Group 193"/>
          <p:cNvGrpSpPr/>
          <p:nvPr/>
        </p:nvGrpSpPr>
        <p:grpSpPr>
          <a:xfrm>
            <a:off x="9169523" y="5108130"/>
            <a:ext cx="267884" cy="246221"/>
            <a:chOff x="3497725" y="1476528"/>
            <a:chExt cx="267884" cy="246221"/>
          </a:xfrm>
        </p:grpSpPr>
        <p:sp>
          <p:nvSpPr>
            <p:cNvPr id="195" name="Oval 194"/>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196" name="TextBox 195"/>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197" name="Straight Connector 196"/>
          <p:cNvCxnSpPr/>
          <p:nvPr/>
        </p:nvCxnSpPr>
        <p:spPr bwMode="auto">
          <a:xfrm flipH="1">
            <a:off x="9222815" y="5341886"/>
            <a:ext cx="33142"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01" name="Group 200"/>
          <p:cNvGrpSpPr/>
          <p:nvPr/>
        </p:nvGrpSpPr>
        <p:grpSpPr>
          <a:xfrm>
            <a:off x="8927384" y="5048386"/>
            <a:ext cx="267884" cy="246221"/>
            <a:chOff x="3497725" y="1476528"/>
            <a:chExt cx="267884" cy="246221"/>
          </a:xfrm>
        </p:grpSpPr>
        <p:sp>
          <p:nvSpPr>
            <p:cNvPr id="202" name="Oval 201"/>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03" name="TextBox 202"/>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204" name="Straight Connector 203"/>
          <p:cNvCxnSpPr/>
          <p:nvPr/>
        </p:nvCxnSpPr>
        <p:spPr bwMode="auto">
          <a:xfrm>
            <a:off x="9061326" y="5283191"/>
            <a:ext cx="0" cy="13716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Oval 204"/>
          <p:cNvSpPr/>
          <p:nvPr/>
        </p:nvSpPr>
        <p:spPr bwMode="auto">
          <a:xfrm>
            <a:off x="9306428" y="5334907"/>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grpSp>
        <p:nvGrpSpPr>
          <p:cNvPr id="206" name="Group 205"/>
          <p:cNvGrpSpPr/>
          <p:nvPr/>
        </p:nvGrpSpPr>
        <p:grpSpPr>
          <a:xfrm>
            <a:off x="8689851" y="5398835"/>
            <a:ext cx="742950" cy="411159"/>
            <a:chOff x="2006600" y="2482610"/>
            <a:chExt cx="742950" cy="411159"/>
          </a:xfrm>
        </p:grpSpPr>
        <p:grpSp>
          <p:nvGrpSpPr>
            <p:cNvPr id="207" name="Group 206"/>
            <p:cNvGrpSpPr/>
            <p:nvPr/>
          </p:nvGrpSpPr>
          <p:grpSpPr>
            <a:xfrm>
              <a:off x="2006600" y="2482610"/>
              <a:ext cx="742950" cy="411159"/>
              <a:chOff x="2006600" y="2492379"/>
              <a:chExt cx="742950" cy="411159"/>
            </a:xfrm>
          </p:grpSpPr>
          <p:sp>
            <p:nvSpPr>
              <p:cNvPr id="209" name="Moon 208"/>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10" name="Moon 209"/>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11" name="Moon 210"/>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12" name="Moon 211"/>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208" name="TextBox 207"/>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grpSp>
        <p:nvGrpSpPr>
          <p:cNvPr id="213" name="Group 212"/>
          <p:cNvGrpSpPr/>
          <p:nvPr/>
        </p:nvGrpSpPr>
        <p:grpSpPr>
          <a:xfrm>
            <a:off x="8682537" y="5108130"/>
            <a:ext cx="267884" cy="246221"/>
            <a:chOff x="3497725" y="1476528"/>
            <a:chExt cx="267884" cy="246221"/>
          </a:xfrm>
        </p:grpSpPr>
        <p:sp>
          <p:nvSpPr>
            <p:cNvPr id="214" name="Oval 213"/>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15" name="TextBox 214"/>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sp>
        <p:nvSpPr>
          <p:cNvPr id="216" name="AutoShape 70"/>
          <p:cNvSpPr>
            <a:spLocks noChangeArrowheads="1"/>
          </p:cNvSpPr>
          <p:nvPr/>
        </p:nvSpPr>
        <p:spPr bwMode="auto">
          <a:xfrm>
            <a:off x="9214199" y="6377715"/>
            <a:ext cx="751086" cy="317658"/>
          </a:xfrm>
          <a:prstGeom prst="roundRect">
            <a:avLst>
              <a:gd name="adj" fmla="val 16667"/>
            </a:avLst>
          </a:prstGeom>
          <a:solidFill>
            <a:schemeClr val="accent4">
              <a:lumMod val="50000"/>
            </a:schemeClr>
          </a:solidFill>
          <a:ln>
            <a:noFill/>
            <a:headEnd/>
            <a:tailEnd/>
          </a:ln>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8F8F8"/>
                </a:solidFill>
                <a:effectLst/>
                <a:uLnTx/>
                <a:uFillTx/>
                <a:latin typeface="Arial"/>
                <a:ea typeface="ＭＳ Ｐゴシック" charset="0"/>
                <a:cs typeface="Arial"/>
              </a:rPr>
              <a:t>CDK1</a:t>
            </a:r>
            <a:endParaRPr kumimoji="0" lang="en-US" sz="1400" b="1" i="0" u="none" strike="noStrike" kern="1200" cap="none" spc="0" normalizeH="0" baseline="-25000" noProof="0" dirty="0">
              <a:ln>
                <a:noFill/>
              </a:ln>
              <a:solidFill>
                <a:srgbClr val="F8F8F8"/>
              </a:solidFill>
              <a:effectLst/>
              <a:uLnTx/>
              <a:uFillTx/>
              <a:latin typeface="Arial"/>
              <a:ea typeface="ＭＳ Ｐゴシック" charset="0"/>
              <a:cs typeface="Arial"/>
            </a:endParaRPr>
          </a:p>
        </p:txBody>
      </p:sp>
      <p:sp>
        <p:nvSpPr>
          <p:cNvPr id="217" name="Oval 216"/>
          <p:cNvSpPr/>
          <p:nvPr/>
        </p:nvSpPr>
        <p:spPr bwMode="auto">
          <a:xfrm>
            <a:off x="9220855" y="6106051"/>
            <a:ext cx="737774" cy="283422"/>
          </a:xfrm>
          <a:prstGeom prst="ellipse">
            <a:avLst/>
          </a:prstGeom>
          <a:solidFill>
            <a:srgbClr val="3366FF"/>
          </a:solidFill>
          <a:ln>
            <a:headEnd type="none" w="med" len="med"/>
            <a:tailEnd type="none" w="med" len="med"/>
          </a:ln>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252C8">
                    <a:lumMod val="50000"/>
                  </a:srgbClr>
                </a:solidFill>
                <a:effectLst/>
                <a:uLnTx/>
                <a:uFillTx/>
                <a:latin typeface="Arial"/>
                <a:ea typeface="ＭＳ Ｐゴシック" charset="0"/>
                <a:cs typeface="Arial"/>
              </a:rPr>
              <a:t>Cyclin B</a:t>
            </a:r>
          </a:p>
        </p:txBody>
      </p:sp>
      <p:cxnSp>
        <p:nvCxnSpPr>
          <p:cNvPr id="218" name="Straight Arrow Connector 217"/>
          <p:cNvCxnSpPr/>
          <p:nvPr/>
        </p:nvCxnSpPr>
        <p:spPr bwMode="auto">
          <a:xfrm flipH="1" flipV="1">
            <a:off x="9203551" y="5824191"/>
            <a:ext cx="200313" cy="295613"/>
          </a:xfrm>
          <a:prstGeom prst="straightConnector1">
            <a:avLst/>
          </a:prstGeom>
          <a:solidFill>
            <a:schemeClr val="accent1"/>
          </a:solidFill>
          <a:ln w="28575" cap="flat" cmpd="sng" algn="ctr">
            <a:solidFill>
              <a:srgbClr val="191919"/>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1" name="Straight Arrow Connector 240"/>
          <p:cNvCxnSpPr/>
          <p:nvPr/>
        </p:nvCxnSpPr>
        <p:spPr bwMode="auto">
          <a:xfrm flipH="1">
            <a:off x="9225783" y="3685289"/>
            <a:ext cx="9049" cy="1219271"/>
          </a:xfrm>
          <a:prstGeom prst="straightConnector1">
            <a:avLst/>
          </a:prstGeom>
          <a:solidFill>
            <a:schemeClr val="accent1"/>
          </a:solidFill>
          <a:ln w="44450" cap="flat" cmpd="sng" algn="ctr">
            <a:solidFill>
              <a:schemeClr val="accent3">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9" name="Straight Connector 218"/>
          <p:cNvCxnSpPr/>
          <p:nvPr/>
        </p:nvCxnSpPr>
        <p:spPr bwMode="auto">
          <a:xfrm>
            <a:off x="6648274" y="6339799"/>
            <a:ext cx="39494"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0" name="Group 219"/>
          <p:cNvGrpSpPr/>
          <p:nvPr/>
        </p:nvGrpSpPr>
        <p:grpSpPr>
          <a:xfrm>
            <a:off x="6966449" y="6104299"/>
            <a:ext cx="267884" cy="246221"/>
            <a:chOff x="3497725" y="1476528"/>
            <a:chExt cx="267884" cy="246221"/>
          </a:xfrm>
        </p:grpSpPr>
        <p:sp>
          <p:nvSpPr>
            <p:cNvPr id="221" name="Oval 220"/>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22" name="TextBox 221"/>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223" name="Straight Connector 222"/>
          <p:cNvCxnSpPr/>
          <p:nvPr/>
        </p:nvCxnSpPr>
        <p:spPr bwMode="auto">
          <a:xfrm flipH="1">
            <a:off x="7019741" y="6338055"/>
            <a:ext cx="33142" cy="87028"/>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4" name="Group 223"/>
          <p:cNvGrpSpPr/>
          <p:nvPr/>
        </p:nvGrpSpPr>
        <p:grpSpPr>
          <a:xfrm>
            <a:off x="6724310" y="6044555"/>
            <a:ext cx="267884" cy="246221"/>
            <a:chOff x="3497725" y="1476528"/>
            <a:chExt cx="267884" cy="246221"/>
          </a:xfrm>
        </p:grpSpPr>
        <p:sp>
          <p:nvSpPr>
            <p:cNvPr id="225" name="Oval 224"/>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26" name="TextBox 225"/>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227" name="Straight Connector 226"/>
          <p:cNvCxnSpPr/>
          <p:nvPr/>
        </p:nvCxnSpPr>
        <p:spPr bwMode="auto">
          <a:xfrm>
            <a:off x="6858252" y="6279360"/>
            <a:ext cx="0" cy="13716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8" name="Oval 227"/>
          <p:cNvSpPr/>
          <p:nvPr/>
        </p:nvSpPr>
        <p:spPr bwMode="auto">
          <a:xfrm>
            <a:off x="7103354" y="6331076"/>
            <a:ext cx="585880" cy="202834"/>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non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8F8F8"/>
                </a:solidFill>
                <a:effectLst/>
                <a:uLnTx/>
                <a:uFillTx/>
                <a:latin typeface="Arial"/>
                <a:ea typeface="ＭＳ Ｐゴシック" charset="0"/>
                <a:cs typeface="Arial"/>
              </a:rPr>
              <a:t>HDAC</a:t>
            </a:r>
          </a:p>
        </p:txBody>
      </p:sp>
      <p:grpSp>
        <p:nvGrpSpPr>
          <p:cNvPr id="229" name="Group 228"/>
          <p:cNvGrpSpPr/>
          <p:nvPr/>
        </p:nvGrpSpPr>
        <p:grpSpPr>
          <a:xfrm>
            <a:off x="6486777" y="6395004"/>
            <a:ext cx="742950" cy="411159"/>
            <a:chOff x="2006600" y="2482610"/>
            <a:chExt cx="742950" cy="411159"/>
          </a:xfrm>
        </p:grpSpPr>
        <p:grpSp>
          <p:nvGrpSpPr>
            <p:cNvPr id="230" name="Group 229"/>
            <p:cNvGrpSpPr/>
            <p:nvPr/>
          </p:nvGrpSpPr>
          <p:grpSpPr>
            <a:xfrm>
              <a:off x="2006600" y="2482610"/>
              <a:ext cx="742950" cy="411159"/>
              <a:chOff x="2006600" y="2492379"/>
              <a:chExt cx="742950" cy="411159"/>
            </a:xfrm>
          </p:grpSpPr>
          <p:sp>
            <p:nvSpPr>
              <p:cNvPr id="232" name="Moon 231"/>
              <p:cNvSpPr/>
              <p:nvPr/>
            </p:nvSpPr>
            <p:spPr bwMode="auto">
              <a:xfrm rot="5400000">
                <a:off x="202327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33" name="Moon 232"/>
              <p:cNvSpPr/>
              <p:nvPr/>
            </p:nvSpPr>
            <p:spPr bwMode="auto">
              <a:xfrm rot="5400000">
                <a:off x="2397920" y="2551908"/>
                <a:ext cx="334960" cy="368300"/>
              </a:xfrm>
              <a:prstGeom prst="moon">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34" name="Moon 233"/>
              <p:cNvSpPr/>
              <p:nvPr/>
            </p:nvSpPr>
            <p:spPr bwMode="auto">
              <a:xfrm rot="5400000">
                <a:off x="2276475" y="2286004"/>
                <a:ext cx="209550" cy="622300"/>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35" name="Moon 234"/>
              <p:cNvSpPr/>
              <p:nvPr/>
            </p:nvSpPr>
            <p:spPr bwMode="auto">
              <a:xfrm rot="16200000" flipV="1">
                <a:off x="2270126" y="2676526"/>
                <a:ext cx="209550" cy="126997"/>
              </a:xfrm>
              <a:prstGeom prst="moon">
                <a:avLst>
                  <a:gd name="adj" fmla="val 87500"/>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8F8F8"/>
                  </a:solidFill>
                  <a:effectLst/>
                  <a:uLnTx/>
                  <a:uFillTx/>
                  <a:latin typeface="Arial"/>
                  <a:ea typeface="ＭＳ Ｐゴシック" charset="0"/>
                  <a:cs typeface="Arial"/>
                </a:endParaRPr>
              </a:p>
            </p:txBody>
          </p:sp>
        </p:grpSp>
        <p:sp>
          <p:nvSpPr>
            <p:cNvPr id="231" name="TextBox 230"/>
            <p:cNvSpPr txBox="1"/>
            <p:nvPr/>
          </p:nvSpPr>
          <p:spPr>
            <a:xfrm>
              <a:off x="2200545" y="2510201"/>
              <a:ext cx="355611"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1200" cap="none" spc="0" normalizeH="0" baseline="0" noProof="0" dirty="0">
                <a:ln>
                  <a:noFill/>
                </a:ln>
                <a:solidFill>
                  <a:srgbClr val="F8F8F8"/>
                </a:solidFill>
                <a:effectLst/>
                <a:uLnTx/>
                <a:uFillTx/>
                <a:latin typeface="Arial"/>
                <a:ea typeface="ＭＳ Ｐゴシック"/>
                <a:cs typeface="Arial"/>
              </a:endParaRPr>
            </a:p>
          </p:txBody>
        </p:sp>
      </p:grpSp>
      <p:grpSp>
        <p:nvGrpSpPr>
          <p:cNvPr id="236" name="Group 235"/>
          <p:cNvGrpSpPr/>
          <p:nvPr/>
        </p:nvGrpSpPr>
        <p:grpSpPr>
          <a:xfrm>
            <a:off x="6479463" y="6104299"/>
            <a:ext cx="267884" cy="246221"/>
            <a:chOff x="3497725" y="1476528"/>
            <a:chExt cx="267884" cy="246221"/>
          </a:xfrm>
        </p:grpSpPr>
        <p:sp>
          <p:nvSpPr>
            <p:cNvPr id="237" name="Oval 236"/>
            <p:cNvSpPr/>
            <p:nvPr/>
          </p:nvSpPr>
          <p:spPr bwMode="auto">
            <a:xfrm>
              <a:off x="3498307" y="1505830"/>
              <a:ext cx="250646" cy="209836"/>
            </a:xfrm>
            <a:prstGeom prst="ellipse">
              <a:avLst/>
            </a:prstGeom>
            <a:solidFill>
              <a:schemeClr val="accent3">
                <a:lumMod val="40000"/>
                <a:lumOff val="6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a:ea typeface="ＭＳ Ｐゴシック" charset="0"/>
                <a:cs typeface="Arial"/>
              </a:endParaRPr>
            </a:p>
          </p:txBody>
        </p:sp>
        <p:sp>
          <p:nvSpPr>
            <p:cNvPr id="238" name="TextBox 237"/>
            <p:cNvSpPr txBox="1"/>
            <p:nvPr/>
          </p:nvSpPr>
          <p:spPr>
            <a:xfrm>
              <a:off x="3497725" y="1476528"/>
              <a:ext cx="267884" cy="246221"/>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239" name="Straight Arrow Connector 238"/>
          <p:cNvCxnSpPr/>
          <p:nvPr/>
        </p:nvCxnSpPr>
        <p:spPr bwMode="auto">
          <a:xfrm flipH="1">
            <a:off x="7646779" y="5751256"/>
            <a:ext cx="869347" cy="412297"/>
          </a:xfrm>
          <a:prstGeom prst="straightConnector1">
            <a:avLst/>
          </a:prstGeom>
          <a:solidFill>
            <a:schemeClr val="accent1"/>
          </a:solidFill>
          <a:ln w="44450" cap="flat" cmpd="sng" algn="ctr">
            <a:solidFill>
              <a:schemeClr val="accent3">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0" name="Oval 239"/>
          <p:cNvSpPr/>
          <p:nvPr/>
        </p:nvSpPr>
        <p:spPr bwMode="auto">
          <a:xfrm>
            <a:off x="1601043" y="2468521"/>
            <a:ext cx="770064" cy="283422"/>
          </a:xfrm>
          <a:prstGeom prst="ellipse">
            <a:avLst/>
          </a:prstGeom>
          <a:solidFill>
            <a:srgbClr val="00D29B">
              <a:lumMod val="75000"/>
            </a:srgb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p16</a:t>
            </a:r>
            <a:r>
              <a:rPr kumimoji="0" lang="en-US" sz="1000" b="1" i="0" u="none" strike="noStrike" kern="0" cap="none" spc="0" normalizeH="0" baseline="30000" noProof="0" dirty="0">
                <a:ln>
                  <a:noFill/>
                </a:ln>
                <a:solidFill>
                  <a:srgbClr val="F8F8F8"/>
                </a:solidFill>
                <a:effectLst/>
                <a:uLnTx/>
                <a:uFillTx/>
                <a:latin typeface="Arial"/>
                <a:ea typeface="ＭＳ Ｐゴシック" charset="0"/>
                <a:cs typeface="Arial"/>
              </a:rPr>
              <a:t>INK4A</a:t>
            </a:r>
          </a:p>
        </p:txBody>
      </p:sp>
      <p:cxnSp>
        <p:nvCxnSpPr>
          <p:cNvPr id="242" name="Straight Connector 241"/>
          <p:cNvCxnSpPr/>
          <p:nvPr/>
        </p:nvCxnSpPr>
        <p:spPr bwMode="auto">
          <a:xfrm rot="17128692" flipH="1">
            <a:off x="2727844" y="2442485"/>
            <a:ext cx="0" cy="640733"/>
          </a:xfrm>
          <a:prstGeom prst="line">
            <a:avLst/>
          </a:prstGeom>
          <a:solidFill>
            <a:srgbClr val="FD8F2B"/>
          </a:solidFill>
          <a:ln w="34925" cap="flat" cmpd="sng" algn="ctr">
            <a:solidFill>
              <a:srgbClr val="00BE8C">
                <a:lumMod val="75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3" name="Straight Connector 242"/>
          <p:cNvCxnSpPr/>
          <p:nvPr/>
        </p:nvCxnSpPr>
        <p:spPr bwMode="auto">
          <a:xfrm rot="17128692" flipH="1">
            <a:off x="2959237" y="2853807"/>
            <a:ext cx="155448" cy="4942"/>
          </a:xfrm>
          <a:prstGeom prst="line">
            <a:avLst/>
          </a:prstGeom>
          <a:solidFill>
            <a:srgbClr val="FD8F2B"/>
          </a:solidFill>
          <a:ln w="34925" cap="flat" cmpd="sng" algn="ctr">
            <a:solidFill>
              <a:srgbClr val="00BE8C">
                <a:lumMod val="75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Rectangle 1"/>
          <p:cNvSpPr/>
          <p:nvPr/>
        </p:nvSpPr>
        <p:spPr bwMode="auto">
          <a:xfrm>
            <a:off x="1431034" y="2335993"/>
            <a:ext cx="4212086" cy="113956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8F8F8"/>
              </a:solidFill>
              <a:effectLst/>
              <a:uLnTx/>
              <a:uFillTx/>
              <a:latin typeface="Arial" charset="0"/>
              <a:ea typeface="ＭＳ Ｐゴシック" charset="0"/>
              <a:cs typeface="+mn-cs"/>
            </a:endParaRPr>
          </a:p>
        </p:txBody>
      </p:sp>
      <p:sp>
        <p:nvSpPr>
          <p:cNvPr id="244" name="Rectangle 10"/>
          <p:cNvSpPr>
            <a:spLocks noChangeArrowheads="1"/>
          </p:cNvSpPr>
          <p:nvPr/>
        </p:nvSpPr>
        <p:spPr bwMode="auto">
          <a:xfrm>
            <a:off x="1350305" y="3455203"/>
            <a:ext cx="289262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base" latinLnBrk="0" hangingPunct="1">
              <a:lnSpc>
                <a:spcPct val="100000"/>
              </a:lnSpc>
              <a:spcBef>
                <a:spcPts val="500"/>
              </a:spcBef>
              <a:spcAft>
                <a:spcPct val="0"/>
              </a:spcAft>
              <a:buClrTx/>
              <a:buSzTx/>
              <a:buFontTx/>
              <a:buNone/>
              <a:tabLst/>
              <a:defRPr/>
            </a:pPr>
            <a:r>
              <a:rPr kumimoji="0" lang="en-US" sz="1600" b="1" i="0" u="none" strike="noStrike" kern="1200" cap="none" spc="0" normalizeH="0" baseline="0" noProof="0" dirty="0">
                <a:ln>
                  <a:noFill/>
                </a:ln>
                <a:solidFill>
                  <a:srgbClr val="191919"/>
                </a:solidFill>
                <a:effectLst/>
                <a:uLnTx/>
                <a:uFillTx/>
                <a:latin typeface="Arial"/>
                <a:ea typeface="ＭＳ Ｐゴシック" charset="0"/>
                <a:cs typeface="Arial"/>
              </a:rPr>
              <a:t>Nearly 100% of melanomas have an aberration in this pathway</a:t>
            </a:r>
            <a:endParaRPr kumimoji="0" lang="el-GR" sz="1600" b="1" i="0" u="none" strike="noStrike" kern="1200" cap="none" spc="0" normalizeH="0" baseline="0" noProof="0" dirty="0">
              <a:ln>
                <a:noFill/>
              </a:ln>
              <a:solidFill>
                <a:srgbClr val="191919"/>
              </a:solidFill>
              <a:effectLst/>
              <a:uLnTx/>
              <a:uFillTx/>
              <a:latin typeface="Arial"/>
              <a:ea typeface="ＭＳ Ｐゴシック" charset="0"/>
              <a:cs typeface="Arial"/>
            </a:endParaRPr>
          </a:p>
        </p:txBody>
      </p:sp>
      <p:pic>
        <p:nvPicPr>
          <p:cNvPr id="246" name="Picture 245" descr="A picture containing drawing&#10;&#10;Description automatically generated">
            <a:extLst>
              <a:ext uri="{FF2B5EF4-FFF2-40B4-BE49-F238E27FC236}">
                <a16:creationId xmlns:a16="http://schemas.microsoft.com/office/drawing/2014/main" id="{A2989D1F-032A-8E40-BE23-7AA51AE05E25}"/>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39206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44D8-D470-5D42-A900-A4DD11592C14}"/>
              </a:ext>
            </a:extLst>
          </p:cNvPr>
          <p:cNvSpPr>
            <a:spLocks noGrp="1"/>
          </p:cNvSpPr>
          <p:nvPr>
            <p:ph type="title"/>
          </p:nvPr>
        </p:nvSpPr>
        <p:spPr/>
        <p:txBody>
          <a:bodyPr/>
          <a:lstStyle/>
          <a:p>
            <a:r>
              <a:rPr lang="en-US" dirty="0"/>
              <a:t>Legend for Cell-Cycle Figure</a:t>
            </a:r>
          </a:p>
        </p:txBody>
      </p:sp>
      <p:sp>
        <p:nvSpPr>
          <p:cNvPr id="3" name="Content Placeholder 2">
            <a:extLst>
              <a:ext uri="{FF2B5EF4-FFF2-40B4-BE49-F238E27FC236}">
                <a16:creationId xmlns:a16="http://schemas.microsoft.com/office/drawing/2014/main" id="{5ADBAF90-9117-9B4D-B40E-79756FCC0AE7}"/>
              </a:ext>
            </a:extLst>
          </p:cNvPr>
          <p:cNvSpPr>
            <a:spLocks noGrp="1"/>
          </p:cNvSpPr>
          <p:nvPr>
            <p:ph idx="1"/>
          </p:nvPr>
        </p:nvSpPr>
        <p:spPr>
          <a:xfrm>
            <a:off x="609600" y="1600200"/>
            <a:ext cx="10972800" cy="5137049"/>
          </a:xfrm>
        </p:spPr>
        <p:txBody>
          <a:bodyPr>
            <a:normAutofit fontScale="62500" lnSpcReduction="20000"/>
          </a:bodyPr>
          <a:lstStyle/>
          <a:p>
            <a:r>
              <a:rPr lang="en-US" dirty="0"/>
              <a:t>The cell cycle is regulated by the dynamic interactions of highly coordinated enzymatic proteins to ensure genomic fidelity. </a:t>
            </a:r>
          </a:p>
          <a:p>
            <a:r>
              <a:rPr lang="en-US" dirty="0"/>
              <a:t>Cells first enter the cell cycle after receiving mitogenic signals, from stimuli such as RAS, which activate the cyclin D-dependent kinases, CDK4 and CDK6, via increased expression of cyclin D and by triggering release from inhibitory INK4 (p15 and p16) and CIP/KIP (p21CIP1 and p27KIP1) proteins. </a:t>
            </a:r>
          </a:p>
          <a:p>
            <a:r>
              <a:rPr lang="en-US" dirty="0"/>
              <a:t>Early in G1, RB is initially phosphorylated by cyclin D–CDK4/6 complexes, which abrogates the RB-dependent inhibition of the transcription factor E2F. </a:t>
            </a:r>
          </a:p>
          <a:p>
            <a:r>
              <a:rPr lang="en-US" dirty="0"/>
              <a:t>E2F transcription factors are then released from the partially phosphorylated RB and promote transcription of genes (e.g. CCNE1) necessary to progress through the G1/S checkpoint. </a:t>
            </a:r>
          </a:p>
          <a:p>
            <a:r>
              <a:rPr lang="en-US" dirty="0"/>
              <a:t>RB is further phosphorylated in late G1 by cyclin E–CDK2 complexes, enabling E2F transcription factors to express genes required for DNA synthesis. </a:t>
            </a:r>
          </a:p>
          <a:p>
            <a:r>
              <a:rPr lang="en-US" dirty="0"/>
              <a:t>After entry into the S phase, a hyperphosphorylated state of RB is maintained by the activities of cyclin A–CDK2, cyclin A–CDK1 and cyclin B–CDK1 complexes. </a:t>
            </a:r>
          </a:p>
          <a:p>
            <a:r>
              <a:rPr lang="en-US" dirty="0"/>
              <a:t>At the end of mitosis RB proteins are dephosphorylated by phosphatases allowing recombination with E2F and DP to prevent unregulated cell proliferation. The cell cycle is negatively regulated by members of the INK4 (p15, p16) and CIP/KIP families (p21CIP1 and p27KIP1) </a:t>
            </a:r>
          </a:p>
          <a:p>
            <a:endParaRPr lang="en-US" dirty="0"/>
          </a:p>
        </p:txBody>
      </p:sp>
      <p:sp>
        <p:nvSpPr>
          <p:cNvPr id="4" name="TextBox 3">
            <a:extLst>
              <a:ext uri="{FF2B5EF4-FFF2-40B4-BE49-F238E27FC236}">
                <a16:creationId xmlns:a16="http://schemas.microsoft.com/office/drawing/2014/main" id="{A3BF2EA5-38BD-8947-94E2-8EA973D4371F}"/>
              </a:ext>
            </a:extLst>
          </p:cNvPr>
          <p:cNvSpPr txBox="1"/>
          <p:nvPr/>
        </p:nvSpPr>
        <p:spPr>
          <a:xfrm>
            <a:off x="3151123" y="6513662"/>
            <a:ext cx="5889754" cy="307777"/>
          </a:xfrm>
          <a:prstGeom prst="rect">
            <a:avLst/>
          </a:prstGeom>
          <a:noFill/>
        </p:spPr>
        <p:txBody>
          <a:bodyPr wrap="none" rtlCol="0">
            <a:spAutoFit/>
          </a:bodyPr>
          <a:lstStyle/>
          <a:p>
            <a:pPr algn="ctr"/>
            <a:r>
              <a:rPr lang="en-US" sz="1400" dirty="0">
                <a:solidFill>
                  <a:prstClr val="black"/>
                </a:solidFill>
                <a:latin typeface="Calibri"/>
              </a:rPr>
              <a:t>Reference: Miller DM, Flaherty KT. Pigment Cell Melanoma Research. 2014 Jan</a:t>
            </a:r>
          </a:p>
        </p:txBody>
      </p:sp>
      <p:sp>
        <p:nvSpPr>
          <p:cNvPr id="5" name="Rectangle 4">
            <a:extLst>
              <a:ext uri="{FF2B5EF4-FFF2-40B4-BE49-F238E27FC236}">
                <a16:creationId xmlns:a16="http://schemas.microsoft.com/office/drawing/2014/main" id="{94AD9493-D93B-2E42-B5DF-941049F641B5}"/>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A992B80B-7C94-954B-9434-FC309EB873DE}"/>
              </a:ext>
            </a:extLst>
          </p:cNvPr>
          <p:cNvPicPr>
            <a:picLocks noChangeAspect="1"/>
          </p:cNvPicPr>
          <p:nvPr/>
        </p:nvPicPr>
        <p:blipFill>
          <a:blip r:embed="rId2">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51122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2885" y="3123851"/>
            <a:ext cx="1403654" cy="28009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5" name="Rectangle 4"/>
          <p:cNvSpPr/>
          <p:nvPr/>
        </p:nvSpPr>
        <p:spPr>
          <a:xfrm>
            <a:off x="4934864" y="3123851"/>
            <a:ext cx="1403654" cy="28009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6" name="Rectangle 5"/>
          <p:cNvSpPr/>
          <p:nvPr/>
        </p:nvSpPr>
        <p:spPr>
          <a:xfrm>
            <a:off x="6337228" y="3123851"/>
            <a:ext cx="1403654" cy="280098"/>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7" name="Rectangle 6"/>
          <p:cNvSpPr/>
          <p:nvPr/>
        </p:nvSpPr>
        <p:spPr>
          <a:xfrm>
            <a:off x="7739592" y="3123851"/>
            <a:ext cx="1403654" cy="28009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8" name="TextBox 7"/>
          <p:cNvSpPr txBox="1"/>
          <p:nvPr/>
        </p:nvSpPr>
        <p:spPr>
          <a:xfrm>
            <a:off x="2520875" y="3079234"/>
            <a:ext cx="9692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CDKN2A</a:t>
            </a:r>
          </a:p>
        </p:txBody>
      </p:sp>
      <p:sp>
        <p:nvSpPr>
          <p:cNvPr id="9" name="TextBox 8"/>
          <p:cNvSpPr txBox="1"/>
          <p:nvPr/>
        </p:nvSpPr>
        <p:spPr>
          <a:xfrm>
            <a:off x="3958961" y="3388212"/>
            <a:ext cx="5370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E1β</a:t>
            </a:r>
          </a:p>
        </p:txBody>
      </p:sp>
      <p:sp>
        <p:nvSpPr>
          <p:cNvPr id="10" name="TextBox 9"/>
          <p:cNvSpPr txBox="1"/>
          <p:nvPr/>
        </p:nvSpPr>
        <p:spPr>
          <a:xfrm>
            <a:off x="5279258" y="3388212"/>
            <a:ext cx="54534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E1α</a:t>
            </a:r>
          </a:p>
        </p:txBody>
      </p:sp>
      <p:sp>
        <p:nvSpPr>
          <p:cNvPr id="11" name="TextBox 10"/>
          <p:cNvSpPr txBox="1"/>
          <p:nvPr/>
        </p:nvSpPr>
        <p:spPr>
          <a:xfrm>
            <a:off x="6867774" y="3388212"/>
            <a:ext cx="37702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3" name="TextBox 12"/>
          <p:cNvSpPr txBox="1"/>
          <p:nvPr/>
        </p:nvSpPr>
        <p:spPr>
          <a:xfrm>
            <a:off x="8353727" y="3388212"/>
            <a:ext cx="37702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r>
              <a:rPr kumimoji="0" lang="en-US" sz="1800" b="0" i="0" u="none" strike="noStrike" kern="1200" cap="none" spc="0" normalizeH="0" baseline="-25000" noProof="0" dirty="0">
                <a:ln>
                  <a:noFill/>
                </a:ln>
                <a:solidFill>
                  <a:prstClr val="black"/>
                </a:solidFill>
                <a:effectLst/>
                <a:uLnTx/>
                <a:uFillTx/>
                <a:latin typeface="Calibri"/>
                <a:ea typeface="+mn-ea"/>
                <a:cs typeface="+mn-cs"/>
              </a:rPr>
              <a:t>3</a:t>
            </a:r>
          </a:p>
        </p:txBody>
      </p:sp>
      <p:cxnSp>
        <p:nvCxnSpPr>
          <p:cNvPr id="127" name="Straight Arrow Connector 126"/>
          <p:cNvCxnSpPr/>
          <p:nvPr/>
        </p:nvCxnSpPr>
        <p:spPr>
          <a:xfrm>
            <a:off x="10458158" y="836969"/>
            <a:ext cx="0" cy="22607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3" name="TextBox 132"/>
          <p:cNvSpPr txBox="1"/>
          <p:nvPr/>
        </p:nvSpPr>
        <p:spPr>
          <a:xfrm>
            <a:off x="9947412" y="3079234"/>
            <a:ext cx="11095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Neoplasia</a:t>
            </a:r>
          </a:p>
        </p:txBody>
      </p:sp>
      <p:cxnSp>
        <p:nvCxnSpPr>
          <p:cNvPr id="189" name="Straight Arrow Connector 188"/>
          <p:cNvCxnSpPr/>
          <p:nvPr/>
        </p:nvCxnSpPr>
        <p:spPr>
          <a:xfrm flipH="1" flipV="1">
            <a:off x="10444737" y="3461267"/>
            <a:ext cx="13421" cy="22677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DE56888B-23EF-0947-A57A-0E299B2F5180}"/>
              </a:ext>
            </a:extLst>
          </p:cNvPr>
          <p:cNvCxnSpPr>
            <a:cxnSpLocks/>
          </p:cNvCxnSpPr>
          <p:nvPr/>
        </p:nvCxnSpPr>
        <p:spPr>
          <a:xfrm>
            <a:off x="5560687" y="3750491"/>
            <a:ext cx="0" cy="2743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8" name="AutoShape 70">
            <a:extLst>
              <a:ext uri="{FF2B5EF4-FFF2-40B4-BE49-F238E27FC236}">
                <a16:creationId xmlns:a16="http://schemas.microsoft.com/office/drawing/2014/main" id="{89A00F14-1DC7-3746-8E37-FB03E090F82C}"/>
              </a:ext>
            </a:extLst>
          </p:cNvPr>
          <p:cNvSpPr>
            <a:spLocks noChangeArrowheads="1"/>
          </p:cNvSpPr>
          <p:nvPr/>
        </p:nvSpPr>
        <p:spPr bwMode="auto">
          <a:xfrm>
            <a:off x="5257216" y="4721034"/>
            <a:ext cx="751086" cy="317658"/>
          </a:xfrm>
          <a:prstGeom prst="roundRect">
            <a:avLst>
              <a:gd name="adj" fmla="val 16667"/>
            </a:avLst>
          </a:prstGeom>
          <a:solidFill>
            <a:srgbClr val="660066"/>
          </a:solidFill>
          <a:ln w="25400" cap="flat" cmpd="sng" algn="ctr">
            <a:noFill/>
            <a:prstDash val="solid"/>
            <a:headEnd/>
            <a:tailEnd/>
          </a:ln>
          <a:effectLst/>
          <a:scene3d>
            <a:camera prst="orthographicFront"/>
            <a:lightRig rig="threePt" dir="t"/>
          </a:scene3d>
          <a:sp3d>
            <a:bevelT/>
          </a:sp3d>
        </p:spPr>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8F8F8"/>
                </a:solidFill>
                <a:effectLst/>
                <a:uLnTx/>
                <a:uFillTx/>
                <a:latin typeface="Arial"/>
                <a:ea typeface="ＭＳ Ｐゴシック" charset="0"/>
                <a:cs typeface="Arial"/>
              </a:rPr>
              <a:t>CDK4/6</a:t>
            </a:r>
            <a:endParaRPr kumimoji="0" lang="en-US" sz="1400" b="1" i="0" u="none" strike="noStrike" kern="0" cap="none" spc="0" normalizeH="0" baseline="-25000" noProof="0" dirty="0">
              <a:ln>
                <a:noFill/>
              </a:ln>
              <a:solidFill>
                <a:srgbClr val="F8F8F8"/>
              </a:solidFill>
              <a:effectLst/>
              <a:uLnTx/>
              <a:uFillTx/>
              <a:latin typeface="Arial"/>
              <a:ea typeface="ＭＳ Ｐゴシック" charset="0"/>
              <a:cs typeface="Arial"/>
            </a:endParaRPr>
          </a:p>
        </p:txBody>
      </p:sp>
      <p:sp>
        <p:nvSpPr>
          <p:cNvPr id="99" name="Oval 98">
            <a:extLst>
              <a:ext uri="{FF2B5EF4-FFF2-40B4-BE49-F238E27FC236}">
                <a16:creationId xmlns:a16="http://schemas.microsoft.com/office/drawing/2014/main" id="{3DCFA215-C4F1-EF40-8D6D-065353C007F9}"/>
              </a:ext>
            </a:extLst>
          </p:cNvPr>
          <p:cNvSpPr/>
          <p:nvPr/>
        </p:nvSpPr>
        <p:spPr bwMode="auto">
          <a:xfrm>
            <a:off x="5599454" y="5004757"/>
            <a:ext cx="737774" cy="283422"/>
          </a:xfrm>
          <a:prstGeom prst="ellipse">
            <a:avLst/>
          </a:prstGeom>
          <a:solidFill>
            <a:srgbClr val="AAB3E0"/>
          </a:solidFill>
          <a:ln w="38100"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252C8">
                    <a:lumMod val="50000"/>
                  </a:srgbClr>
                </a:solidFill>
                <a:effectLst/>
                <a:uLnTx/>
                <a:uFillTx/>
                <a:latin typeface="Arial"/>
                <a:ea typeface="ＭＳ Ｐゴシック" charset="0"/>
                <a:cs typeface="Arial"/>
              </a:rPr>
              <a:t>Cyclin D</a:t>
            </a:r>
          </a:p>
        </p:txBody>
      </p:sp>
      <p:sp>
        <p:nvSpPr>
          <p:cNvPr id="100" name="Oval 99">
            <a:extLst>
              <a:ext uri="{FF2B5EF4-FFF2-40B4-BE49-F238E27FC236}">
                <a16:creationId xmlns:a16="http://schemas.microsoft.com/office/drawing/2014/main" id="{A844FFEC-FDC8-2A49-B901-C99F2118E7B9}"/>
              </a:ext>
            </a:extLst>
          </p:cNvPr>
          <p:cNvSpPr/>
          <p:nvPr/>
        </p:nvSpPr>
        <p:spPr bwMode="auto">
          <a:xfrm>
            <a:off x="5188266" y="4038716"/>
            <a:ext cx="770064" cy="283422"/>
          </a:xfrm>
          <a:prstGeom prst="ellipse">
            <a:avLst/>
          </a:prstGeom>
          <a:solidFill>
            <a:srgbClr val="00D29B">
              <a:lumMod val="75000"/>
            </a:srgbClr>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p16</a:t>
            </a:r>
            <a:r>
              <a:rPr kumimoji="0" lang="en-US" sz="1000" b="1" i="0" u="none" strike="noStrike" kern="0" cap="none" spc="0" normalizeH="0" baseline="30000" noProof="0" dirty="0">
                <a:ln>
                  <a:noFill/>
                </a:ln>
                <a:solidFill>
                  <a:srgbClr val="F8F8F8"/>
                </a:solidFill>
                <a:effectLst/>
                <a:uLnTx/>
                <a:uFillTx/>
                <a:latin typeface="Arial"/>
                <a:ea typeface="ＭＳ Ｐゴシック" charset="0"/>
                <a:cs typeface="Arial"/>
              </a:rPr>
              <a:t>INK4A</a:t>
            </a:r>
          </a:p>
        </p:txBody>
      </p:sp>
      <p:grpSp>
        <p:nvGrpSpPr>
          <p:cNvPr id="121" name="Group 120">
            <a:extLst>
              <a:ext uri="{FF2B5EF4-FFF2-40B4-BE49-F238E27FC236}">
                <a16:creationId xmlns:a16="http://schemas.microsoft.com/office/drawing/2014/main" id="{8E856EC2-923E-C444-A837-65B6473AE278}"/>
              </a:ext>
            </a:extLst>
          </p:cNvPr>
          <p:cNvGrpSpPr/>
          <p:nvPr/>
        </p:nvGrpSpPr>
        <p:grpSpPr>
          <a:xfrm rot="10800000">
            <a:off x="5552898" y="5306977"/>
            <a:ext cx="103800" cy="331281"/>
            <a:chOff x="3998177" y="966389"/>
            <a:chExt cx="103800" cy="331281"/>
          </a:xfrm>
        </p:grpSpPr>
        <p:cxnSp>
          <p:nvCxnSpPr>
            <p:cNvPr id="125" name="Straight Connector 124">
              <a:extLst>
                <a:ext uri="{FF2B5EF4-FFF2-40B4-BE49-F238E27FC236}">
                  <a16:creationId xmlns:a16="http://schemas.microsoft.com/office/drawing/2014/main" id="{4F91D29B-E31B-8541-94C5-BFC268CA3FD3}"/>
                </a:ext>
              </a:extLst>
            </p:cNvPr>
            <p:cNvCxnSpPr/>
            <p:nvPr/>
          </p:nvCxnSpPr>
          <p:spPr bwMode="auto">
            <a:xfrm flipV="1">
              <a:off x="4050077" y="976540"/>
              <a:ext cx="1" cy="32113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26" name="Straight Connector 125">
              <a:extLst>
                <a:ext uri="{FF2B5EF4-FFF2-40B4-BE49-F238E27FC236}">
                  <a16:creationId xmlns:a16="http://schemas.microsoft.com/office/drawing/2014/main" id="{2208A4D9-89BD-9C43-9FC3-5FE79834740B}"/>
                </a:ext>
              </a:extLst>
            </p:cNvPr>
            <p:cNvCxnSpPr/>
            <p:nvPr/>
          </p:nvCxnSpPr>
          <p:spPr bwMode="auto">
            <a:xfrm>
              <a:off x="3998177" y="966389"/>
              <a:ext cx="103800"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cxnSp>
        <p:nvCxnSpPr>
          <p:cNvPr id="128" name="Straight Arrow Connector 127">
            <a:extLst>
              <a:ext uri="{FF2B5EF4-FFF2-40B4-BE49-F238E27FC236}">
                <a16:creationId xmlns:a16="http://schemas.microsoft.com/office/drawing/2014/main" id="{5EE48975-526B-134B-99A8-47817E3F80EC}"/>
              </a:ext>
            </a:extLst>
          </p:cNvPr>
          <p:cNvCxnSpPr/>
          <p:nvPr/>
        </p:nvCxnSpPr>
        <p:spPr>
          <a:xfrm flipV="1">
            <a:off x="5146799" y="5720119"/>
            <a:ext cx="246876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29" name="Group 128">
            <a:extLst>
              <a:ext uri="{FF2B5EF4-FFF2-40B4-BE49-F238E27FC236}">
                <a16:creationId xmlns:a16="http://schemas.microsoft.com/office/drawing/2014/main" id="{C729D120-459B-D64B-BE71-B6F6CCF11036}"/>
              </a:ext>
            </a:extLst>
          </p:cNvPr>
          <p:cNvGrpSpPr/>
          <p:nvPr/>
        </p:nvGrpSpPr>
        <p:grpSpPr>
          <a:xfrm>
            <a:off x="7741986" y="6352858"/>
            <a:ext cx="755975" cy="333356"/>
            <a:chOff x="6020989" y="1509982"/>
            <a:chExt cx="755975" cy="333356"/>
          </a:xfrm>
        </p:grpSpPr>
        <p:sp>
          <p:nvSpPr>
            <p:cNvPr id="131" name="Oval 130">
              <a:extLst>
                <a:ext uri="{FF2B5EF4-FFF2-40B4-BE49-F238E27FC236}">
                  <a16:creationId xmlns:a16="http://schemas.microsoft.com/office/drawing/2014/main" id="{E62976CE-9277-1A48-8983-CF21738916C0}"/>
                </a:ext>
              </a:extLst>
            </p:cNvPr>
            <p:cNvSpPr/>
            <p:nvPr/>
          </p:nvSpPr>
          <p:spPr bwMode="auto">
            <a:xfrm>
              <a:off x="6037132" y="1509982"/>
              <a:ext cx="368300" cy="333356"/>
            </a:xfrm>
            <a:prstGeom prst="ellipse">
              <a:avLst/>
            </a:prstGeom>
            <a:solidFill>
              <a:srgbClr val="FD8F2B"/>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35" name="Oval 134">
              <a:extLst>
                <a:ext uri="{FF2B5EF4-FFF2-40B4-BE49-F238E27FC236}">
                  <a16:creationId xmlns:a16="http://schemas.microsoft.com/office/drawing/2014/main" id="{14CA4F56-121C-8A40-B12A-7C43CBC96416}"/>
                </a:ext>
              </a:extLst>
            </p:cNvPr>
            <p:cNvSpPr/>
            <p:nvPr/>
          </p:nvSpPr>
          <p:spPr bwMode="auto">
            <a:xfrm>
              <a:off x="6405432" y="1509982"/>
              <a:ext cx="368300" cy="333356"/>
            </a:xfrm>
            <a:prstGeom prst="ellipse">
              <a:avLst/>
            </a:prstGeom>
            <a:solidFill>
              <a:srgbClr val="FD8F2B"/>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46" name="TextBox 145">
              <a:extLst>
                <a:ext uri="{FF2B5EF4-FFF2-40B4-BE49-F238E27FC236}">
                  <a16:creationId xmlns:a16="http://schemas.microsoft.com/office/drawing/2014/main" id="{5A6CB709-17C7-5547-86CD-67CF9E8845C0}"/>
                </a:ext>
              </a:extLst>
            </p:cNvPr>
            <p:cNvSpPr txBox="1"/>
            <p:nvPr/>
          </p:nvSpPr>
          <p:spPr>
            <a:xfrm>
              <a:off x="6020989" y="1540362"/>
              <a:ext cx="419857" cy="246221"/>
            </a:xfrm>
            <a:prstGeom prst="rect">
              <a:avLst/>
            </a:prstGeom>
            <a:noFill/>
            <a:scene3d>
              <a:camera prst="orthographicFront"/>
              <a:lightRig rig="threePt" dir="t"/>
            </a:scene3d>
            <a:sp3d>
              <a:bevelT/>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E2F</a:t>
              </a:r>
            </a:p>
          </p:txBody>
        </p:sp>
        <p:sp>
          <p:nvSpPr>
            <p:cNvPr id="147" name="TextBox 146">
              <a:extLst>
                <a:ext uri="{FF2B5EF4-FFF2-40B4-BE49-F238E27FC236}">
                  <a16:creationId xmlns:a16="http://schemas.microsoft.com/office/drawing/2014/main" id="{2887068B-65F3-644E-8BC5-B21EA8F4985B}"/>
                </a:ext>
              </a:extLst>
            </p:cNvPr>
            <p:cNvSpPr txBox="1"/>
            <p:nvPr/>
          </p:nvSpPr>
          <p:spPr>
            <a:xfrm>
              <a:off x="6416469" y="1540862"/>
              <a:ext cx="360495" cy="246221"/>
            </a:xfrm>
            <a:prstGeom prst="rect">
              <a:avLst/>
            </a:prstGeom>
            <a:noFill/>
            <a:scene3d>
              <a:camera prst="orthographicFront"/>
              <a:lightRig rig="threePt" dir="t"/>
            </a:scene3d>
            <a:sp3d>
              <a:bevelT/>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DP</a:t>
              </a:r>
            </a:p>
          </p:txBody>
        </p:sp>
      </p:grpSp>
      <p:cxnSp>
        <p:nvCxnSpPr>
          <p:cNvPr id="161" name="Straight Arrow Connector 160">
            <a:extLst>
              <a:ext uri="{FF2B5EF4-FFF2-40B4-BE49-F238E27FC236}">
                <a16:creationId xmlns:a16="http://schemas.microsoft.com/office/drawing/2014/main" id="{4ED248A4-5053-3541-80B2-F54B661570C4}"/>
              </a:ext>
            </a:extLst>
          </p:cNvPr>
          <p:cNvCxnSpPr/>
          <p:nvPr/>
        </p:nvCxnSpPr>
        <p:spPr>
          <a:xfrm flipV="1">
            <a:off x="8630675" y="5720119"/>
            <a:ext cx="1827483"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162" name="Straight Connector 161">
            <a:extLst>
              <a:ext uri="{FF2B5EF4-FFF2-40B4-BE49-F238E27FC236}">
                <a16:creationId xmlns:a16="http://schemas.microsoft.com/office/drawing/2014/main" id="{7FCB68F5-7618-484B-8C3D-8740657C6203}"/>
              </a:ext>
            </a:extLst>
          </p:cNvPr>
          <p:cNvCxnSpPr/>
          <p:nvPr/>
        </p:nvCxnSpPr>
        <p:spPr bwMode="auto">
          <a:xfrm>
            <a:off x="7866372" y="5455881"/>
            <a:ext cx="39494" cy="870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63" name="Group 162">
            <a:extLst>
              <a:ext uri="{FF2B5EF4-FFF2-40B4-BE49-F238E27FC236}">
                <a16:creationId xmlns:a16="http://schemas.microsoft.com/office/drawing/2014/main" id="{4286C5B9-51CA-1C47-B40A-E11B2344915F}"/>
              </a:ext>
            </a:extLst>
          </p:cNvPr>
          <p:cNvGrpSpPr/>
          <p:nvPr/>
        </p:nvGrpSpPr>
        <p:grpSpPr>
          <a:xfrm>
            <a:off x="8184547" y="5220381"/>
            <a:ext cx="267884" cy="246221"/>
            <a:chOff x="3497725" y="1476528"/>
            <a:chExt cx="267884" cy="246221"/>
          </a:xfrm>
        </p:grpSpPr>
        <p:sp>
          <p:nvSpPr>
            <p:cNvPr id="164" name="Oval 163">
              <a:extLst>
                <a:ext uri="{FF2B5EF4-FFF2-40B4-BE49-F238E27FC236}">
                  <a16:creationId xmlns:a16="http://schemas.microsoft.com/office/drawing/2014/main" id="{710F65C7-E86A-4A45-A0D6-47DC50631A3D}"/>
                </a:ext>
              </a:extLst>
            </p:cNvPr>
            <p:cNvSpPr/>
            <p:nvPr/>
          </p:nvSpPr>
          <p:spPr bwMode="auto">
            <a:xfrm>
              <a:off x="3498307" y="1505830"/>
              <a:ext cx="250646" cy="209836"/>
            </a:xfrm>
            <a:prstGeom prst="ellipse">
              <a:avLst/>
            </a:prstGeom>
            <a:solidFill>
              <a:srgbClr val="AAB3E0">
                <a:lumMod val="40000"/>
                <a:lumOff val="60000"/>
              </a:srgbClr>
            </a:solidFill>
            <a:ln w="9525" cap="flat" cmpd="sng" algn="ctr">
              <a:solidFill>
                <a:srgbClr val="F8F8F8">
                  <a:lumMod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65" name="TextBox 164">
              <a:extLst>
                <a:ext uri="{FF2B5EF4-FFF2-40B4-BE49-F238E27FC236}">
                  <a16:creationId xmlns:a16="http://schemas.microsoft.com/office/drawing/2014/main" id="{3255D824-A9EB-0640-AB2D-77ACF7B31011}"/>
                </a:ext>
              </a:extLst>
            </p:cNvPr>
            <p:cNvSpPr txBox="1"/>
            <p:nvPr/>
          </p:nvSpPr>
          <p:spPr>
            <a:xfrm>
              <a:off x="3497725" y="1476528"/>
              <a:ext cx="267884" cy="24622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P</a:t>
              </a:r>
            </a:p>
          </p:txBody>
        </p:sp>
      </p:grpSp>
      <p:cxnSp>
        <p:nvCxnSpPr>
          <p:cNvPr id="166" name="Straight Connector 165">
            <a:extLst>
              <a:ext uri="{FF2B5EF4-FFF2-40B4-BE49-F238E27FC236}">
                <a16:creationId xmlns:a16="http://schemas.microsoft.com/office/drawing/2014/main" id="{89480417-A017-634E-99B4-666EF72B23F7}"/>
              </a:ext>
            </a:extLst>
          </p:cNvPr>
          <p:cNvCxnSpPr/>
          <p:nvPr/>
        </p:nvCxnSpPr>
        <p:spPr bwMode="auto">
          <a:xfrm flipH="1">
            <a:off x="8237839" y="5454137"/>
            <a:ext cx="33142" cy="870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67" name="Group 166">
            <a:extLst>
              <a:ext uri="{FF2B5EF4-FFF2-40B4-BE49-F238E27FC236}">
                <a16:creationId xmlns:a16="http://schemas.microsoft.com/office/drawing/2014/main" id="{32DC72B1-46F7-604E-AF24-331A105C483E}"/>
              </a:ext>
            </a:extLst>
          </p:cNvPr>
          <p:cNvGrpSpPr/>
          <p:nvPr/>
        </p:nvGrpSpPr>
        <p:grpSpPr>
          <a:xfrm>
            <a:off x="7704875" y="5511086"/>
            <a:ext cx="742950" cy="411159"/>
            <a:chOff x="2006600" y="2482610"/>
            <a:chExt cx="742950" cy="411159"/>
          </a:xfrm>
        </p:grpSpPr>
        <p:grpSp>
          <p:nvGrpSpPr>
            <p:cNvPr id="168" name="Group 167">
              <a:extLst>
                <a:ext uri="{FF2B5EF4-FFF2-40B4-BE49-F238E27FC236}">
                  <a16:creationId xmlns:a16="http://schemas.microsoft.com/office/drawing/2014/main" id="{04F0D48A-8A86-AD4C-AA8A-97EBCD80E2B7}"/>
                </a:ext>
              </a:extLst>
            </p:cNvPr>
            <p:cNvGrpSpPr/>
            <p:nvPr/>
          </p:nvGrpSpPr>
          <p:grpSpPr>
            <a:xfrm>
              <a:off x="2006600" y="2482610"/>
              <a:ext cx="742950" cy="411159"/>
              <a:chOff x="2006600" y="2492379"/>
              <a:chExt cx="742950" cy="411159"/>
            </a:xfrm>
          </p:grpSpPr>
          <p:sp>
            <p:nvSpPr>
              <p:cNvPr id="170" name="Moon 169">
                <a:extLst>
                  <a:ext uri="{FF2B5EF4-FFF2-40B4-BE49-F238E27FC236}">
                    <a16:creationId xmlns:a16="http://schemas.microsoft.com/office/drawing/2014/main" id="{82E3DF8C-A0BF-744D-9137-F442ADE5C891}"/>
                  </a:ext>
                </a:extLst>
              </p:cNvPr>
              <p:cNvSpPr/>
              <p:nvPr/>
            </p:nvSpPr>
            <p:spPr bwMode="auto">
              <a:xfrm rot="5400000">
                <a:off x="2023270" y="2551908"/>
                <a:ext cx="334960" cy="368300"/>
              </a:xfrm>
              <a:prstGeom prst="moon">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71" name="Moon 170">
                <a:extLst>
                  <a:ext uri="{FF2B5EF4-FFF2-40B4-BE49-F238E27FC236}">
                    <a16:creationId xmlns:a16="http://schemas.microsoft.com/office/drawing/2014/main" id="{1F725572-898A-4548-A37C-AC5827180E82}"/>
                  </a:ext>
                </a:extLst>
              </p:cNvPr>
              <p:cNvSpPr/>
              <p:nvPr/>
            </p:nvSpPr>
            <p:spPr bwMode="auto">
              <a:xfrm rot="5400000">
                <a:off x="2397920" y="2551908"/>
                <a:ext cx="334960" cy="368300"/>
              </a:xfrm>
              <a:prstGeom prst="moon">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72" name="Moon 171">
                <a:extLst>
                  <a:ext uri="{FF2B5EF4-FFF2-40B4-BE49-F238E27FC236}">
                    <a16:creationId xmlns:a16="http://schemas.microsoft.com/office/drawing/2014/main" id="{E5542B90-09B2-F44D-A021-A0654AF72508}"/>
                  </a:ext>
                </a:extLst>
              </p:cNvPr>
              <p:cNvSpPr/>
              <p:nvPr/>
            </p:nvSpPr>
            <p:spPr bwMode="auto">
              <a:xfrm rot="5400000">
                <a:off x="2276475" y="2286004"/>
                <a:ext cx="209550" cy="622300"/>
              </a:xfrm>
              <a:prstGeom prst="moon">
                <a:avLst>
                  <a:gd name="adj" fmla="val 87500"/>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73" name="Moon 172">
                <a:extLst>
                  <a:ext uri="{FF2B5EF4-FFF2-40B4-BE49-F238E27FC236}">
                    <a16:creationId xmlns:a16="http://schemas.microsoft.com/office/drawing/2014/main" id="{FEFB43BB-C6E0-CF42-8DF8-C425F6AE0983}"/>
                  </a:ext>
                </a:extLst>
              </p:cNvPr>
              <p:cNvSpPr/>
              <p:nvPr/>
            </p:nvSpPr>
            <p:spPr bwMode="auto">
              <a:xfrm rot="16200000" flipV="1">
                <a:off x="2270126" y="2676526"/>
                <a:ext cx="209550" cy="126997"/>
              </a:xfrm>
              <a:prstGeom prst="moon">
                <a:avLst>
                  <a:gd name="adj" fmla="val 87500"/>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sp>
          <p:nvSpPr>
            <p:cNvPr id="169" name="TextBox 168">
              <a:extLst>
                <a:ext uri="{FF2B5EF4-FFF2-40B4-BE49-F238E27FC236}">
                  <a16:creationId xmlns:a16="http://schemas.microsoft.com/office/drawing/2014/main" id="{CA4555C1-AB55-D441-9BD5-07921426BCE3}"/>
                </a:ext>
              </a:extLst>
            </p:cNvPr>
            <p:cNvSpPr txBox="1"/>
            <p:nvPr/>
          </p:nvSpPr>
          <p:spPr>
            <a:xfrm>
              <a:off x="2200545" y="2510201"/>
              <a:ext cx="35561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0" cap="none" spc="0" normalizeH="0" baseline="0" noProof="0" dirty="0">
                <a:ln>
                  <a:noFill/>
                </a:ln>
                <a:solidFill>
                  <a:srgbClr val="F8F8F8"/>
                </a:solidFill>
                <a:effectLst/>
                <a:uLnTx/>
                <a:uFillTx/>
                <a:latin typeface="Arial"/>
                <a:ea typeface="ＭＳ Ｐゴシック"/>
                <a:cs typeface="Arial"/>
              </a:endParaRPr>
            </a:p>
          </p:txBody>
        </p:sp>
      </p:grpSp>
      <p:grpSp>
        <p:nvGrpSpPr>
          <p:cNvPr id="174" name="Group 173">
            <a:extLst>
              <a:ext uri="{FF2B5EF4-FFF2-40B4-BE49-F238E27FC236}">
                <a16:creationId xmlns:a16="http://schemas.microsoft.com/office/drawing/2014/main" id="{0362E9D3-9208-964F-880F-6173DC6C12EA}"/>
              </a:ext>
            </a:extLst>
          </p:cNvPr>
          <p:cNvGrpSpPr/>
          <p:nvPr/>
        </p:nvGrpSpPr>
        <p:grpSpPr>
          <a:xfrm>
            <a:off x="7697561" y="5220381"/>
            <a:ext cx="267884" cy="246221"/>
            <a:chOff x="3497725" y="1476528"/>
            <a:chExt cx="267884" cy="246221"/>
          </a:xfrm>
        </p:grpSpPr>
        <p:sp>
          <p:nvSpPr>
            <p:cNvPr id="175" name="Oval 174">
              <a:extLst>
                <a:ext uri="{FF2B5EF4-FFF2-40B4-BE49-F238E27FC236}">
                  <a16:creationId xmlns:a16="http://schemas.microsoft.com/office/drawing/2014/main" id="{B4C1C71C-241A-D345-A21D-A385E2FB323E}"/>
                </a:ext>
              </a:extLst>
            </p:cNvPr>
            <p:cNvSpPr/>
            <p:nvPr/>
          </p:nvSpPr>
          <p:spPr bwMode="auto">
            <a:xfrm>
              <a:off x="3498307" y="1505830"/>
              <a:ext cx="250646" cy="209836"/>
            </a:xfrm>
            <a:prstGeom prst="ellipse">
              <a:avLst/>
            </a:prstGeom>
            <a:solidFill>
              <a:srgbClr val="AAB3E0">
                <a:lumMod val="40000"/>
                <a:lumOff val="60000"/>
              </a:srgbClr>
            </a:solidFill>
            <a:ln w="9525" cap="flat" cmpd="sng" algn="ctr">
              <a:solidFill>
                <a:srgbClr val="F8F8F8">
                  <a:lumMod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76" name="TextBox 175">
              <a:extLst>
                <a:ext uri="{FF2B5EF4-FFF2-40B4-BE49-F238E27FC236}">
                  <a16:creationId xmlns:a16="http://schemas.microsoft.com/office/drawing/2014/main" id="{18B9FE9D-3F23-D14B-ACF5-5B08D37E2FD9}"/>
                </a:ext>
              </a:extLst>
            </p:cNvPr>
            <p:cNvSpPr txBox="1"/>
            <p:nvPr/>
          </p:nvSpPr>
          <p:spPr>
            <a:xfrm>
              <a:off x="3497725" y="1476528"/>
              <a:ext cx="267884" cy="24622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P</a:t>
              </a:r>
            </a:p>
          </p:txBody>
        </p:sp>
      </p:grpSp>
      <p:sp>
        <p:nvSpPr>
          <p:cNvPr id="177" name="TextBox 176">
            <a:extLst>
              <a:ext uri="{FF2B5EF4-FFF2-40B4-BE49-F238E27FC236}">
                <a16:creationId xmlns:a16="http://schemas.microsoft.com/office/drawing/2014/main" id="{CC4E4EC4-CA07-3448-AC8F-49A75E49108B}"/>
              </a:ext>
            </a:extLst>
          </p:cNvPr>
          <p:cNvSpPr txBox="1"/>
          <p:nvPr/>
        </p:nvSpPr>
        <p:spPr>
          <a:xfrm>
            <a:off x="7428768" y="4544614"/>
            <a:ext cx="134492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Cell growth</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roliferation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8" name="TextBox 177">
            <a:extLst>
              <a:ext uri="{FF2B5EF4-FFF2-40B4-BE49-F238E27FC236}">
                <a16:creationId xmlns:a16="http://schemas.microsoft.com/office/drawing/2014/main" id="{268EBE57-64CD-D04E-85C5-76291F199E44}"/>
              </a:ext>
            </a:extLst>
          </p:cNvPr>
          <p:cNvSpPr txBox="1"/>
          <p:nvPr/>
        </p:nvSpPr>
        <p:spPr>
          <a:xfrm>
            <a:off x="7624006" y="5989889"/>
            <a:ext cx="102534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Inhibited</a:t>
            </a:r>
          </a:p>
        </p:txBody>
      </p:sp>
      <p:grpSp>
        <p:nvGrpSpPr>
          <p:cNvPr id="179" name="Group 178">
            <a:extLst>
              <a:ext uri="{FF2B5EF4-FFF2-40B4-BE49-F238E27FC236}">
                <a16:creationId xmlns:a16="http://schemas.microsoft.com/office/drawing/2014/main" id="{3BA07841-C362-1A42-B7C4-665ACDCADD6A}"/>
              </a:ext>
            </a:extLst>
          </p:cNvPr>
          <p:cNvGrpSpPr/>
          <p:nvPr/>
        </p:nvGrpSpPr>
        <p:grpSpPr>
          <a:xfrm>
            <a:off x="5996547" y="3803901"/>
            <a:ext cx="1406571" cy="148455"/>
            <a:chOff x="3615541" y="2596891"/>
            <a:chExt cx="4201386" cy="280098"/>
          </a:xfrm>
        </p:grpSpPr>
        <p:sp>
          <p:nvSpPr>
            <p:cNvPr id="180" name="Rectangle 179">
              <a:extLst>
                <a:ext uri="{FF2B5EF4-FFF2-40B4-BE49-F238E27FC236}">
                  <a16:creationId xmlns:a16="http://schemas.microsoft.com/office/drawing/2014/main" id="{F92D1E98-0664-BC43-A4BE-AF498274B330}"/>
                </a:ext>
              </a:extLst>
            </p:cNvPr>
            <p:cNvSpPr/>
            <p:nvPr/>
          </p:nvSpPr>
          <p:spPr>
            <a:xfrm>
              <a:off x="3615541" y="2596891"/>
              <a:ext cx="1403654" cy="28009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181" name="Rectangle 180">
              <a:extLst>
                <a:ext uri="{FF2B5EF4-FFF2-40B4-BE49-F238E27FC236}">
                  <a16:creationId xmlns:a16="http://schemas.microsoft.com/office/drawing/2014/main" id="{4959A36F-3CD8-994D-8E7F-779D44FE6DA3}"/>
                </a:ext>
              </a:extLst>
            </p:cNvPr>
            <p:cNvSpPr/>
            <p:nvPr/>
          </p:nvSpPr>
          <p:spPr>
            <a:xfrm>
              <a:off x="5024993" y="2596891"/>
              <a:ext cx="1403654" cy="280098"/>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182" name="Rectangle 181">
              <a:extLst>
                <a:ext uri="{FF2B5EF4-FFF2-40B4-BE49-F238E27FC236}">
                  <a16:creationId xmlns:a16="http://schemas.microsoft.com/office/drawing/2014/main" id="{8E1E0602-5FA9-C04C-8AFD-1E4B6F952CE9}"/>
                </a:ext>
              </a:extLst>
            </p:cNvPr>
            <p:cNvSpPr/>
            <p:nvPr/>
          </p:nvSpPr>
          <p:spPr>
            <a:xfrm>
              <a:off x="6413272" y="2596891"/>
              <a:ext cx="1403655" cy="28009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grpSp>
      <p:grpSp>
        <p:nvGrpSpPr>
          <p:cNvPr id="183" name="Group 182">
            <a:extLst>
              <a:ext uri="{FF2B5EF4-FFF2-40B4-BE49-F238E27FC236}">
                <a16:creationId xmlns:a16="http://schemas.microsoft.com/office/drawing/2014/main" id="{B4EB68BA-B358-0E47-8210-B26143F77F98}"/>
              </a:ext>
            </a:extLst>
          </p:cNvPr>
          <p:cNvGrpSpPr/>
          <p:nvPr/>
        </p:nvGrpSpPr>
        <p:grpSpPr>
          <a:xfrm rot="10800000">
            <a:off x="5508787" y="4332796"/>
            <a:ext cx="103800" cy="331281"/>
            <a:chOff x="4695700" y="1907858"/>
            <a:chExt cx="103800" cy="331281"/>
          </a:xfrm>
        </p:grpSpPr>
        <p:cxnSp>
          <p:nvCxnSpPr>
            <p:cNvPr id="184" name="Straight Connector 183">
              <a:extLst>
                <a:ext uri="{FF2B5EF4-FFF2-40B4-BE49-F238E27FC236}">
                  <a16:creationId xmlns:a16="http://schemas.microsoft.com/office/drawing/2014/main" id="{7C0A12AE-1DAF-BF40-9CB2-B5AEAFCF140A}"/>
                </a:ext>
              </a:extLst>
            </p:cNvPr>
            <p:cNvCxnSpPr/>
            <p:nvPr/>
          </p:nvCxnSpPr>
          <p:spPr bwMode="auto">
            <a:xfrm flipV="1">
              <a:off x="4747601" y="1918009"/>
              <a:ext cx="1" cy="321130"/>
            </a:xfrm>
            <a:prstGeom prst="line">
              <a:avLst/>
            </a:prstGeom>
            <a:solidFill>
              <a:srgbClr val="FD8F2B"/>
            </a:solidFill>
            <a:ln w="34925" cap="flat" cmpd="sng" algn="ctr">
              <a:solidFill>
                <a:srgbClr val="008E6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5" name="Straight Connector 184">
              <a:extLst>
                <a:ext uri="{FF2B5EF4-FFF2-40B4-BE49-F238E27FC236}">
                  <a16:creationId xmlns:a16="http://schemas.microsoft.com/office/drawing/2014/main" id="{4414F62E-7180-AC49-9A0C-FFD102D37B8C}"/>
                </a:ext>
              </a:extLst>
            </p:cNvPr>
            <p:cNvCxnSpPr/>
            <p:nvPr/>
          </p:nvCxnSpPr>
          <p:spPr bwMode="auto">
            <a:xfrm>
              <a:off x="4695700" y="1907858"/>
              <a:ext cx="103800" cy="0"/>
            </a:xfrm>
            <a:prstGeom prst="line">
              <a:avLst/>
            </a:prstGeom>
            <a:solidFill>
              <a:srgbClr val="FD8F2B"/>
            </a:solidFill>
            <a:ln w="34925" cap="flat" cmpd="sng" algn="ctr">
              <a:solidFill>
                <a:srgbClr val="00BE8C">
                  <a:lumMod val="75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86" name="Group 185">
            <a:extLst>
              <a:ext uri="{FF2B5EF4-FFF2-40B4-BE49-F238E27FC236}">
                <a16:creationId xmlns:a16="http://schemas.microsoft.com/office/drawing/2014/main" id="{19E625C6-EA61-214B-B921-04184386B296}"/>
              </a:ext>
            </a:extLst>
          </p:cNvPr>
          <p:cNvGrpSpPr/>
          <p:nvPr/>
        </p:nvGrpSpPr>
        <p:grpSpPr>
          <a:xfrm>
            <a:off x="4219533" y="5716665"/>
            <a:ext cx="755975" cy="333356"/>
            <a:chOff x="3466870" y="3348713"/>
            <a:chExt cx="755975" cy="333356"/>
          </a:xfrm>
        </p:grpSpPr>
        <p:sp>
          <p:nvSpPr>
            <p:cNvPr id="187" name="Oval 186">
              <a:extLst>
                <a:ext uri="{FF2B5EF4-FFF2-40B4-BE49-F238E27FC236}">
                  <a16:creationId xmlns:a16="http://schemas.microsoft.com/office/drawing/2014/main" id="{4048D9A6-BAEC-A84F-A9BD-4D5647E7B610}"/>
                </a:ext>
              </a:extLst>
            </p:cNvPr>
            <p:cNvSpPr/>
            <p:nvPr/>
          </p:nvSpPr>
          <p:spPr bwMode="auto">
            <a:xfrm>
              <a:off x="3483013" y="3348713"/>
              <a:ext cx="368300" cy="333356"/>
            </a:xfrm>
            <a:prstGeom prst="ellipse">
              <a:avLst/>
            </a:prstGeom>
            <a:solidFill>
              <a:srgbClr val="FD8F2B"/>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0" name="Oval 189">
              <a:extLst>
                <a:ext uri="{FF2B5EF4-FFF2-40B4-BE49-F238E27FC236}">
                  <a16:creationId xmlns:a16="http://schemas.microsoft.com/office/drawing/2014/main" id="{539C7DFC-3FA1-6942-A80A-2DBDE0926A3F}"/>
                </a:ext>
              </a:extLst>
            </p:cNvPr>
            <p:cNvSpPr/>
            <p:nvPr/>
          </p:nvSpPr>
          <p:spPr bwMode="auto">
            <a:xfrm>
              <a:off x="3851313" y="3348713"/>
              <a:ext cx="368300" cy="333356"/>
            </a:xfrm>
            <a:prstGeom prst="ellipse">
              <a:avLst/>
            </a:prstGeom>
            <a:solidFill>
              <a:srgbClr val="FD8F2B"/>
            </a:solidFill>
            <a:ln w="952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1" name="TextBox 190">
              <a:extLst>
                <a:ext uri="{FF2B5EF4-FFF2-40B4-BE49-F238E27FC236}">
                  <a16:creationId xmlns:a16="http://schemas.microsoft.com/office/drawing/2014/main" id="{6FB31B28-C7F9-2F4C-86DD-D36640FD0551}"/>
                </a:ext>
              </a:extLst>
            </p:cNvPr>
            <p:cNvSpPr txBox="1"/>
            <p:nvPr/>
          </p:nvSpPr>
          <p:spPr>
            <a:xfrm>
              <a:off x="3466870" y="3379093"/>
              <a:ext cx="419857" cy="246221"/>
            </a:xfrm>
            <a:prstGeom prst="rect">
              <a:avLst/>
            </a:prstGeom>
            <a:noFill/>
            <a:scene3d>
              <a:camera prst="orthographicFront"/>
              <a:lightRig rig="threePt" dir="t"/>
            </a:scene3d>
            <a:sp3d>
              <a:bevelT/>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E2F</a:t>
              </a:r>
            </a:p>
          </p:txBody>
        </p:sp>
        <p:sp>
          <p:nvSpPr>
            <p:cNvPr id="193" name="TextBox 192">
              <a:extLst>
                <a:ext uri="{FF2B5EF4-FFF2-40B4-BE49-F238E27FC236}">
                  <a16:creationId xmlns:a16="http://schemas.microsoft.com/office/drawing/2014/main" id="{6D8865F1-6125-D249-8546-A41B476984B3}"/>
                </a:ext>
              </a:extLst>
            </p:cNvPr>
            <p:cNvSpPr txBox="1"/>
            <p:nvPr/>
          </p:nvSpPr>
          <p:spPr>
            <a:xfrm>
              <a:off x="3862350" y="3379593"/>
              <a:ext cx="360495" cy="246221"/>
            </a:xfrm>
            <a:prstGeom prst="rect">
              <a:avLst/>
            </a:prstGeom>
            <a:noFill/>
            <a:scene3d>
              <a:camera prst="orthographicFront"/>
              <a:lightRig rig="threePt" dir="t"/>
            </a:scene3d>
            <a:sp3d>
              <a:bevelT/>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8F8F8">
                      <a:lumMod val="10000"/>
                    </a:srgbClr>
                  </a:solidFill>
                  <a:effectLst/>
                  <a:uLnTx/>
                  <a:uFillTx/>
                  <a:latin typeface="Arial"/>
                  <a:ea typeface="ＭＳ Ｐゴシック"/>
                  <a:cs typeface="Arial"/>
                </a:rPr>
                <a:t>DP</a:t>
              </a:r>
            </a:p>
          </p:txBody>
        </p:sp>
      </p:grpSp>
      <p:grpSp>
        <p:nvGrpSpPr>
          <p:cNvPr id="195" name="Group 194">
            <a:extLst>
              <a:ext uri="{FF2B5EF4-FFF2-40B4-BE49-F238E27FC236}">
                <a16:creationId xmlns:a16="http://schemas.microsoft.com/office/drawing/2014/main" id="{379F2CFD-EC53-A14D-832B-C92916A73F37}"/>
              </a:ext>
            </a:extLst>
          </p:cNvPr>
          <p:cNvGrpSpPr/>
          <p:nvPr/>
        </p:nvGrpSpPr>
        <p:grpSpPr>
          <a:xfrm>
            <a:off x="4235675" y="5467364"/>
            <a:ext cx="742950" cy="411159"/>
            <a:chOff x="2006600" y="2482610"/>
            <a:chExt cx="742950" cy="411159"/>
          </a:xfrm>
        </p:grpSpPr>
        <p:grpSp>
          <p:nvGrpSpPr>
            <p:cNvPr id="201" name="Group 200">
              <a:extLst>
                <a:ext uri="{FF2B5EF4-FFF2-40B4-BE49-F238E27FC236}">
                  <a16:creationId xmlns:a16="http://schemas.microsoft.com/office/drawing/2014/main" id="{06ADFC71-800D-9548-936D-6A4EAAD27502}"/>
                </a:ext>
              </a:extLst>
            </p:cNvPr>
            <p:cNvGrpSpPr/>
            <p:nvPr/>
          </p:nvGrpSpPr>
          <p:grpSpPr>
            <a:xfrm>
              <a:off x="2006600" y="2482610"/>
              <a:ext cx="742950" cy="411159"/>
              <a:chOff x="2006600" y="2492379"/>
              <a:chExt cx="742950" cy="411159"/>
            </a:xfrm>
          </p:grpSpPr>
          <p:sp>
            <p:nvSpPr>
              <p:cNvPr id="204" name="Moon 203">
                <a:extLst>
                  <a:ext uri="{FF2B5EF4-FFF2-40B4-BE49-F238E27FC236}">
                    <a16:creationId xmlns:a16="http://schemas.microsoft.com/office/drawing/2014/main" id="{0A600D86-4DA6-CA4C-BE02-14E0DEDF0BF3}"/>
                  </a:ext>
                </a:extLst>
              </p:cNvPr>
              <p:cNvSpPr/>
              <p:nvPr/>
            </p:nvSpPr>
            <p:spPr bwMode="auto">
              <a:xfrm rot="5400000">
                <a:off x="2023270" y="2551908"/>
                <a:ext cx="334960" cy="368300"/>
              </a:xfrm>
              <a:prstGeom prst="moon">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5" name="Moon 204">
                <a:extLst>
                  <a:ext uri="{FF2B5EF4-FFF2-40B4-BE49-F238E27FC236}">
                    <a16:creationId xmlns:a16="http://schemas.microsoft.com/office/drawing/2014/main" id="{BF75458E-C14C-DC4C-9DCC-6FAEA5F5C8BC}"/>
                  </a:ext>
                </a:extLst>
              </p:cNvPr>
              <p:cNvSpPr/>
              <p:nvPr/>
            </p:nvSpPr>
            <p:spPr bwMode="auto">
              <a:xfrm rot="5400000">
                <a:off x="2397920" y="2551908"/>
                <a:ext cx="334960" cy="368300"/>
              </a:xfrm>
              <a:prstGeom prst="moon">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6" name="Moon 205">
                <a:extLst>
                  <a:ext uri="{FF2B5EF4-FFF2-40B4-BE49-F238E27FC236}">
                    <a16:creationId xmlns:a16="http://schemas.microsoft.com/office/drawing/2014/main" id="{1F622E9D-05C5-0540-9F7F-B3821FFC8A87}"/>
                  </a:ext>
                </a:extLst>
              </p:cNvPr>
              <p:cNvSpPr/>
              <p:nvPr/>
            </p:nvSpPr>
            <p:spPr bwMode="auto">
              <a:xfrm rot="5400000">
                <a:off x="2276475" y="2286004"/>
                <a:ext cx="209550" cy="622300"/>
              </a:xfrm>
              <a:prstGeom prst="moon">
                <a:avLst>
                  <a:gd name="adj" fmla="val 87500"/>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7" name="Moon 206">
                <a:extLst>
                  <a:ext uri="{FF2B5EF4-FFF2-40B4-BE49-F238E27FC236}">
                    <a16:creationId xmlns:a16="http://schemas.microsoft.com/office/drawing/2014/main" id="{BCAD641E-89BE-164A-93FD-78622F9896B3}"/>
                  </a:ext>
                </a:extLst>
              </p:cNvPr>
              <p:cNvSpPr/>
              <p:nvPr/>
            </p:nvSpPr>
            <p:spPr bwMode="auto">
              <a:xfrm rot="16200000" flipV="1">
                <a:off x="2270126" y="2676526"/>
                <a:ext cx="209550" cy="126997"/>
              </a:xfrm>
              <a:prstGeom prst="moon">
                <a:avLst>
                  <a:gd name="adj" fmla="val 87500"/>
                </a:avLst>
              </a:prstGeom>
              <a:solidFill>
                <a:srgbClr val="0252C8">
                  <a:lumMod val="75000"/>
                </a:srgbClr>
              </a:solidFill>
              <a:ln w="9525" cap="flat" cmpd="sng" algn="ctr">
                <a:solidFill>
                  <a:srgbClr val="0252C8">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sp>
          <p:nvSpPr>
            <p:cNvPr id="203" name="TextBox 202">
              <a:extLst>
                <a:ext uri="{FF2B5EF4-FFF2-40B4-BE49-F238E27FC236}">
                  <a16:creationId xmlns:a16="http://schemas.microsoft.com/office/drawing/2014/main" id="{73D5EFC7-48AB-AF40-9FC0-68BBD3102DCE}"/>
                </a:ext>
              </a:extLst>
            </p:cNvPr>
            <p:cNvSpPr txBox="1"/>
            <p:nvPr/>
          </p:nvSpPr>
          <p:spPr>
            <a:xfrm>
              <a:off x="2200545" y="2510201"/>
              <a:ext cx="35561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a:ln>
                    <a:noFill/>
                  </a:ln>
                  <a:solidFill>
                    <a:srgbClr val="F8F8F8"/>
                  </a:solidFill>
                  <a:effectLst/>
                  <a:uLnTx/>
                  <a:uFillTx/>
                  <a:latin typeface="Arial"/>
                  <a:ea typeface="ＭＳ Ｐゴシック"/>
                  <a:cs typeface="Arial"/>
                </a:rPr>
                <a:t>Rb</a:t>
              </a:r>
              <a:endParaRPr kumimoji="0" lang="en-US" sz="1000" b="1" i="0" u="none" strike="noStrike" kern="0" cap="none" spc="0" normalizeH="0" baseline="0" noProof="0" dirty="0">
                <a:ln>
                  <a:noFill/>
                </a:ln>
                <a:solidFill>
                  <a:srgbClr val="F8F8F8"/>
                </a:solidFill>
                <a:effectLst/>
                <a:uLnTx/>
                <a:uFillTx/>
                <a:latin typeface="Arial"/>
                <a:ea typeface="ＭＳ Ｐゴシック"/>
                <a:cs typeface="Arial"/>
              </a:endParaRPr>
            </a:p>
          </p:txBody>
        </p:sp>
      </p:grpSp>
      <p:sp>
        <p:nvSpPr>
          <p:cNvPr id="208" name="TextBox 207">
            <a:extLst>
              <a:ext uri="{FF2B5EF4-FFF2-40B4-BE49-F238E27FC236}">
                <a16:creationId xmlns:a16="http://schemas.microsoft.com/office/drawing/2014/main" id="{059918AB-B97B-EE42-B0E0-78F9AE6A261B}"/>
              </a:ext>
            </a:extLst>
          </p:cNvPr>
          <p:cNvSpPr txBox="1"/>
          <p:nvPr/>
        </p:nvSpPr>
        <p:spPr>
          <a:xfrm>
            <a:off x="3848462" y="5104401"/>
            <a:ext cx="1531188"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Growth Arrest</a:t>
            </a:r>
          </a:p>
        </p:txBody>
      </p:sp>
      <p:sp>
        <p:nvSpPr>
          <p:cNvPr id="209" name="TextBox 208">
            <a:extLst>
              <a:ext uri="{FF2B5EF4-FFF2-40B4-BE49-F238E27FC236}">
                <a16:creationId xmlns:a16="http://schemas.microsoft.com/office/drawing/2014/main" id="{A7C78FA6-151E-4243-B021-167187C6E140}"/>
              </a:ext>
            </a:extLst>
          </p:cNvPr>
          <p:cNvSpPr txBox="1"/>
          <p:nvPr/>
        </p:nvSpPr>
        <p:spPr>
          <a:xfrm>
            <a:off x="4235676" y="5989889"/>
            <a:ext cx="76524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Active</a:t>
            </a:r>
          </a:p>
        </p:txBody>
      </p:sp>
      <p:sp>
        <p:nvSpPr>
          <p:cNvPr id="210" name="AutoShape 70">
            <a:extLst>
              <a:ext uri="{FF2B5EF4-FFF2-40B4-BE49-F238E27FC236}">
                <a16:creationId xmlns:a16="http://schemas.microsoft.com/office/drawing/2014/main" id="{A9EFBD7F-B3A5-FB4D-99C1-04DE42860483}"/>
              </a:ext>
            </a:extLst>
          </p:cNvPr>
          <p:cNvSpPr>
            <a:spLocks noChangeArrowheads="1"/>
          </p:cNvSpPr>
          <p:nvPr/>
        </p:nvSpPr>
        <p:spPr bwMode="auto">
          <a:xfrm>
            <a:off x="3924291" y="2301039"/>
            <a:ext cx="571671" cy="222568"/>
          </a:xfrm>
          <a:prstGeom prst="roundRect">
            <a:avLst>
              <a:gd name="adj" fmla="val 16667"/>
            </a:avLst>
          </a:prstGeom>
          <a:solidFill>
            <a:srgbClr val="009D74"/>
          </a:solidFill>
          <a:ln w="25400" cap="flat" cmpd="sng" algn="ctr">
            <a:noFill/>
            <a:prstDash val="solid"/>
            <a:headEnd/>
            <a:tailEnd/>
          </a:ln>
          <a:effectLst/>
          <a:scene3d>
            <a:camera prst="orthographicFront"/>
            <a:lightRig rig="threePt" dir="t"/>
          </a:scene3d>
          <a:sp3d>
            <a:bevelT/>
          </a:sp3d>
        </p:spPr>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ＭＳ Ｐゴシック" charset="0"/>
                <a:cs typeface="Arial"/>
              </a:rPr>
              <a:t>p14</a:t>
            </a:r>
            <a:r>
              <a:rPr kumimoji="0" lang="en-US" sz="1200" b="0" i="0" u="none" strike="noStrike" kern="0" cap="none" spc="0" normalizeH="0" baseline="30000" noProof="0" dirty="0">
                <a:ln>
                  <a:noFill/>
                </a:ln>
                <a:solidFill>
                  <a:srgbClr val="FFFFFF"/>
                </a:solidFill>
                <a:effectLst/>
                <a:uLnTx/>
                <a:uFillTx/>
                <a:latin typeface="Arial"/>
                <a:ea typeface="ＭＳ Ｐゴシック" charset="0"/>
                <a:cs typeface="Arial"/>
              </a:rPr>
              <a:t>ARF</a:t>
            </a:r>
          </a:p>
        </p:txBody>
      </p:sp>
      <p:grpSp>
        <p:nvGrpSpPr>
          <p:cNvPr id="211" name="Group 210">
            <a:extLst>
              <a:ext uri="{FF2B5EF4-FFF2-40B4-BE49-F238E27FC236}">
                <a16:creationId xmlns:a16="http://schemas.microsoft.com/office/drawing/2014/main" id="{F24700D7-DEF4-D747-BA44-BAD31DE31527}"/>
              </a:ext>
            </a:extLst>
          </p:cNvPr>
          <p:cNvGrpSpPr/>
          <p:nvPr/>
        </p:nvGrpSpPr>
        <p:grpSpPr>
          <a:xfrm>
            <a:off x="4149600" y="1875012"/>
            <a:ext cx="103800" cy="331281"/>
            <a:chOff x="3998177" y="966389"/>
            <a:chExt cx="103800" cy="331281"/>
          </a:xfrm>
        </p:grpSpPr>
        <p:cxnSp>
          <p:nvCxnSpPr>
            <p:cNvPr id="212" name="Straight Connector 211">
              <a:extLst>
                <a:ext uri="{FF2B5EF4-FFF2-40B4-BE49-F238E27FC236}">
                  <a16:creationId xmlns:a16="http://schemas.microsoft.com/office/drawing/2014/main" id="{0057A6DB-D133-734C-94EE-D75EC0C25329}"/>
                </a:ext>
              </a:extLst>
            </p:cNvPr>
            <p:cNvCxnSpPr/>
            <p:nvPr/>
          </p:nvCxnSpPr>
          <p:spPr bwMode="auto">
            <a:xfrm flipV="1">
              <a:off x="4050077" y="976540"/>
              <a:ext cx="1" cy="321130"/>
            </a:xfrm>
            <a:prstGeom prst="line">
              <a:avLst/>
            </a:prstGeom>
            <a:ln>
              <a:solidFill>
                <a:srgbClr val="008E69"/>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3" name="Straight Connector 212">
              <a:extLst>
                <a:ext uri="{FF2B5EF4-FFF2-40B4-BE49-F238E27FC236}">
                  <a16:creationId xmlns:a16="http://schemas.microsoft.com/office/drawing/2014/main" id="{7B02A07E-EF86-9444-9CFE-6DE51815ED8D}"/>
                </a:ext>
              </a:extLst>
            </p:cNvPr>
            <p:cNvCxnSpPr/>
            <p:nvPr/>
          </p:nvCxnSpPr>
          <p:spPr bwMode="auto">
            <a:xfrm>
              <a:off x="3998177" y="966389"/>
              <a:ext cx="103800" cy="0"/>
            </a:xfrm>
            <a:prstGeom prst="line">
              <a:avLst/>
            </a:prstGeom>
            <a:ln>
              <a:solidFill>
                <a:srgbClr val="008E69"/>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14" name="Group 213">
            <a:extLst>
              <a:ext uri="{FF2B5EF4-FFF2-40B4-BE49-F238E27FC236}">
                <a16:creationId xmlns:a16="http://schemas.microsoft.com/office/drawing/2014/main" id="{7A0E2C31-3063-CD41-82D6-8F87584C5F14}"/>
              </a:ext>
            </a:extLst>
          </p:cNvPr>
          <p:cNvGrpSpPr/>
          <p:nvPr/>
        </p:nvGrpSpPr>
        <p:grpSpPr>
          <a:xfrm>
            <a:off x="4170926" y="1092118"/>
            <a:ext cx="103800" cy="331281"/>
            <a:chOff x="4010877" y="966389"/>
            <a:chExt cx="103800" cy="331281"/>
          </a:xfrm>
        </p:grpSpPr>
        <p:cxnSp>
          <p:nvCxnSpPr>
            <p:cNvPr id="215" name="Straight Connector 214">
              <a:extLst>
                <a:ext uri="{FF2B5EF4-FFF2-40B4-BE49-F238E27FC236}">
                  <a16:creationId xmlns:a16="http://schemas.microsoft.com/office/drawing/2014/main" id="{24AB3669-9F41-C047-BE7B-811C9198B505}"/>
                </a:ext>
              </a:extLst>
            </p:cNvPr>
            <p:cNvCxnSpPr/>
            <p:nvPr/>
          </p:nvCxnSpPr>
          <p:spPr bwMode="auto">
            <a:xfrm flipV="1">
              <a:off x="4050077" y="976540"/>
              <a:ext cx="1" cy="32113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6" name="Straight Connector 215">
              <a:extLst>
                <a:ext uri="{FF2B5EF4-FFF2-40B4-BE49-F238E27FC236}">
                  <a16:creationId xmlns:a16="http://schemas.microsoft.com/office/drawing/2014/main" id="{68FA34F0-CB8C-5740-99E4-BB23FCBE834C}"/>
                </a:ext>
              </a:extLst>
            </p:cNvPr>
            <p:cNvCxnSpPr/>
            <p:nvPr/>
          </p:nvCxnSpPr>
          <p:spPr bwMode="auto">
            <a:xfrm>
              <a:off x="4010877" y="966389"/>
              <a:ext cx="103800"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17" name="Group 216">
            <a:extLst>
              <a:ext uri="{FF2B5EF4-FFF2-40B4-BE49-F238E27FC236}">
                <a16:creationId xmlns:a16="http://schemas.microsoft.com/office/drawing/2014/main" id="{71687216-5ED5-1446-AA3A-D31091FDA67D}"/>
              </a:ext>
            </a:extLst>
          </p:cNvPr>
          <p:cNvGrpSpPr/>
          <p:nvPr/>
        </p:nvGrpSpPr>
        <p:grpSpPr>
          <a:xfrm>
            <a:off x="4391302" y="2755848"/>
            <a:ext cx="1404210" cy="155438"/>
            <a:chOff x="3784894" y="4234780"/>
            <a:chExt cx="4202353" cy="280098"/>
          </a:xfrm>
        </p:grpSpPr>
        <p:sp>
          <p:nvSpPr>
            <p:cNvPr id="218" name="Rectangle 217">
              <a:extLst>
                <a:ext uri="{FF2B5EF4-FFF2-40B4-BE49-F238E27FC236}">
                  <a16:creationId xmlns:a16="http://schemas.microsoft.com/office/drawing/2014/main" id="{A593F04E-CA5A-674A-9A3F-30799697CA6A}"/>
                </a:ext>
              </a:extLst>
            </p:cNvPr>
            <p:cNvSpPr/>
            <p:nvPr/>
          </p:nvSpPr>
          <p:spPr>
            <a:xfrm>
              <a:off x="3784894" y="4234780"/>
              <a:ext cx="1403654" cy="28009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219" name="Rectangle 218">
              <a:extLst>
                <a:ext uri="{FF2B5EF4-FFF2-40B4-BE49-F238E27FC236}">
                  <a16:creationId xmlns:a16="http://schemas.microsoft.com/office/drawing/2014/main" id="{CCAFD0EC-7C74-C84B-B9BC-9021580332F9}"/>
                </a:ext>
              </a:extLst>
            </p:cNvPr>
            <p:cNvSpPr/>
            <p:nvPr/>
          </p:nvSpPr>
          <p:spPr>
            <a:xfrm>
              <a:off x="5195353" y="4234780"/>
              <a:ext cx="1403654" cy="280098"/>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sp>
          <p:nvSpPr>
            <p:cNvPr id="220" name="Rectangle 219">
              <a:extLst>
                <a:ext uri="{FF2B5EF4-FFF2-40B4-BE49-F238E27FC236}">
                  <a16:creationId xmlns:a16="http://schemas.microsoft.com/office/drawing/2014/main" id="{4D690AF0-7271-C649-B0E6-F9122EA12E89}"/>
                </a:ext>
              </a:extLst>
            </p:cNvPr>
            <p:cNvSpPr/>
            <p:nvPr/>
          </p:nvSpPr>
          <p:spPr>
            <a:xfrm>
              <a:off x="6583593" y="4234780"/>
              <a:ext cx="1403654" cy="28009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reflection blurRad="6350" stA="55000" endA="50" endPos="85000" dir="5400000" sy="-100000" algn="bl" rotWithShape="0"/>
                </a:effectLst>
                <a:uLnTx/>
                <a:uFillTx/>
                <a:latin typeface="Calibri"/>
                <a:ea typeface="+mn-ea"/>
                <a:cs typeface="+mn-cs"/>
              </a:endParaRPr>
            </a:p>
          </p:txBody>
        </p:sp>
      </p:grpSp>
      <p:cxnSp>
        <p:nvCxnSpPr>
          <p:cNvPr id="221" name="Straight Arrow Connector 220">
            <a:extLst>
              <a:ext uri="{FF2B5EF4-FFF2-40B4-BE49-F238E27FC236}">
                <a16:creationId xmlns:a16="http://schemas.microsoft.com/office/drawing/2014/main" id="{C4214381-A79E-6C43-B449-9F815BCD8A7E}"/>
              </a:ext>
            </a:extLst>
          </p:cNvPr>
          <p:cNvCxnSpPr/>
          <p:nvPr/>
        </p:nvCxnSpPr>
        <p:spPr>
          <a:xfrm flipV="1">
            <a:off x="4201500" y="2563434"/>
            <a:ext cx="0" cy="4745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2" name="AutoShape 70">
            <a:extLst>
              <a:ext uri="{FF2B5EF4-FFF2-40B4-BE49-F238E27FC236}">
                <a16:creationId xmlns:a16="http://schemas.microsoft.com/office/drawing/2014/main" id="{3977E743-E178-5B45-B1B8-0EFF88D3D67A}"/>
              </a:ext>
            </a:extLst>
          </p:cNvPr>
          <p:cNvSpPr>
            <a:spLocks noChangeArrowheads="1"/>
          </p:cNvSpPr>
          <p:nvPr/>
        </p:nvSpPr>
        <p:spPr bwMode="auto">
          <a:xfrm>
            <a:off x="3937211" y="1525464"/>
            <a:ext cx="545830" cy="227672"/>
          </a:xfrm>
          <a:prstGeom prst="roundRect">
            <a:avLst>
              <a:gd name="adj" fmla="val 16667"/>
            </a:avLst>
          </a:prstGeom>
          <a:solidFill>
            <a:schemeClr val="accent4">
              <a:lumMod val="50000"/>
            </a:schemeClr>
          </a:solidFill>
          <a:ln w="19050" cmpd="sng">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ＭＳ Ｐゴシック" charset="0"/>
                <a:cs typeface="Arial"/>
              </a:rPr>
              <a:t>MDM2</a:t>
            </a:r>
          </a:p>
        </p:txBody>
      </p:sp>
      <p:cxnSp>
        <p:nvCxnSpPr>
          <p:cNvPr id="223" name="Straight Arrow Connector 222">
            <a:extLst>
              <a:ext uri="{FF2B5EF4-FFF2-40B4-BE49-F238E27FC236}">
                <a16:creationId xmlns:a16="http://schemas.microsoft.com/office/drawing/2014/main" id="{689F45E6-5A9F-7842-8A5F-F8ECA49715A9}"/>
              </a:ext>
            </a:extLst>
          </p:cNvPr>
          <p:cNvCxnSpPr/>
          <p:nvPr/>
        </p:nvCxnSpPr>
        <p:spPr>
          <a:xfrm>
            <a:off x="3777095" y="842551"/>
            <a:ext cx="4003980" cy="64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4" name="Group 223">
            <a:extLst>
              <a:ext uri="{FF2B5EF4-FFF2-40B4-BE49-F238E27FC236}">
                <a16:creationId xmlns:a16="http://schemas.microsoft.com/office/drawing/2014/main" id="{35890C5F-7BB1-B74C-B8D5-C68031B5E06F}"/>
              </a:ext>
            </a:extLst>
          </p:cNvPr>
          <p:cNvGrpSpPr/>
          <p:nvPr/>
        </p:nvGrpSpPr>
        <p:grpSpPr>
          <a:xfrm>
            <a:off x="8028537" y="570195"/>
            <a:ext cx="326810" cy="461933"/>
            <a:chOff x="5535119" y="5652949"/>
            <a:chExt cx="326810" cy="461933"/>
          </a:xfrm>
        </p:grpSpPr>
        <p:sp>
          <p:nvSpPr>
            <p:cNvPr id="225" name="Oval 224">
              <a:extLst>
                <a:ext uri="{FF2B5EF4-FFF2-40B4-BE49-F238E27FC236}">
                  <a16:creationId xmlns:a16="http://schemas.microsoft.com/office/drawing/2014/main" id="{C3B55781-7301-7941-8520-3FCCB24E7276}"/>
                </a:ext>
              </a:extLst>
            </p:cNvPr>
            <p:cNvSpPr>
              <a:spLocks noChangeAspect="1"/>
            </p:cNvSpPr>
            <p:nvPr/>
          </p:nvSpPr>
          <p:spPr bwMode="auto">
            <a:xfrm>
              <a:off x="5647693" y="5976349"/>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226" name="Oval 225">
              <a:extLst>
                <a:ext uri="{FF2B5EF4-FFF2-40B4-BE49-F238E27FC236}">
                  <a16:creationId xmlns:a16="http://schemas.microsoft.com/office/drawing/2014/main" id="{9BB838F1-970B-6146-AFEE-87D3D391F7CD}"/>
                </a:ext>
              </a:extLst>
            </p:cNvPr>
            <p:cNvSpPr>
              <a:spLocks noChangeAspect="1"/>
            </p:cNvSpPr>
            <p:nvPr/>
          </p:nvSpPr>
          <p:spPr bwMode="auto">
            <a:xfrm>
              <a:off x="5740009" y="5806456"/>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227" name="Oval 226">
              <a:extLst>
                <a:ext uri="{FF2B5EF4-FFF2-40B4-BE49-F238E27FC236}">
                  <a16:creationId xmlns:a16="http://schemas.microsoft.com/office/drawing/2014/main" id="{C0452A19-C89D-9F48-B0A0-FFB048D49B4F}"/>
                </a:ext>
              </a:extLst>
            </p:cNvPr>
            <p:cNvSpPr>
              <a:spLocks noChangeAspect="1"/>
            </p:cNvSpPr>
            <p:nvPr/>
          </p:nvSpPr>
          <p:spPr bwMode="auto">
            <a:xfrm>
              <a:off x="5604163" y="5737189"/>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228" name="Oval 227">
              <a:extLst>
                <a:ext uri="{FF2B5EF4-FFF2-40B4-BE49-F238E27FC236}">
                  <a16:creationId xmlns:a16="http://schemas.microsoft.com/office/drawing/2014/main" id="{46572B95-9F26-BA4D-8434-2E769764F6B3}"/>
                </a:ext>
              </a:extLst>
            </p:cNvPr>
            <p:cNvSpPr>
              <a:spLocks noChangeAspect="1"/>
            </p:cNvSpPr>
            <p:nvPr/>
          </p:nvSpPr>
          <p:spPr bwMode="auto">
            <a:xfrm>
              <a:off x="5535119" y="5867834"/>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229" name="Oval 228">
              <a:extLst>
                <a:ext uri="{FF2B5EF4-FFF2-40B4-BE49-F238E27FC236}">
                  <a16:creationId xmlns:a16="http://schemas.microsoft.com/office/drawing/2014/main" id="{C51E7181-B360-AC4E-9C94-FBC3BD63E52D}"/>
                </a:ext>
              </a:extLst>
            </p:cNvPr>
            <p:cNvSpPr>
              <a:spLocks noChangeAspect="1"/>
            </p:cNvSpPr>
            <p:nvPr/>
          </p:nvSpPr>
          <p:spPr bwMode="auto">
            <a:xfrm>
              <a:off x="5725011" y="5652949"/>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230" name="Oval 229">
              <a:extLst>
                <a:ext uri="{FF2B5EF4-FFF2-40B4-BE49-F238E27FC236}">
                  <a16:creationId xmlns:a16="http://schemas.microsoft.com/office/drawing/2014/main" id="{9F5D768C-1406-9347-9C12-E77D25D4D306}"/>
                </a:ext>
              </a:extLst>
            </p:cNvPr>
            <p:cNvSpPr>
              <a:spLocks noChangeAspect="1"/>
            </p:cNvSpPr>
            <p:nvPr/>
          </p:nvSpPr>
          <p:spPr bwMode="auto">
            <a:xfrm>
              <a:off x="5663657" y="5935192"/>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grpSp>
      <p:cxnSp>
        <p:nvCxnSpPr>
          <p:cNvPr id="231" name="Straight Arrow Connector 230">
            <a:extLst>
              <a:ext uri="{FF2B5EF4-FFF2-40B4-BE49-F238E27FC236}">
                <a16:creationId xmlns:a16="http://schemas.microsoft.com/office/drawing/2014/main" id="{4609AF3B-136C-1B40-BA88-4D0070056E8F}"/>
              </a:ext>
            </a:extLst>
          </p:cNvPr>
          <p:cNvCxnSpPr/>
          <p:nvPr/>
        </p:nvCxnSpPr>
        <p:spPr>
          <a:xfrm flipV="1">
            <a:off x="8630675" y="848145"/>
            <a:ext cx="1827483"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232" name="TextBox 231">
            <a:extLst>
              <a:ext uri="{FF2B5EF4-FFF2-40B4-BE49-F238E27FC236}">
                <a16:creationId xmlns:a16="http://schemas.microsoft.com/office/drawing/2014/main" id="{C3DAFE4D-3607-EA4C-8F5C-BAD0F0A7CB9A}"/>
              </a:ext>
            </a:extLst>
          </p:cNvPr>
          <p:cNvSpPr txBox="1"/>
          <p:nvPr/>
        </p:nvSpPr>
        <p:spPr>
          <a:xfrm>
            <a:off x="7578665" y="1006474"/>
            <a:ext cx="1226554"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Survival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Replication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Growth</a:t>
            </a:r>
          </a:p>
        </p:txBody>
      </p:sp>
      <p:sp>
        <p:nvSpPr>
          <p:cNvPr id="233" name="TextBox 232">
            <a:extLst>
              <a:ext uri="{FF2B5EF4-FFF2-40B4-BE49-F238E27FC236}">
                <a16:creationId xmlns:a16="http://schemas.microsoft.com/office/drawing/2014/main" id="{A6C1935F-9A80-164E-9958-135F314BC069}"/>
              </a:ext>
            </a:extLst>
          </p:cNvPr>
          <p:cNvSpPr txBox="1"/>
          <p:nvPr/>
        </p:nvSpPr>
        <p:spPr>
          <a:xfrm>
            <a:off x="7643523" y="198738"/>
            <a:ext cx="1096839"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Degraded</a:t>
            </a:r>
          </a:p>
        </p:txBody>
      </p:sp>
      <p:sp>
        <p:nvSpPr>
          <p:cNvPr id="234" name="AutoShape 70">
            <a:extLst>
              <a:ext uri="{FF2B5EF4-FFF2-40B4-BE49-F238E27FC236}">
                <a16:creationId xmlns:a16="http://schemas.microsoft.com/office/drawing/2014/main" id="{95B5CF18-A3AE-3C47-B018-E1790EAC403E}"/>
              </a:ext>
            </a:extLst>
          </p:cNvPr>
          <p:cNvSpPr>
            <a:spLocks noChangeArrowheads="1"/>
          </p:cNvSpPr>
          <p:nvPr/>
        </p:nvSpPr>
        <p:spPr bwMode="auto">
          <a:xfrm>
            <a:off x="3068425" y="779418"/>
            <a:ext cx="482600" cy="222568"/>
          </a:xfrm>
          <a:prstGeom prst="roundRect">
            <a:avLst>
              <a:gd name="adj" fmla="val 16667"/>
            </a:avLst>
          </a:prstGeom>
          <a:solidFill>
            <a:srgbClr val="FFFF91">
              <a:lumMod val="40000"/>
              <a:lumOff val="60000"/>
            </a:srgbClr>
          </a:solidFill>
          <a:ln w="19050" cap="flat" cmpd="sng" algn="ctr">
            <a:solidFill>
              <a:srgbClr val="F8F8F8"/>
            </a:solidFill>
            <a:prstDash val="solid"/>
            <a:headEnd/>
            <a:tailEnd/>
          </a:ln>
          <a:effectLst/>
          <a:scene3d>
            <a:camera prst="orthographicFront"/>
            <a:lightRig rig="threePt" dir="t"/>
          </a:scene3d>
          <a:sp3d>
            <a:bevelT/>
          </a:sp3d>
        </p:spPr>
        <p:txBody>
          <a:bodyPr wrap="none"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252C8">
                    <a:lumMod val="75000"/>
                  </a:srgbClr>
                </a:solidFill>
                <a:effectLst/>
                <a:uLnTx/>
                <a:uFillTx/>
                <a:latin typeface="Arial"/>
                <a:ea typeface="ＭＳ Ｐゴシック" charset="0"/>
                <a:cs typeface="Arial"/>
              </a:rPr>
              <a:t>p53</a:t>
            </a:r>
            <a:endParaRPr kumimoji="0" lang="en-US" sz="1200" b="0" i="0" u="none" strike="noStrike" kern="0" cap="none" spc="0" normalizeH="0" baseline="-25000" noProof="0" dirty="0">
              <a:ln>
                <a:noFill/>
              </a:ln>
              <a:solidFill>
                <a:srgbClr val="0252C8">
                  <a:lumMod val="75000"/>
                </a:srgbClr>
              </a:solidFill>
              <a:effectLst/>
              <a:uLnTx/>
              <a:uFillTx/>
              <a:latin typeface="Arial"/>
              <a:ea typeface="ＭＳ Ｐゴシック" charset="0"/>
              <a:cs typeface="Arial"/>
            </a:endParaRPr>
          </a:p>
        </p:txBody>
      </p:sp>
      <p:sp>
        <p:nvSpPr>
          <p:cNvPr id="235" name="TextBox 234">
            <a:extLst>
              <a:ext uri="{FF2B5EF4-FFF2-40B4-BE49-F238E27FC236}">
                <a16:creationId xmlns:a16="http://schemas.microsoft.com/office/drawing/2014/main" id="{506FA179-2749-CE4F-8852-DAE21B341F6B}"/>
              </a:ext>
            </a:extLst>
          </p:cNvPr>
          <p:cNvSpPr txBox="1"/>
          <p:nvPr/>
        </p:nvSpPr>
        <p:spPr>
          <a:xfrm>
            <a:off x="2477062" y="1049992"/>
            <a:ext cx="1665329"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Cell-cycle arrest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Apoptosis</a:t>
            </a:r>
          </a:p>
        </p:txBody>
      </p:sp>
      <p:sp>
        <p:nvSpPr>
          <p:cNvPr id="236" name="TextBox 235">
            <a:extLst>
              <a:ext uri="{FF2B5EF4-FFF2-40B4-BE49-F238E27FC236}">
                <a16:creationId xmlns:a16="http://schemas.microsoft.com/office/drawing/2014/main" id="{0590C047-3164-DF47-9379-F156ADC29EFF}"/>
              </a:ext>
            </a:extLst>
          </p:cNvPr>
          <p:cNvSpPr txBox="1"/>
          <p:nvPr/>
        </p:nvSpPr>
        <p:spPr>
          <a:xfrm>
            <a:off x="2948955" y="242256"/>
            <a:ext cx="72154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Intact</a:t>
            </a:r>
          </a:p>
        </p:txBody>
      </p:sp>
      <p:sp>
        <p:nvSpPr>
          <p:cNvPr id="237" name="TextBox 236">
            <a:extLst>
              <a:ext uri="{FF2B5EF4-FFF2-40B4-BE49-F238E27FC236}">
                <a16:creationId xmlns:a16="http://schemas.microsoft.com/office/drawing/2014/main" id="{1828B71D-1D31-1743-A926-F3374DFC7E71}"/>
              </a:ext>
            </a:extLst>
          </p:cNvPr>
          <p:cNvSpPr txBox="1"/>
          <p:nvPr/>
        </p:nvSpPr>
        <p:spPr>
          <a:xfrm>
            <a:off x="983096" y="3642496"/>
            <a:ext cx="2821838" cy="52322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25% of familial melanoma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kindreds</a:t>
            </a:r>
            <a:r>
              <a:rPr kumimoji="0" lang="en-US" sz="1400" b="0" i="0" u="none" strike="noStrike" kern="1200" cap="none" spc="0" normalizeH="0" baseline="0" noProof="0" dirty="0">
                <a:ln>
                  <a:noFill/>
                </a:ln>
                <a:solidFill>
                  <a:prstClr val="black"/>
                </a:solidFill>
                <a:effectLst/>
                <a:uLnTx/>
                <a:uFillTx/>
                <a:latin typeface="Calibri"/>
                <a:ea typeface="+mn-ea"/>
                <a:cs typeface="+mn-cs"/>
              </a:rPr>
              <a:t> have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germline</a:t>
            </a:r>
            <a:r>
              <a:rPr kumimoji="0" lang="en-US" sz="1400" b="0" i="0" u="none" strike="noStrike" kern="1200" cap="none" spc="0" normalizeH="0" baseline="0" noProof="0" dirty="0">
                <a:ln>
                  <a:noFill/>
                </a:ln>
                <a:solidFill>
                  <a:prstClr val="black"/>
                </a:solidFill>
                <a:effectLst/>
                <a:uLnTx/>
                <a:uFillTx/>
                <a:latin typeface="Calibri"/>
                <a:ea typeface="+mn-ea"/>
                <a:cs typeface="+mn-cs"/>
              </a:rPr>
              <a:t> mutations in CDKN2A</a:t>
            </a:r>
          </a:p>
        </p:txBody>
      </p:sp>
      <p:sp>
        <p:nvSpPr>
          <p:cNvPr id="238" name="TextBox 237">
            <a:extLst>
              <a:ext uri="{FF2B5EF4-FFF2-40B4-BE49-F238E27FC236}">
                <a16:creationId xmlns:a16="http://schemas.microsoft.com/office/drawing/2014/main" id="{E372A7A5-5C40-EC4D-817D-5F1B2FA30DBB}"/>
              </a:ext>
            </a:extLst>
          </p:cNvPr>
          <p:cNvSpPr txBox="1"/>
          <p:nvPr/>
        </p:nvSpPr>
        <p:spPr>
          <a:xfrm>
            <a:off x="1517799" y="4322138"/>
            <a:ext cx="3266321" cy="307777"/>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CDK4 is also mutated in familial melanoma</a:t>
            </a:r>
          </a:p>
        </p:txBody>
      </p:sp>
      <p:cxnSp>
        <p:nvCxnSpPr>
          <p:cNvPr id="239" name="Straight Arrow Connector 238">
            <a:extLst>
              <a:ext uri="{FF2B5EF4-FFF2-40B4-BE49-F238E27FC236}">
                <a16:creationId xmlns:a16="http://schemas.microsoft.com/office/drawing/2014/main" id="{637C4BC4-66AC-404E-B268-F2CE32D95875}"/>
              </a:ext>
            </a:extLst>
          </p:cNvPr>
          <p:cNvCxnSpPr>
            <a:cxnSpLocks/>
          </p:cNvCxnSpPr>
          <p:nvPr/>
        </p:nvCxnSpPr>
        <p:spPr>
          <a:xfrm>
            <a:off x="4784120" y="4509358"/>
            <a:ext cx="404146" cy="211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0" name="TextBox 239">
            <a:extLst>
              <a:ext uri="{FF2B5EF4-FFF2-40B4-BE49-F238E27FC236}">
                <a16:creationId xmlns:a16="http://schemas.microsoft.com/office/drawing/2014/main" id="{7AC58E51-2B20-4440-8EAE-0CC80FEBAC96}"/>
              </a:ext>
            </a:extLst>
          </p:cNvPr>
          <p:cNvSpPr txBox="1"/>
          <p:nvPr/>
        </p:nvSpPr>
        <p:spPr>
          <a:xfrm>
            <a:off x="824123" y="635103"/>
            <a:ext cx="1646058"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Mutated in Li- Fraumeni</a:t>
            </a:r>
            <a:r>
              <a:rPr kumimoji="0" lang="en-US" sz="1400" b="0" i="0" u="none" strike="noStrike" kern="1200" cap="none" spc="0" normalizeH="0" noProof="0" dirty="0">
                <a:ln>
                  <a:noFill/>
                </a:ln>
                <a:solidFill>
                  <a:prstClr val="black"/>
                </a:solidFill>
                <a:effectLst/>
                <a:uLnTx/>
                <a:uFillTx/>
                <a:latin typeface="Calibri"/>
                <a:ea typeface="+mn-ea"/>
                <a:cs typeface="+mn-cs"/>
              </a:rPr>
              <a:t> Syndrome</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41" name="Straight Arrow Connector 240">
            <a:extLst>
              <a:ext uri="{FF2B5EF4-FFF2-40B4-BE49-F238E27FC236}">
                <a16:creationId xmlns:a16="http://schemas.microsoft.com/office/drawing/2014/main" id="{532D1CA9-E588-6045-BC39-39AC38725DB2}"/>
              </a:ext>
            </a:extLst>
          </p:cNvPr>
          <p:cNvCxnSpPr>
            <a:cxnSpLocks/>
            <a:stCxn id="240" idx="3"/>
          </p:cNvCxnSpPr>
          <p:nvPr/>
        </p:nvCxnSpPr>
        <p:spPr>
          <a:xfrm>
            <a:off x="2470181" y="896713"/>
            <a:ext cx="4589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2" name="TextBox 241">
            <a:extLst>
              <a:ext uri="{FF2B5EF4-FFF2-40B4-BE49-F238E27FC236}">
                <a16:creationId xmlns:a16="http://schemas.microsoft.com/office/drawing/2014/main" id="{BECF9C16-6729-B44C-8600-2C53B9DC1628}"/>
              </a:ext>
            </a:extLst>
          </p:cNvPr>
          <p:cNvSpPr txBox="1"/>
          <p:nvPr/>
        </p:nvSpPr>
        <p:spPr>
          <a:xfrm>
            <a:off x="6356160" y="2251773"/>
            <a:ext cx="3266321" cy="307777"/>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Alternatively Spliced Gene Products</a:t>
            </a:r>
          </a:p>
        </p:txBody>
      </p:sp>
      <p:cxnSp>
        <p:nvCxnSpPr>
          <p:cNvPr id="243" name="Straight Arrow Connector 242">
            <a:extLst>
              <a:ext uri="{FF2B5EF4-FFF2-40B4-BE49-F238E27FC236}">
                <a16:creationId xmlns:a16="http://schemas.microsoft.com/office/drawing/2014/main" id="{440EE6CD-284C-AF40-BA18-AD9C95CB656B}"/>
              </a:ext>
            </a:extLst>
          </p:cNvPr>
          <p:cNvCxnSpPr>
            <a:cxnSpLocks/>
          </p:cNvCxnSpPr>
          <p:nvPr/>
        </p:nvCxnSpPr>
        <p:spPr>
          <a:xfrm flipH="1" flipV="1">
            <a:off x="4580196" y="2399306"/>
            <a:ext cx="17378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4" name="Straight Arrow Connector 243">
            <a:extLst>
              <a:ext uri="{FF2B5EF4-FFF2-40B4-BE49-F238E27FC236}">
                <a16:creationId xmlns:a16="http://schemas.microsoft.com/office/drawing/2014/main" id="{0AE1F3B1-BF1D-0244-8381-126D1AE7B62A}"/>
              </a:ext>
            </a:extLst>
          </p:cNvPr>
          <p:cNvCxnSpPr>
            <a:cxnSpLocks/>
          </p:cNvCxnSpPr>
          <p:nvPr/>
        </p:nvCxnSpPr>
        <p:spPr>
          <a:xfrm flipH="1">
            <a:off x="5779085" y="2551706"/>
            <a:ext cx="691375" cy="1400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E990E2EB-631D-8147-9510-C893EE5884DD}"/>
              </a:ext>
            </a:extLst>
          </p:cNvPr>
          <p:cNvSpPr/>
          <p:nvPr/>
        </p:nvSpPr>
        <p:spPr>
          <a:xfrm>
            <a:off x="1968501" y="6420536"/>
            <a:ext cx="5628182" cy="215444"/>
          </a:xfrm>
          <a:prstGeom prst="rect">
            <a:avLst/>
          </a:prstGeom>
        </p:spPr>
        <p:txBody>
          <a:bodyPr wrap="square">
            <a:spAutoFit/>
          </a:bodyPr>
          <a:lstStyle/>
          <a:p>
            <a:pPr algn="ctr"/>
            <a:r>
              <a:rPr lang="en-US" sz="800" b="0" i="0" dirty="0">
                <a:solidFill>
                  <a:srgbClr val="392529"/>
                </a:solidFill>
                <a:effectLst/>
                <a:latin typeface="Lucida Grande" panose="020B0600040502020204" pitchFamily="34" charset="0"/>
              </a:rPr>
              <a:t>Figure adapted from </a:t>
            </a:r>
            <a:r>
              <a:rPr lang="en-US" sz="800" b="0" i="0" dirty="0" err="1">
                <a:solidFill>
                  <a:srgbClr val="392529"/>
                </a:solidFill>
                <a:effectLst/>
                <a:latin typeface="Lucida Grande" panose="020B0600040502020204" pitchFamily="34" charset="0"/>
              </a:rPr>
              <a:t>Bolognia</a:t>
            </a:r>
            <a:r>
              <a:rPr lang="en-US" sz="800" b="0" i="0" dirty="0">
                <a:solidFill>
                  <a:srgbClr val="392529"/>
                </a:solidFill>
                <a:effectLst/>
                <a:latin typeface="Lucida Grande" panose="020B0600040502020204" pitchFamily="34" charset="0"/>
              </a:rPr>
              <a:t>, Jean., </a:t>
            </a:r>
            <a:r>
              <a:rPr lang="en-US" sz="800" b="0" i="0" dirty="0" err="1">
                <a:solidFill>
                  <a:srgbClr val="392529"/>
                </a:solidFill>
                <a:effectLst/>
                <a:latin typeface="Lucida Grande" panose="020B0600040502020204" pitchFamily="34" charset="0"/>
              </a:rPr>
              <a:t>Jorizzo</a:t>
            </a:r>
            <a:r>
              <a:rPr lang="en-US" sz="800" b="0" i="0" dirty="0">
                <a:solidFill>
                  <a:srgbClr val="392529"/>
                </a:solidFill>
                <a:effectLst/>
                <a:latin typeface="Lucida Grande" panose="020B0600040502020204" pitchFamily="34" charset="0"/>
              </a:rPr>
              <a:t>, Joseph </a:t>
            </a:r>
            <a:r>
              <a:rPr lang="en-US" sz="800" b="0" i="0" dirty="0" err="1">
                <a:solidFill>
                  <a:srgbClr val="392529"/>
                </a:solidFill>
                <a:effectLst/>
                <a:latin typeface="Lucida Grande" panose="020B0600040502020204" pitchFamily="34" charset="0"/>
              </a:rPr>
              <a:t>L.Schaffer</a:t>
            </a:r>
            <a:r>
              <a:rPr lang="en-US" sz="800" b="0" i="0" dirty="0">
                <a:solidFill>
                  <a:srgbClr val="392529"/>
                </a:solidFill>
                <a:effectLst/>
                <a:latin typeface="Lucida Grande" panose="020B0600040502020204" pitchFamily="34" charset="0"/>
              </a:rPr>
              <a:t>, Julie V. (Eds.) (2012) </a:t>
            </a:r>
            <a:r>
              <a:rPr lang="en-US" sz="800" b="0" i="1" dirty="0">
                <a:solidFill>
                  <a:srgbClr val="392529"/>
                </a:solidFill>
                <a:effectLst/>
                <a:latin typeface="Lucida Grande" panose="020B0600040502020204" pitchFamily="34" charset="0"/>
              </a:rPr>
              <a:t>Dermatology</a:t>
            </a:r>
            <a:endParaRPr lang="en-US" sz="800" dirty="0"/>
          </a:p>
        </p:txBody>
      </p:sp>
      <p:cxnSp>
        <p:nvCxnSpPr>
          <p:cNvPr id="245" name="Straight Arrow Connector 244">
            <a:extLst>
              <a:ext uri="{FF2B5EF4-FFF2-40B4-BE49-F238E27FC236}">
                <a16:creationId xmlns:a16="http://schemas.microsoft.com/office/drawing/2014/main" id="{92C26549-EF59-E84C-808E-AC607A65346D}"/>
              </a:ext>
            </a:extLst>
          </p:cNvPr>
          <p:cNvCxnSpPr/>
          <p:nvPr/>
        </p:nvCxnSpPr>
        <p:spPr>
          <a:xfrm flipV="1">
            <a:off x="3005499" y="3388212"/>
            <a:ext cx="0" cy="2743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4" name="Picture 103" descr="A picture containing drawing&#10;&#10;Description automatically generated">
            <a:extLst>
              <a:ext uri="{FF2B5EF4-FFF2-40B4-BE49-F238E27FC236}">
                <a16:creationId xmlns:a16="http://schemas.microsoft.com/office/drawing/2014/main" id="{9E67092A-5ABA-6741-AE5C-DE2DC4A3A5C0}"/>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23341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Rectangle 478">
            <a:extLst>
              <a:ext uri="{FF2B5EF4-FFF2-40B4-BE49-F238E27FC236}">
                <a16:creationId xmlns:a16="http://schemas.microsoft.com/office/drawing/2014/main" id="{D70636A0-2892-BC40-A69E-EED0EAC772E2}"/>
              </a:ext>
            </a:extLst>
          </p:cNvPr>
          <p:cNvSpPr/>
          <p:nvPr/>
        </p:nvSpPr>
        <p:spPr>
          <a:xfrm>
            <a:off x="-267425" y="0"/>
            <a:ext cx="12726851" cy="6858000"/>
          </a:xfrm>
          <a:prstGeom prst="rect">
            <a:avLst/>
          </a:prstGeom>
          <a:solidFill>
            <a:srgbClr val="BFD4E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ＭＳ Ｐゴシック"/>
              <a:cs typeface="+mn-cs"/>
            </a:endParaRPr>
          </a:p>
        </p:txBody>
      </p:sp>
      <p:grpSp>
        <p:nvGrpSpPr>
          <p:cNvPr id="93" name="Group 92">
            <a:extLst>
              <a:ext uri="{FF2B5EF4-FFF2-40B4-BE49-F238E27FC236}">
                <a16:creationId xmlns:a16="http://schemas.microsoft.com/office/drawing/2014/main" id="{FF76B03F-BCB6-3141-BE07-F6100F62B7F4}"/>
              </a:ext>
            </a:extLst>
          </p:cNvPr>
          <p:cNvGrpSpPr/>
          <p:nvPr/>
        </p:nvGrpSpPr>
        <p:grpSpPr>
          <a:xfrm>
            <a:off x="-558140" y="5592"/>
            <a:ext cx="13359740" cy="6934961"/>
            <a:chOff x="-207150" y="-285855"/>
            <a:chExt cx="9637115" cy="7226408"/>
          </a:xfrm>
        </p:grpSpPr>
        <p:sp>
          <p:nvSpPr>
            <p:cNvPr id="101" name="Rectangle 100">
              <a:extLst>
                <a:ext uri="{FF2B5EF4-FFF2-40B4-BE49-F238E27FC236}">
                  <a16:creationId xmlns:a16="http://schemas.microsoft.com/office/drawing/2014/main" id="{AA4E18FA-EEF9-1A47-B7CB-7ED5519FD825}"/>
                </a:ext>
              </a:extLst>
            </p:cNvPr>
            <p:cNvSpPr/>
            <p:nvPr/>
          </p:nvSpPr>
          <p:spPr>
            <a:xfrm>
              <a:off x="4145" y="-285855"/>
              <a:ext cx="9180577" cy="1059406"/>
            </a:xfrm>
            <a:prstGeom prst="rect">
              <a:avLst/>
            </a:prstGeom>
            <a:gradFill rotWithShape="1">
              <a:gsLst>
                <a:gs pos="38000">
                  <a:srgbClr val="4F81BD">
                    <a:lumMod val="40000"/>
                    <a:lumOff val="60000"/>
                  </a:srgbClr>
                </a:gs>
                <a:gs pos="100000">
                  <a:srgbClr val="1F497D">
                    <a:lumMod val="20000"/>
                    <a:lumOff val="8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ＭＳ Ｐゴシック"/>
                <a:cs typeface="+mn-cs"/>
              </a:endParaRPr>
            </a:p>
          </p:txBody>
        </p:sp>
        <p:sp>
          <p:nvSpPr>
            <p:cNvPr id="102" name="Rectangle 101">
              <a:extLst>
                <a:ext uri="{FF2B5EF4-FFF2-40B4-BE49-F238E27FC236}">
                  <a16:creationId xmlns:a16="http://schemas.microsoft.com/office/drawing/2014/main" id="{D8E0704F-18BE-8C42-B20C-3202F7B55BBB}"/>
                </a:ext>
              </a:extLst>
            </p:cNvPr>
            <p:cNvSpPr/>
            <p:nvPr/>
          </p:nvSpPr>
          <p:spPr>
            <a:xfrm>
              <a:off x="4145" y="1080289"/>
              <a:ext cx="9180577" cy="5777712"/>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ＭＳ Ｐゴシック"/>
                <a:cs typeface="+mn-cs"/>
              </a:endParaRPr>
            </a:p>
          </p:txBody>
        </p:sp>
        <p:pic>
          <p:nvPicPr>
            <p:cNvPr id="103" name="Picture 102" descr="Nucleus 2.png">
              <a:extLst>
                <a:ext uri="{FF2B5EF4-FFF2-40B4-BE49-F238E27FC236}">
                  <a16:creationId xmlns:a16="http://schemas.microsoft.com/office/drawing/2014/main" id="{E6CEEE5E-CCF4-0C40-AB2E-0ADED07F52C6}"/>
                </a:ext>
              </a:extLst>
            </p:cNvPr>
            <p:cNvPicPr>
              <a:picLocks noChangeAspect="1"/>
            </p:cNvPicPr>
            <p:nvPr/>
          </p:nvPicPr>
          <p:blipFill rotWithShape="1">
            <a:blip r:embed="rId3">
              <a:extLst>
                <a:ext uri="{28A0092B-C50C-407E-A947-70E740481C1C}">
                  <a14:useLocalDpi xmlns:a14="http://schemas.microsoft.com/office/drawing/2010/main" val="0"/>
                </a:ext>
              </a:extLst>
            </a:blip>
            <a:srcRect b="43236"/>
            <a:stretch/>
          </p:blipFill>
          <p:spPr>
            <a:xfrm>
              <a:off x="0" y="3223820"/>
              <a:ext cx="9144000" cy="3716733"/>
            </a:xfrm>
            <a:prstGeom prst="rect">
              <a:avLst/>
            </a:prstGeom>
          </p:spPr>
        </p:pic>
        <p:pic>
          <p:nvPicPr>
            <p:cNvPr id="104" name="Picture 103" descr="Cellular Membrane.png">
              <a:extLst>
                <a:ext uri="{FF2B5EF4-FFF2-40B4-BE49-F238E27FC236}">
                  <a16:creationId xmlns:a16="http://schemas.microsoft.com/office/drawing/2014/main" id="{73EB4E4E-0B43-CB44-A3FA-AD1D0FDC7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50" y="567817"/>
              <a:ext cx="9637115" cy="634264"/>
            </a:xfrm>
            <a:prstGeom prst="rect">
              <a:avLst/>
            </a:prstGeom>
          </p:spPr>
        </p:pic>
      </p:grpSp>
      <p:grpSp>
        <p:nvGrpSpPr>
          <p:cNvPr id="182" name="Group 181">
            <a:extLst>
              <a:ext uri="{FF2B5EF4-FFF2-40B4-BE49-F238E27FC236}">
                <a16:creationId xmlns:a16="http://schemas.microsoft.com/office/drawing/2014/main" id="{739FFA60-F5E3-4143-975B-CEBE1EB07B83}"/>
              </a:ext>
            </a:extLst>
          </p:cNvPr>
          <p:cNvGrpSpPr/>
          <p:nvPr/>
        </p:nvGrpSpPr>
        <p:grpSpPr>
          <a:xfrm>
            <a:off x="1573555" y="678896"/>
            <a:ext cx="836346" cy="1191362"/>
            <a:chOff x="630712" y="142523"/>
            <a:chExt cx="836346" cy="1191362"/>
          </a:xfrm>
        </p:grpSpPr>
        <p:sp>
          <p:nvSpPr>
            <p:cNvPr id="183" name="Oval 182">
              <a:extLst>
                <a:ext uri="{FF2B5EF4-FFF2-40B4-BE49-F238E27FC236}">
                  <a16:creationId xmlns:a16="http://schemas.microsoft.com/office/drawing/2014/main" id="{562D4D54-3B10-9840-A3A6-8D700B0866C2}"/>
                </a:ext>
              </a:extLst>
            </p:cNvPr>
            <p:cNvSpPr/>
            <p:nvPr/>
          </p:nvSpPr>
          <p:spPr bwMode="auto">
            <a:xfrm>
              <a:off x="846502" y="1050463"/>
              <a:ext cx="403732" cy="283422"/>
            </a:xfrm>
            <a:prstGeom prst="ellipse">
              <a:avLst/>
            </a:prstGeom>
            <a:solidFill>
              <a:srgbClr val="FEC6AC"/>
            </a:solidFill>
            <a:ln w="25400" cap="flat" cmpd="sng" algn="ctr">
              <a:solidFill>
                <a:srgbClr val="FEC6AC">
                  <a:shade val="50000"/>
                </a:srgbClr>
              </a:solidFill>
              <a:prstDash val="soli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3E3E3E"/>
                  </a:solidFill>
                  <a:effectLst/>
                  <a:uLnTx/>
                  <a:uFillTx/>
                  <a:latin typeface="Arial"/>
                  <a:ea typeface="ＭＳ Ｐゴシック" charset="0"/>
                  <a:cs typeface="Arial"/>
                </a:rPr>
                <a:t>SOS</a:t>
              </a:r>
            </a:p>
          </p:txBody>
        </p:sp>
        <p:grpSp>
          <p:nvGrpSpPr>
            <p:cNvPr id="184" name="Group 183">
              <a:extLst>
                <a:ext uri="{FF2B5EF4-FFF2-40B4-BE49-F238E27FC236}">
                  <a16:creationId xmlns:a16="http://schemas.microsoft.com/office/drawing/2014/main" id="{B48BF373-7658-1F4C-9483-9EC22DC8737A}"/>
                </a:ext>
              </a:extLst>
            </p:cNvPr>
            <p:cNvGrpSpPr/>
            <p:nvPr/>
          </p:nvGrpSpPr>
          <p:grpSpPr>
            <a:xfrm>
              <a:off x="720008" y="142523"/>
              <a:ext cx="653885" cy="806484"/>
              <a:chOff x="2127169" y="-135654"/>
              <a:chExt cx="653885" cy="806484"/>
            </a:xfrm>
          </p:grpSpPr>
          <p:grpSp>
            <p:nvGrpSpPr>
              <p:cNvPr id="187" name="Group 186">
                <a:extLst>
                  <a:ext uri="{FF2B5EF4-FFF2-40B4-BE49-F238E27FC236}">
                    <a16:creationId xmlns:a16="http://schemas.microsoft.com/office/drawing/2014/main" id="{E55FD3C6-8B10-814B-A2A8-6F79923F6261}"/>
                  </a:ext>
                </a:extLst>
              </p:cNvPr>
              <p:cNvGrpSpPr/>
              <p:nvPr/>
            </p:nvGrpSpPr>
            <p:grpSpPr>
              <a:xfrm>
                <a:off x="2127169" y="-135654"/>
                <a:ext cx="349560" cy="806484"/>
                <a:chOff x="3998252" y="422572"/>
                <a:chExt cx="236994" cy="806484"/>
              </a:xfrm>
              <a:solidFill>
                <a:srgbClr val="FD8F2B">
                  <a:lumMod val="60000"/>
                  <a:lumOff val="40000"/>
                </a:srgbClr>
              </a:solidFill>
            </p:grpSpPr>
            <p:sp>
              <p:nvSpPr>
                <p:cNvPr id="199" name="Block Arc 198">
                  <a:extLst>
                    <a:ext uri="{FF2B5EF4-FFF2-40B4-BE49-F238E27FC236}">
                      <a16:creationId xmlns:a16="http://schemas.microsoft.com/office/drawing/2014/main" id="{E54A19F7-EEFB-594A-A6F3-AD394AE9D3D9}"/>
                    </a:ext>
                  </a:extLst>
                </p:cNvPr>
                <p:cNvSpPr/>
                <p:nvPr/>
              </p:nvSpPr>
              <p:spPr bwMode="auto">
                <a:xfrm rot="10800000">
                  <a:off x="3998252" y="422572"/>
                  <a:ext cx="236994" cy="236457"/>
                </a:xfrm>
                <a:prstGeom prst="blockArc">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0" name="Rectangle 28">
                  <a:extLst>
                    <a:ext uri="{FF2B5EF4-FFF2-40B4-BE49-F238E27FC236}">
                      <a16:creationId xmlns:a16="http://schemas.microsoft.com/office/drawing/2014/main" id="{A25F1C03-9DE2-EC4B-AE91-C179654FDA2F}"/>
                    </a:ext>
                  </a:extLst>
                </p:cNvPr>
                <p:cNvSpPr>
                  <a:spLocks noChangeArrowheads="1"/>
                </p:cNvSpPr>
                <p:nvPr/>
              </p:nvSpPr>
              <p:spPr bwMode="auto">
                <a:xfrm rot="21551992">
                  <a:off x="4088566" y="971892"/>
                  <a:ext cx="55586" cy="37240"/>
                </a:xfrm>
                <a:prstGeom prst="rect">
                  <a:avLst/>
                </a:prstGeom>
                <a:grpFill/>
                <a:ln w="9525">
                  <a:solidFill>
                    <a:srgbClr val="F8F8F8"/>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nvGrpSpPr>
                <p:cNvPr id="201" name="Group 22">
                  <a:extLst>
                    <a:ext uri="{FF2B5EF4-FFF2-40B4-BE49-F238E27FC236}">
                      <a16:creationId xmlns:a16="http://schemas.microsoft.com/office/drawing/2014/main" id="{42D20C68-2226-3A48-924B-2835088A3550}"/>
                    </a:ext>
                  </a:extLst>
                </p:cNvPr>
                <p:cNvGrpSpPr>
                  <a:grpSpLocks/>
                </p:cNvGrpSpPr>
                <p:nvPr/>
              </p:nvGrpSpPr>
              <p:grpSpPr bwMode="auto">
                <a:xfrm rot="21527555">
                  <a:off x="4036012" y="643762"/>
                  <a:ext cx="160693" cy="323212"/>
                  <a:chOff x="2580" y="1920"/>
                  <a:chExt cx="78" cy="236"/>
                </a:xfrm>
                <a:grpFill/>
              </p:grpSpPr>
              <p:sp>
                <p:nvSpPr>
                  <p:cNvPr id="203" name="AutoShape 23">
                    <a:extLst>
                      <a:ext uri="{FF2B5EF4-FFF2-40B4-BE49-F238E27FC236}">
                        <a16:creationId xmlns:a16="http://schemas.microsoft.com/office/drawing/2014/main" id="{2E09D8D3-9211-C942-972F-679459F738CA}"/>
                      </a:ext>
                    </a:extLst>
                  </p:cNvPr>
                  <p:cNvSpPr>
                    <a:spLocks noChangeArrowheads="1"/>
                  </p:cNvSpPr>
                  <p:nvPr/>
                </p:nvSpPr>
                <p:spPr bwMode="auto">
                  <a:xfrm>
                    <a:off x="2580" y="1920"/>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4" name="AutoShape 24">
                    <a:extLst>
                      <a:ext uri="{FF2B5EF4-FFF2-40B4-BE49-F238E27FC236}">
                        <a16:creationId xmlns:a16="http://schemas.microsoft.com/office/drawing/2014/main" id="{B95BA4AF-9E57-F841-A8C6-298DF10B7810}"/>
                      </a:ext>
                    </a:extLst>
                  </p:cNvPr>
                  <p:cNvSpPr>
                    <a:spLocks noChangeArrowheads="1"/>
                  </p:cNvSpPr>
                  <p:nvPr/>
                </p:nvSpPr>
                <p:spPr bwMode="auto">
                  <a:xfrm>
                    <a:off x="2580" y="1968"/>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252C8"/>
                      </a:solidFill>
                      <a:effectLst/>
                      <a:uLnTx/>
                      <a:uFillTx/>
                      <a:latin typeface="Arial"/>
                      <a:ea typeface="ＭＳ Ｐゴシック" charset="0"/>
                      <a:cs typeface="Arial"/>
                    </a:endParaRPr>
                  </a:p>
                </p:txBody>
              </p:sp>
              <p:sp>
                <p:nvSpPr>
                  <p:cNvPr id="205" name="AutoShape 25">
                    <a:extLst>
                      <a:ext uri="{FF2B5EF4-FFF2-40B4-BE49-F238E27FC236}">
                        <a16:creationId xmlns:a16="http://schemas.microsoft.com/office/drawing/2014/main" id="{B1468E32-EAB4-A54C-B273-107AF3B33A48}"/>
                      </a:ext>
                    </a:extLst>
                  </p:cNvPr>
                  <p:cNvSpPr>
                    <a:spLocks noChangeArrowheads="1"/>
                  </p:cNvSpPr>
                  <p:nvPr/>
                </p:nvSpPr>
                <p:spPr bwMode="auto">
                  <a:xfrm>
                    <a:off x="2580" y="2016"/>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6" name="AutoShape 26">
                    <a:extLst>
                      <a:ext uri="{FF2B5EF4-FFF2-40B4-BE49-F238E27FC236}">
                        <a16:creationId xmlns:a16="http://schemas.microsoft.com/office/drawing/2014/main" id="{5A66B118-0C77-A741-AA17-A4DE86AC7822}"/>
                      </a:ext>
                    </a:extLst>
                  </p:cNvPr>
                  <p:cNvSpPr>
                    <a:spLocks noChangeArrowheads="1"/>
                  </p:cNvSpPr>
                  <p:nvPr/>
                </p:nvSpPr>
                <p:spPr bwMode="auto">
                  <a:xfrm>
                    <a:off x="2580" y="2064"/>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07" name="AutoShape 27">
                    <a:extLst>
                      <a:ext uri="{FF2B5EF4-FFF2-40B4-BE49-F238E27FC236}">
                        <a16:creationId xmlns:a16="http://schemas.microsoft.com/office/drawing/2014/main" id="{C4AEFBEC-ABBA-0942-9373-7F82DEC0E94C}"/>
                      </a:ext>
                    </a:extLst>
                  </p:cNvPr>
                  <p:cNvSpPr>
                    <a:spLocks noChangeArrowheads="1"/>
                  </p:cNvSpPr>
                  <p:nvPr/>
                </p:nvSpPr>
                <p:spPr bwMode="auto">
                  <a:xfrm>
                    <a:off x="2580" y="2112"/>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sp>
              <p:nvSpPr>
                <p:cNvPr id="202" name="AutoShape 29">
                  <a:extLst>
                    <a:ext uri="{FF2B5EF4-FFF2-40B4-BE49-F238E27FC236}">
                      <a16:creationId xmlns:a16="http://schemas.microsoft.com/office/drawing/2014/main" id="{552B6ABD-8FAF-794A-AF1F-B7A5A2FB397A}"/>
                    </a:ext>
                  </a:extLst>
                </p:cNvPr>
                <p:cNvSpPr>
                  <a:spLocks noChangeArrowheads="1"/>
                </p:cNvSpPr>
                <p:nvPr/>
              </p:nvSpPr>
              <p:spPr bwMode="auto">
                <a:xfrm rot="21553506">
                  <a:off x="4039549" y="1014050"/>
                  <a:ext cx="160693" cy="215006"/>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grpSp>
            <p:nvGrpSpPr>
              <p:cNvPr id="188" name="Group 187">
                <a:extLst>
                  <a:ext uri="{FF2B5EF4-FFF2-40B4-BE49-F238E27FC236}">
                    <a16:creationId xmlns:a16="http://schemas.microsoft.com/office/drawing/2014/main" id="{E51BFCF3-DF3C-3840-82A2-B6AF13B9AB79}"/>
                  </a:ext>
                </a:extLst>
              </p:cNvPr>
              <p:cNvGrpSpPr/>
              <p:nvPr/>
            </p:nvGrpSpPr>
            <p:grpSpPr>
              <a:xfrm>
                <a:off x="2431494" y="-135654"/>
                <a:ext cx="349560" cy="806484"/>
                <a:chOff x="3998252" y="422572"/>
                <a:chExt cx="236994" cy="806484"/>
              </a:xfrm>
              <a:solidFill>
                <a:srgbClr val="FD8F2B">
                  <a:lumMod val="60000"/>
                  <a:lumOff val="40000"/>
                </a:srgbClr>
              </a:solidFill>
            </p:grpSpPr>
            <p:sp>
              <p:nvSpPr>
                <p:cNvPr id="190" name="Block Arc 189">
                  <a:extLst>
                    <a:ext uri="{FF2B5EF4-FFF2-40B4-BE49-F238E27FC236}">
                      <a16:creationId xmlns:a16="http://schemas.microsoft.com/office/drawing/2014/main" id="{7444F7C8-BEA4-BA48-AC03-A3E698B90F71}"/>
                    </a:ext>
                  </a:extLst>
                </p:cNvPr>
                <p:cNvSpPr/>
                <p:nvPr/>
              </p:nvSpPr>
              <p:spPr bwMode="auto">
                <a:xfrm rot="10800000">
                  <a:off x="3998252" y="422572"/>
                  <a:ext cx="236994" cy="236457"/>
                </a:xfrm>
                <a:prstGeom prst="blockArc">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1" name="Rectangle 28">
                  <a:extLst>
                    <a:ext uri="{FF2B5EF4-FFF2-40B4-BE49-F238E27FC236}">
                      <a16:creationId xmlns:a16="http://schemas.microsoft.com/office/drawing/2014/main" id="{A95E3521-C677-9C4F-91E8-8047B6C233D8}"/>
                    </a:ext>
                  </a:extLst>
                </p:cNvPr>
                <p:cNvSpPr>
                  <a:spLocks noChangeArrowheads="1"/>
                </p:cNvSpPr>
                <p:nvPr/>
              </p:nvSpPr>
              <p:spPr bwMode="auto">
                <a:xfrm rot="21551992">
                  <a:off x="4088566" y="971892"/>
                  <a:ext cx="55586" cy="37240"/>
                </a:xfrm>
                <a:prstGeom prst="rect">
                  <a:avLst/>
                </a:prstGeom>
                <a:grpFill/>
                <a:ln w="9525">
                  <a:solidFill>
                    <a:srgbClr val="F8F8F8"/>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nvGrpSpPr>
                <p:cNvPr id="192" name="Group 22">
                  <a:extLst>
                    <a:ext uri="{FF2B5EF4-FFF2-40B4-BE49-F238E27FC236}">
                      <a16:creationId xmlns:a16="http://schemas.microsoft.com/office/drawing/2014/main" id="{468B1B65-150E-D545-85BD-CA0A992CC81A}"/>
                    </a:ext>
                  </a:extLst>
                </p:cNvPr>
                <p:cNvGrpSpPr>
                  <a:grpSpLocks/>
                </p:cNvGrpSpPr>
                <p:nvPr/>
              </p:nvGrpSpPr>
              <p:grpSpPr bwMode="auto">
                <a:xfrm rot="21527555">
                  <a:off x="4036012" y="643762"/>
                  <a:ext cx="160693" cy="323212"/>
                  <a:chOff x="2580" y="1920"/>
                  <a:chExt cx="78" cy="236"/>
                </a:xfrm>
                <a:grpFill/>
              </p:grpSpPr>
              <p:sp>
                <p:nvSpPr>
                  <p:cNvPr id="194" name="AutoShape 23">
                    <a:extLst>
                      <a:ext uri="{FF2B5EF4-FFF2-40B4-BE49-F238E27FC236}">
                        <a16:creationId xmlns:a16="http://schemas.microsoft.com/office/drawing/2014/main" id="{1F2B8557-1ACB-CE4F-8C50-D62591BC24C3}"/>
                      </a:ext>
                    </a:extLst>
                  </p:cNvPr>
                  <p:cNvSpPr>
                    <a:spLocks noChangeArrowheads="1"/>
                  </p:cNvSpPr>
                  <p:nvPr/>
                </p:nvSpPr>
                <p:spPr bwMode="auto">
                  <a:xfrm>
                    <a:off x="2580" y="1920"/>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5" name="AutoShape 24">
                    <a:extLst>
                      <a:ext uri="{FF2B5EF4-FFF2-40B4-BE49-F238E27FC236}">
                        <a16:creationId xmlns:a16="http://schemas.microsoft.com/office/drawing/2014/main" id="{D85300D1-E3AB-A14E-9135-70BED7EDEBEE}"/>
                      </a:ext>
                    </a:extLst>
                  </p:cNvPr>
                  <p:cNvSpPr>
                    <a:spLocks noChangeArrowheads="1"/>
                  </p:cNvSpPr>
                  <p:nvPr/>
                </p:nvSpPr>
                <p:spPr bwMode="auto">
                  <a:xfrm>
                    <a:off x="2580" y="1968"/>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252C8"/>
                      </a:solidFill>
                      <a:effectLst/>
                      <a:uLnTx/>
                      <a:uFillTx/>
                      <a:latin typeface="Arial"/>
                      <a:ea typeface="ＭＳ Ｐゴシック" charset="0"/>
                      <a:cs typeface="Arial"/>
                    </a:endParaRPr>
                  </a:p>
                </p:txBody>
              </p:sp>
              <p:sp>
                <p:nvSpPr>
                  <p:cNvPr id="196" name="AutoShape 25">
                    <a:extLst>
                      <a:ext uri="{FF2B5EF4-FFF2-40B4-BE49-F238E27FC236}">
                        <a16:creationId xmlns:a16="http://schemas.microsoft.com/office/drawing/2014/main" id="{100D8BF1-3E7E-104D-9F4B-866E593CA971}"/>
                      </a:ext>
                    </a:extLst>
                  </p:cNvPr>
                  <p:cNvSpPr>
                    <a:spLocks noChangeArrowheads="1"/>
                  </p:cNvSpPr>
                  <p:nvPr/>
                </p:nvSpPr>
                <p:spPr bwMode="auto">
                  <a:xfrm>
                    <a:off x="2580" y="2016"/>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7" name="AutoShape 26">
                    <a:extLst>
                      <a:ext uri="{FF2B5EF4-FFF2-40B4-BE49-F238E27FC236}">
                        <a16:creationId xmlns:a16="http://schemas.microsoft.com/office/drawing/2014/main" id="{75B6ED43-CD66-2745-82AD-F05ADD7F4640}"/>
                      </a:ext>
                    </a:extLst>
                  </p:cNvPr>
                  <p:cNvSpPr>
                    <a:spLocks noChangeArrowheads="1"/>
                  </p:cNvSpPr>
                  <p:nvPr/>
                </p:nvSpPr>
                <p:spPr bwMode="auto">
                  <a:xfrm>
                    <a:off x="2580" y="2064"/>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198" name="AutoShape 27">
                    <a:extLst>
                      <a:ext uri="{FF2B5EF4-FFF2-40B4-BE49-F238E27FC236}">
                        <a16:creationId xmlns:a16="http://schemas.microsoft.com/office/drawing/2014/main" id="{8578105B-B525-3741-916C-24E7A4905BDD}"/>
                      </a:ext>
                    </a:extLst>
                  </p:cNvPr>
                  <p:cNvSpPr>
                    <a:spLocks noChangeArrowheads="1"/>
                  </p:cNvSpPr>
                  <p:nvPr/>
                </p:nvSpPr>
                <p:spPr bwMode="auto">
                  <a:xfrm>
                    <a:off x="2580" y="2112"/>
                    <a:ext cx="78" cy="44"/>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sp>
              <p:nvSpPr>
                <p:cNvPr id="193" name="AutoShape 29">
                  <a:extLst>
                    <a:ext uri="{FF2B5EF4-FFF2-40B4-BE49-F238E27FC236}">
                      <a16:creationId xmlns:a16="http://schemas.microsoft.com/office/drawing/2014/main" id="{8466E578-7CDF-E04B-929B-3B677361DBEF}"/>
                    </a:ext>
                  </a:extLst>
                </p:cNvPr>
                <p:cNvSpPr>
                  <a:spLocks noChangeArrowheads="1"/>
                </p:cNvSpPr>
                <p:nvPr/>
              </p:nvSpPr>
              <p:spPr bwMode="auto">
                <a:xfrm rot="21553506">
                  <a:off x="4039549" y="1014050"/>
                  <a:ext cx="160693" cy="215006"/>
                </a:xfrm>
                <a:prstGeom prst="roundRect">
                  <a:avLst>
                    <a:gd name="adj" fmla="val 16667"/>
                  </a:avLst>
                </a:prstGeom>
                <a:grp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grpSp>
          <p:sp>
            <p:nvSpPr>
              <p:cNvPr id="189" name="AutoShape 70">
                <a:extLst>
                  <a:ext uri="{FF2B5EF4-FFF2-40B4-BE49-F238E27FC236}">
                    <a16:creationId xmlns:a16="http://schemas.microsoft.com/office/drawing/2014/main" id="{CD1E0519-985A-8945-8274-A16FC9243A6A}"/>
                  </a:ext>
                </a:extLst>
              </p:cNvPr>
              <p:cNvSpPr>
                <a:spLocks noChangeArrowheads="1"/>
              </p:cNvSpPr>
              <p:nvPr/>
            </p:nvSpPr>
            <p:spPr bwMode="auto">
              <a:xfrm>
                <a:off x="2229342" y="239033"/>
                <a:ext cx="432096" cy="196568"/>
              </a:xfrm>
              <a:prstGeom prst="roundRect">
                <a:avLst>
                  <a:gd name="adj" fmla="val 16667"/>
                </a:avLst>
              </a:prstGeom>
              <a:solidFill>
                <a:srgbClr val="F8F8F8"/>
              </a:solidFill>
              <a:ln w="38100" cap="flat" cmpd="sng" algn="ctr">
                <a:noFill/>
                <a:prstDash val="solid"/>
                <a:headEnd/>
                <a:tailEnd/>
              </a:ln>
              <a:effectLst>
                <a:outerShdw blurRad="40000" dist="20000" dir="5400000" rotWithShape="0">
                  <a:srgbClr val="000000">
                    <a:alpha val="38000"/>
                  </a:srgbClr>
                </a:outerShdw>
              </a:effectLst>
              <a:scene3d>
                <a:camera prst="orthographicFront"/>
                <a:lightRig rig="threePt" dir="t"/>
              </a:scene3d>
              <a:sp3d>
                <a:bevelT w="152400" h="50800" prst="softRound"/>
              </a:sp3d>
            </p:spPr>
            <p:txBody>
              <a:bodyPr wrap="none"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8F8F8">
                        <a:lumMod val="10000"/>
                      </a:srgbClr>
                    </a:solidFill>
                    <a:effectLst/>
                    <a:uLnTx/>
                    <a:uFillTx/>
                    <a:latin typeface="Arial"/>
                    <a:ea typeface="ＭＳ Ｐゴシック" charset="0"/>
                    <a:cs typeface="Arial"/>
                  </a:rPr>
                  <a:t>c-KIT</a:t>
                </a:r>
              </a:p>
            </p:txBody>
          </p:sp>
        </p:grpSp>
        <p:sp>
          <p:nvSpPr>
            <p:cNvPr id="185" name="Oval 184">
              <a:extLst>
                <a:ext uri="{FF2B5EF4-FFF2-40B4-BE49-F238E27FC236}">
                  <a16:creationId xmlns:a16="http://schemas.microsoft.com/office/drawing/2014/main" id="{D284A1B9-7FA7-7943-B97C-545195E78819}"/>
                </a:ext>
              </a:extLst>
            </p:cNvPr>
            <p:cNvSpPr/>
            <p:nvPr/>
          </p:nvSpPr>
          <p:spPr bwMode="auto">
            <a:xfrm>
              <a:off x="1063326" y="805710"/>
              <a:ext cx="403732" cy="283422"/>
            </a:xfrm>
            <a:prstGeom prst="ellipse">
              <a:avLst/>
            </a:prstGeom>
            <a:solidFill>
              <a:srgbClr val="AAB3E0"/>
            </a:solidFill>
            <a:ln w="38100"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err="1">
                  <a:ln>
                    <a:noFill/>
                  </a:ln>
                  <a:solidFill>
                    <a:srgbClr val="F8F8F8">
                      <a:lumMod val="10000"/>
                    </a:srgbClr>
                  </a:solidFill>
                  <a:effectLst/>
                  <a:uLnTx/>
                  <a:uFillTx/>
                  <a:latin typeface="Arial"/>
                  <a:ea typeface="ＭＳ Ｐゴシック" charset="0"/>
                  <a:cs typeface="Arial"/>
                </a:rPr>
                <a:t>Grb</a:t>
              </a:r>
              <a:endParaRPr kumimoji="0" lang="en-US" sz="1000" b="1" i="0" u="none" strike="noStrike" kern="0" cap="none" spc="0" normalizeH="0" baseline="0" noProof="0" dirty="0">
                <a:ln>
                  <a:noFill/>
                </a:ln>
                <a:solidFill>
                  <a:srgbClr val="F8F8F8">
                    <a:lumMod val="10000"/>
                  </a:srgbClr>
                </a:solidFill>
                <a:effectLst/>
                <a:uLnTx/>
                <a:uFillTx/>
                <a:latin typeface="Arial"/>
                <a:ea typeface="ＭＳ Ｐゴシック" charset="0"/>
                <a:cs typeface="Arial"/>
              </a:endParaRPr>
            </a:p>
          </p:txBody>
        </p:sp>
        <p:sp>
          <p:nvSpPr>
            <p:cNvPr id="186" name="Oval 185">
              <a:extLst>
                <a:ext uri="{FF2B5EF4-FFF2-40B4-BE49-F238E27FC236}">
                  <a16:creationId xmlns:a16="http://schemas.microsoft.com/office/drawing/2014/main" id="{7DD4C706-6A6F-B147-B077-CFE1E1739A15}"/>
                </a:ext>
              </a:extLst>
            </p:cNvPr>
            <p:cNvSpPr/>
            <p:nvPr/>
          </p:nvSpPr>
          <p:spPr bwMode="auto">
            <a:xfrm>
              <a:off x="630712" y="809945"/>
              <a:ext cx="403732" cy="283422"/>
            </a:xfrm>
            <a:prstGeom prst="ellipse">
              <a:avLst/>
            </a:prstGeom>
            <a:solidFill>
              <a:srgbClr val="AAB3E0"/>
            </a:solidFill>
            <a:ln w="38100"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err="1">
                  <a:ln>
                    <a:noFill/>
                  </a:ln>
                  <a:solidFill>
                    <a:srgbClr val="F8F8F8">
                      <a:lumMod val="10000"/>
                    </a:srgbClr>
                  </a:solidFill>
                  <a:effectLst/>
                  <a:uLnTx/>
                  <a:uFillTx/>
                  <a:latin typeface="Arial"/>
                  <a:ea typeface="ＭＳ Ｐゴシック" charset="0"/>
                  <a:cs typeface="Arial"/>
                </a:rPr>
                <a:t>Shc</a:t>
              </a:r>
              <a:endParaRPr kumimoji="0" lang="en-US" sz="1000" b="1" i="0" u="none" strike="noStrike" kern="0" cap="none" spc="0" normalizeH="0" baseline="0" noProof="0" dirty="0">
                <a:ln>
                  <a:noFill/>
                </a:ln>
                <a:solidFill>
                  <a:srgbClr val="F8F8F8">
                    <a:lumMod val="10000"/>
                  </a:srgbClr>
                </a:solidFill>
                <a:effectLst/>
                <a:uLnTx/>
                <a:uFillTx/>
                <a:latin typeface="Arial"/>
                <a:ea typeface="ＭＳ Ｐゴシック" charset="0"/>
                <a:cs typeface="Arial"/>
              </a:endParaRPr>
            </a:p>
          </p:txBody>
        </p:sp>
      </p:grpSp>
      <p:sp>
        <p:nvSpPr>
          <p:cNvPr id="208" name="AutoShape 70">
            <a:extLst>
              <a:ext uri="{FF2B5EF4-FFF2-40B4-BE49-F238E27FC236}">
                <a16:creationId xmlns:a16="http://schemas.microsoft.com/office/drawing/2014/main" id="{57784C66-D96C-9A43-B2DB-BE41EB180F2D}"/>
              </a:ext>
            </a:extLst>
          </p:cNvPr>
          <p:cNvSpPr>
            <a:spLocks noChangeArrowheads="1"/>
          </p:cNvSpPr>
          <p:nvPr/>
        </p:nvSpPr>
        <p:spPr bwMode="auto">
          <a:xfrm>
            <a:off x="1946873" y="2824006"/>
            <a:ext cx="545830" cy="227672"/>
          </a:xfrm>
          <a:prstGeom prst="roundRect">
            <a:avLst>
              <a:gd name="adj" fmla="val 16667"/>
            </a:avLst>
          </a:prstGeom>
          <a:solidFill>
            <a:srgbClr val="969696">
              <a:lumMod val="40000"/>
              <a:lumOff val="60000"/>
            </a:srgbClr>
          </a:solidFill>
          <a:ln w="19050" cmpd="sng">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8F8F8">
                    <a:lumMod val="25000"/>
                  </a:srgbClr>
                </a:solidFill>
                <a:effectLst/>
                <a:uLnTx/>
                <a:uFillTx/>
                <a:latin typeface="Arial"/>
                <a:ea typeface="ＭＳ Ｐゴシック" charset="0"/>
                <a:cs typeface="Arial"/>
              </a:rPr>
              <a:t>MEK</a:t>
            </a:r>
          </a:p>
        </p:txBody>
      </p:sp>
      <p:sp>
        <p:nvSpPr>
          <p:cNvPr id="209" name="AutoShape 70">
            <a:extLst>
              <a:ext uri="{FF2B5EF4-FFF2-40B4-BE49-F238E27FC236}">
                <a16:creationId xmlns:a16="http://schemas.microsoft.com/office/drawing/2014/main" id="{F46175B5-3B6F-AA43-9AA6-A6273033D4A5}"/>
              </a:ext>
            </a:extLst>
          </p:cNvPr>
          <p:cNvSpPr>
            <a:spLocks noChangeArrowheads="1"/>
          </p:cNvSpPr>
          <p:nvPr/>
        </p:nvSpPr>
        <p:spPr bwMode="auto">
          <a:xfrm>
            <a:off x="2208680" y="3411047"/>
            <a:ext cx="399986" cy="227672"/>
          </a:xfrm>
          <a:prstGeom prst="roundRect">
            <a:avLst>
              <a:gd name="adj" fmla="val 16667"/>
            </a:avLst>
          </a:prstGeom>
          <a:gradFill rotWithShape="1">
            <a:gsLst>
              <a:gs pos="0">
                <a:srgbClr val="969696">
                  <a:tint val="100000"/>
                  <a:shade val="100000"/>
                  <a:satMod val="130000"/>
                </a:srgbClr>
              </a:gs>
              <a:gs pos="100000">
                <a:srgbClr val="969696">
                  <a:tint val="50000"/>
                  <a:shade val="100000"/>
                  <a:satMod val="350000"/>
                </a:srgbClr>
              </a:gs>
            </a:gsLst>
            <a:lin ang="16200000" scaled="0"/>
          </a:gradFill>
          <a:ln w="19050" cmpd="sng">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8F8F8">
                    <a:lumMod val="10000"/>
                  </a:srgbClr>
                </a:solidFill>
                <a:effectLst/>
                <a:uLnTx/>
                <a:uFillTx/>
                <a:latin typeface="Arial"/>
                <a:ea typeface="ＭＳ Ｐゴシック" charset="0"/>
                <a:cs typeface="Arial"/>
              </a:rPr>
              <a:t>ERK</a:t>
            </a:r>
          </a:p>
        </p:txBody>
      </p:sp>
      <p:cxnSp>
        <p:nvCxnSpPr>
          <p:cNvPr id="210" name="Straight Arrow Connector 209">
            <a:extLst>
              <a:ext uri="{FF2B5EF4-FFF2-40B4-BE49-F238E27FC236}">
                <a16:creationId xmlns:a16="http://schemas.microsoft.com/office/drawing/2014/main" id="{3A5EDA2C-5A27-EE4E-BEB0-CA0894ED5FB4}"/>
              </a:ext>
            </a:extLst>
          </p:cNvPr>
          <p:cNvCxnSpPr>
            <a:cxnSpLocks/>
          </p:cNvCxnSpPr>
          <p:nvPr/>
        </p:nvCxnSpPr>
        <p:spPr bwMode="auto">
          <a:xfrm flipH="1">
            <a:off x="2710970" y="1805241"/>
            <a:ext cx="170931" cy="187874"/>
          </a:xfrm>
          <a:prstGeom prst="straightConnector1">
            <a:avLst/>
          </a:prstGeom>
          <a:noFill/>
          <a:ln w="1905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211" name="Straight Arrow Connector 210">
            <a:extLst>
              <a:ext uri="{FF2B5EF4-FFF2-40B4-BE49-F238E27FC236}">
                <a16:creationId xmlns:a16="http://schemas.microsoft.com/office/drawing/2014/main" id="{BF867709-E47A-294C-8C46-E9CB41674922}"/>
              </a:ext>
            </a:extLst>
          </p:cNvPr>
          <p:cNvCxnSpPr/>
          <p:nvPr/>
        </p:nvCxnSpPr>
        <p:spPr bwMode="auto">
          <a:xfrm flipV="1">
            <a:off x="2256186" y="1665947"/>
            <a:ext cx="402336" cy="66081"/>
          </a:xfrm>
          <a:prstGeom prst="straightConnector1">
            <a:avLst/>
          </a:prstGeom>
          <a:noFill/>
          <a:ln w="1905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sp>
        <p:nvSpPr>
          <p:cNvPr id="212" name="Oval 211">
            <a:extLst>
              <a:ext uri="{FF2B5EF4-FFF2-40B4-BE49-F238E27FC236}">
                <a16:creationId xmlns:a16="http://schemas.microsoft.com/office/drawing/2014/main" id="{9CBD1ACC-33DA-E347-A166-1A18BA8C34E5}"/>
              </a:ext>
            </a:extLst>
          </p:cNvPr>
          <p:cNvSpPr/>
          <p:nvPr/>
        </p:nvSpPr>
        <p:spPr bwMode="auto">
          <a:xfrm>
            <a:off x="2661596" y="1310851"/>
            <a:ext cx="505542" cy="461414"/>
          </a:xfrm>
          <a:prstGeom prst="ellipse">
            <a:avLst/>
          </a:prstGeom>
          <a:gradFill rotWithShape="1">
            <a:gsLst>
              <a:gs pos="0">
                <a:srgbClr val="AAB3E0">
                  <a:tint val="100000"/>
                  <a:shade val="100000"/>
                  <a:satMod val="130000"/>
                </a:srgbClr>
              </a:gs>
              <a:gs pos="100000">
                <a:srgbClr val="AAB3E0">
                  <a:tint val="50000"/>
                  <a:shade val="100000"/>
                  <a:satMod val="350000"/>
                </a:srgbClr>
              </a:gs>
            </a:gsLst>
            <a:lin ang="16200000" scaled="0"/>
          </a:gradFill>
          <a:ln w="19050"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800000"/>
                </a:solidFill>
                <a:effectLst/>
                <a:uLnTx/>
                <a:uFillTx/>
                <a:latin typeface="Arial"/>
                <a:ea typeface="ＭＳ Ｐゴシック" charset="0"/>
                <a:cs typeface="Arial"/>
              </a:rPr>
              <a:t>RAS</a:t>
            </a:r>
          </a:p>
        </p:txBody>
      </p:sp>
      <p:cxnSp>
        <p:nvCxnSpPr>
          <p:cNvPr id="213" name="Straight Arrow Connector 212">
            <a:extLst>
              <a:ext uri="{FF2B5EF4-FFF2-40B4-BE49-F238E27FC236}">
                <a16:creationId xmlns:a16="http://schemas.microsoft.com/office/drawing/2014/main" id="{25DADA32-FB45-904E-B65A-9C7677259748}"/>
              </a:ext>
            </a:extLst>
          </p:cNvPr>
          <p:cNvCxnSpPr/>
          <p:nvPr/>
        </p:nvCxnSpPr>
        <p:spPr bwMode="auto">
          <a:xfrm flipH="1">
            <a:off x="2352427" y="2466471"/>
            <a:ext cx="177661" cy="308603"/>
          </a:xfrm>
          <a:prstGeom prst="straightConnector1">
            <a:avLst/>
          </a:prstGeom>
          <a:noFill/>
          <a:ln w="1905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214" name="Straight Arrow Connector 213">
            <a:extLst>
              <a:ext uri="{FF2B5EF4-FFF2-40B4-BE49-F238E27FC236}">
                <a16:creationId xmlns:a16="http://schemas.microsoft.com/office/drawing/2014/main" id="{EEC9866F-F764-514A-A0A7-23CECA0F6AEB}"/>
              </a:ext>
            </a:extLst>
          </p:cNvPr>
          <p:cNvCxnSpPr/>
          <p:nvPr/>
        </p:nvCxnSpPr>
        <p:spPr bwMode="auto">
          <a:xfrm flipH="1">
            <a:off x="1965292" y="3126101"/>
            <a:ext cx="177661" cy="308603"/>
          </a:xfrm>
          <a:prstGeom prst="straightConnector1">
            <a:avLst/>
          </a:prstGeom>
          <a:noFill/>
          <a:ln w="1905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cxnSp>
        <p:nvCxnSpPr>
          <p:cNvPr id="215" name="Straight Arrow Connector 214">
            <a:extLst>
              <a:ext uri="{FF2B5EF4-FFF2-40B4-BE49-F238E27FC236}">
                <a16:creationId xmlns:a16="http://schemas.microsoft.com/office/drawing/2014/main" id="{3A705677-FD36-6746-AD6E-E7A320CC97C3}"/>
              </a:ext>
            </a:extLst>
          </p:cNvPr>
          <p:cNvCxnSpPr/>
          <p:nvPr/>
        </p:nvCxnSpPr>
        <p:spPr bwMode="auto">
          <a:xfrm>
            <a:off x="2386658" y="3098553"/>
            <a:ext cx="0" cy="267290"/>
          </a:xfrm>
          <a:prstGeom prst="straightConnector1">
            <a:avLst/>
          </a:prstGeom>
          <a:noFill/>
          <a:ln w="19050" cap="flat" cmpd="sng" algn="ctr">
            <a:solidFill>
              <a:srgbClr val="F8F8F8">
                <a:lumMod val="10000"/>
              </a:srgbClr>
            </a:solidFill>
            <a:prstDash val="solid"/>
            <a:headEnd type="none" w="med" len="med"/>
            <a:tailEnd type="triangle" w="med" len="sm"/>
          </a:ln>
          <a:effectLst>
            <a:outerShdw blurRad="40000" dist="23000" dir="5400000" rotWithShape="0">
              <a:srgbClr val="000000">
                <a:alpha val="35000"/>
              </a:srgbClr>
            </a:outerShdw>
          </a:effectLst>
        </p:spPr>
      </p:cxnSp>
      <p:sp>
        <p:nvSpPr>
          <p:cNvPr id="216" name="Line 8">
            <a:extLst>
              <a:ext uri="{FF2B5EF4-FFF2-40B4-BE49-F238E27FC236}">
                <a16:creationId xmlns:a16="http://schemas.microsoft.com/office/drawing/2014/main" id="{AF7A5860-2A6D-EB40-885B-D2CC4E759A19}"/>
              </a:ext>
            </a:extLst>
          </p:cNvPr>
          <p:cNvSpPr>
            <a:spLocks noChangeShapeType="1"/>
          </p:cNvSpPr>
          <p:nvPr/>
        </p:nvSpPr>
        <p:spPr bwMode="auto">
          <a:xfrm flipV="1">
            <a:off x="4088274" y="4977973"/>
            <a:ext cx="0" cy="279400"/>
          </a:xfrm>
          <a:prstGeom prst="line">
            <a:avLst/>
          </a:prstGeom>
          <a:noFill/>
          <a:ln w="19050" cmpd="sng">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17" name="Line 9">
            <a:extLst>
              <a:ext uri="{FF2B5EF4-FFF2-40B4-BE49-F238E27FC236}">
                <a16:creationId xmlns:a16="http://schemas.microsoft.com/office/drawing/2014/main" id="{6C07E482-BBE9-A84D-BE0F-75A40D505211}"/>
              </a:ext>
            </a:extLst>
          </p:cNvPr>
          <p:cNvSpPr>
            <a:spLocks noChangeShapeType="1"/>
          </p:cNvSpPr>
          <p:nvPr/>
        </p:nvSpPr>
        <p:spPr bwMode="auto">
          <a:xfrm>
            <a:off x="4078749" y="4977973"/>
            <a:ext cx="882566" cy="0"/>
          </a:xfrm>
          <a:prstGeom prst="line">
            <a:avLst/>
          </a:prstGeom>
          <a:noFill/>
          <a:ln w="1905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18" name="Oval 217">
            <a:extLst>
              <a:ext uri="{FF2B5EF4-FFF2-40B4-BE49-F238E27FC236}">
                <a16:creationId xmlns:a16="http://schemas.microsoft.com/office/drawing/2014/main" id="{A68C9178-9FA7-8544-9424-B53A36AF12C4}"/>
              </a:ext>
            </a:extLst>
          </p:cNvPr>
          <p:cNvSpPr/>
          <p:nvPr/>
        </p:nvSpPr>
        <p:spPr bwMode="auto">
          <a:xfrm>
            <a:off x="3282152" y="5049256"/>
            <a:ext cx="446662" cy="294299"/>
          </a:xfrm>
          <a:prstGeom prst="ellipse">
            <a:avLst/>
          </a:prstGeom>
          <a:gradFill rotWithShape="1">
            <a:gsLst>
              <a:gs pos="0">
                <a:srgbClr val="AAB3E0">
                  <a:tint val="100000"/>
                  <a:shade val="100000"/>
                  <a:satMod val="130000"/>
                </a:srgbClr>
              </a:gs>
              <a:gs pos="100000">
                <a:srgbClr val="AAB3E0">
                  <a:tint val="50000"/>
                  <a:shade val="100000"/>
                  <a:satMod val="350000"/>
                </a:srgbClr>
              </a:gs>
            </a:gsLst>
            <a:lin ang="16200000" scaled="0"/>
          </a:gra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lumMod val="25000"/>
                  </a:srgbClr>
                </a:solidFill>
                <a:effectLst/>
                <a:uLnTx/>
                <a:uFillTx/>
                <a:latin typeface="Arial"/>
                <a:ea typeface="ＭＳ Ｐゴシック" charset="0"/>
                <a:cs typeface="Arial"/>
              </a:rPr>
              <a:t>Jun</a:t>
            </a:r>
          </a:p>
        </p:txBody>
      </p:sp>
      <p:sp>
        <p:nvSpPr>
          <p:cNvPr id="219" name="Oval 218">
            <a:extLst>
              <a:ext uri="{FF2B5EF4-FFF2-40B4-BE49-F238E27FC236}">
                <a16:creationId xmlns:a16="http://schemas.microsoft.com/office/drawing/2014/main" id="{5AD5E4A9-3DBD-734A-921E-B86B2F6CC6C5}"/>
              </a:ext>
            </a:extLst>
          </p:cNvPr>
          <p:cNvSpPr/>
          <p:nvPr/>
        </p:nvSpPr>
        <p:spPr bwMode="auto">
          <a:xfrm>
            <a:off x="3609875" y="5040453"/>
            <a:ext cx="446662" cy="294299"/>
          </a:xfrm>
          <a:prstGeom prst="ellipse">
            <a:avLst/>
          </a:prstGeom>
          <a:gradFill rotWithShape="1">
            <a:gsLst>
              <a:gs pos="0">
                <a:srgbClr val="AAB3E0">
                  <a:tint val="100000"/>
                  <a:shade val="100000"/>
                  <a:satMod val="130000"/>
                </a:srgbClr>
              </a:gs>
              <a:gs pos="100000">
                <a:srgbClr val="AAB3E0">
                  <a:tint val="50000"/>
                  <a:shade val="100000"/>
                  <a:satMod val="350000"/>
                </a:srgbClr>
              </a:gs>
            </a:gsLst>
            <a:lin ang="16200000" scaled="0"/>
          </a:gradFill>
          <a:ln w="9525" cap="flat" cmpd="sng" algn="ctr">
            <a:solidFill>
              <a:srgbClr val="AAB3E0">
                <a:shade val="95000"/>
                <a:satMod val="105000"/>
              </a:srgbClr>
            </a:solidFill>
            <a:prstDash val="solid"/>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lumMod val="25000"/>
                  </a:srgbClr>
                </a:solidFill>
                <a:effectLst/>
                <a:uLnTx/>
                <a:uFillTx/>
                <a:latin typeface="Arial"/>
                <a:ea typeface="ＭＳ Ｐゴシック" charset="0"/>
                <a:cs typeface="Arial"/>
              </a:rPr>
              <a:t>c-</a:t>
            </a:r>
            <a:r>
              <a:rPr kumimoji="0" lang="en-US" sz="1000" b="1" i="0" u="none" strike="noStrike" kern="0" cap="none" spc="0" normalizeH="0" baseline="0" noProof="0" dirty="0" err="1">
                <a:ln>
                  <a:noFill/>
                </a:ln>
                <a:solidFill>
                  <a:srgbClr val="F8F8F8">
                    <a:lumMod val="25000"/>
                  </a:srgbClr>
                </a:solidFill>
                <a:effectLst/>
                <a:uLnTx/>
                <a:uFillTx/>
                <a:latin typeface="Arial"/>
                <a:ea typeface="ＭＳ Ｐゴシック" charset="0"/>
                <a:cs typeface="Arial"/>
              </a:rPr>
              <a:t>Fos</a:t>
            </a:r>
            <a:endParaRPr kumimoji="0" lang="en-US" sz="1000" b="1" i="0" u="none" strike="noStrike" kern="0" cap="none" spc="0" normalizeH="0" baseline="0" noProof="0" dirty="0">
              <a:ln>
                <a:noFill/>
              </a:ln>
              <a:solidFill>
                <a:srgbClr val="F8F8F8">
                  <a:lumMod val="25000"/>
                </a:srgbClr>
              </a:solidFill>
              <a:effectLst/>
              <a:uLnTx/>
              <a:uFillTx/>
              <a:latin typeface="Arial"/>
              <a:ea typeface="ＭＳ Ｐゴシック" charset="0"/>
              <a:cs typeface="Arial"/>
            </a:endParaRPr>
          </a:p>
        </p:txBody>
      </p:sp>
      <p:grpSp>
        <p:nvGrpSpPr>
          <p:cNvPr id="221" name="Group 220">
            <a:extLst>
              <a:ext uri="{FF2B5EF4-FFF2-40B4-BE49-F238E27FC236}">
                <a16:creationId xmlns:a16="http://schemas.microsoft.com/office/drawing/2014/main" id="{F2A0C652-4C0A-E445-AA23-BBB28EB77F59}"/>
              </a:ext>
            </a:extLst>
          </p:cNvPr>
          <p:cNvGrpSpPr/>
          <p:nvPr/>
        </p:nvGrpSpPr>
        <p:grpSpPr>
          <a:xfrm>
            <a:off x="3191565" y="5260008"/>
            <a:ext cx="1448851" cy="352831"/>
            <a:chOff x="5090577" y="4699223"/>
            <a:chExt cx="1125676" cy="281196"/>
          </a:xfrm>
        </p:grpSpPr>
        <p:sp>
          <p:nvSpPr>
            <p:cNvPr id="222" name="Freeform 9">
              <a:extLst>
                <a:ext uri="{FF2B5EF4-FFF2-40B4-BE49-F238E27FC236}">
                  <a16:creationId xmlns:a16="http://schemas.microsoft.com/office/drawing/2014/main" id="{65F3223D-7988-374B-B7F2-FE898822ED4C}"/>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23" name="Freeform 14">
              <a:extLst>
                <a:ext uri="{FF2B5EF4-FFF2-40B4-BE49-F238E27FC236}">
                  <a16:creationId xmlns:a16="http://schemas.microsoft.com/office/drawing/2014/main" id="{919140C3-9B2B-774C-8A2B-41547F9EA378}"/>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24" name="Freeform 13">
              <a:extLst>
                <a:ext uri="{FF2B5EF4-FFF2-40B4-BE49-F238E27FC236}">
                  <a16:creationId xmlns:a16="http://schemas.microsoft.com/office/drawing/2014/main" id="{935F1EEA-3E1F-FC4B-9E7B-857B9467E3E6}"/>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25" name="Freeform 8">
              <a:extLst>
                <a:ext uri="{FF2B5EF4-FFF2-40B4-BE49-F238E27FC236}">
                  <a16:creationId xmlns:a16="http://schemas.microsoft.com/office/drawing/2014/main" id="{00824167-0987-524F-9EE2-9A802857D4CA}"/>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26" name="Freeform 7">
              <a:extLst>
                <a:ext uri="{FF2B5EF4-FFF2-40B4-BE49-F238E27FC236}">
                  <a16:creationId xmlns:a16="http://schemas.microsoft.com/office/drawing/2014/main" id="{83BA975E-185E-CF44-8F0F-8B5E84F7E4A1}"/>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27" name="Freeform 11">
              <a:extLst>
                <a:ext uri="{FF2B5EF4-FFF2-40B4-BE49-F238E27FC236}">
                  <a16:creationId xmlns:a16="http://schemas.microsoft.com/office/drawing/2014/main" id="{E45810A9-A605-FE40-A3F4-536998558397}"/>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228" name="Straight Connector 227">
              <a:extLst>
                <a:ext uri="{FF2B5EF4-FFF2-40B4-BE49-F238E27FC236}">
                  <a16:creationId xmlns:a16="http://schemas.microsoft.com/office/drawing/2014/main" id="{9620ACF2-7D30-0E40-A9DE-D30206EB33ED}"/>
                </a:ext>
              </a:extLst>
            </p:cNvPr>
            <p:cNvCxnSpPr/>
            <p:nvPr/>
          </p:nvCxnSpPr>
          <p:spPr bwMode="auto">
            <a:xfrm>
              <a:off x="5343384" y="4709266"/>
              <a:ext cx="4395" cy="21264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9" name="Straight Connector 228">
              <a:extLst>
                <a:ext uri="{FF2B5EF4-FFF2-40B4-BE49-F238E27FC236}">
                  <a16:creationId xmlns:a16="http://schemas.microsoft.com/office/drawing/2014/main" id="{358F7D1C-AE47-8441-B219-B834DBE76E3D}"/>
                </a:ext>
              </a:extLst>
            </p:cNvPr>
            <p:cNvCxnSpPr/>
            <p:nvPr/>
          </p:nvCxnSpPr>
          <p:spPr bwMode="auto">
            <a:xfrm>
              <a:off x="5428221" y="4734814"/>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0" name="Straight Connector 229">
              <a:extLst>
                <a:ext uri="{FF2B5EF4-FFF2-40B4-BE49-F238E27FC236}">
                  <a16:creationId xmlns:a16="http://schemas.microsoft.com/office/drawing/2014/main" id="{A132DF42-C792-6E40-BA0B-8A91927FFD6E}"/>
                </a:ext>
              </a:extLst>
            </p:cNvPr>
            <p:cNvCxnSpPr/>
            <p:nvPr/>
          </p:nvCxnSpPr>
          <p:spPr bwMode="auto">
            <a:xfrm>
              <a:off x="5480151" y="4728748"/>
              <a:ext cx="12074" cy="21868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1" name="Straight Connector 230">
              <a:extLst>
                <a:ext uri="{FF2B5EF4-FFF2-40B4-BE49-F238E27FC236}">
                  <a16:creationId xmlns:a16="http://schemas.microsoft.com/office/drawing/2014/main" id="{40E9B819-0B44-A84B-8D26-F2FAC29EA810}"/>
                </a:ext>
              </a:extLst>
            </p:cNvPr>
            <p:cNvCxnSpPr/>
            <p:nvPr/>
          </p:nvCxnSpPr>
          <p:spPr bwMode="auto">
            <a:xfrm>
              <a:off x="5548924" y="478535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2" name="Straight Connector 231">
              <a:extLst>
                <a:ext uri="{FF2B5EF4-FFF2-40B4-BE49-F238E27FC236}">
                  <a16:creationId xmlns:a16="http://schemas.microsoft.com/office/drawing/2014/main" id="{6F668F2D-A823-3F41-B48D-EE6AA6ECDEC8}"/>
                </a:ext>
              </a:extLst>
            </p:cNvPr>
            <p:cNvCxnSpPr/>
            <p:nvPr/>
          </p:nvCxnSpPr>
          <p:spPr bwMode="auto">
            <a:xfrm>
              <a:off x="5179466" y="4764988"/>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3" name="Straight Connector 232">
              <a:extLst>
                <a:ext uri="{FF2B5EF4-FFF2-40B4-BE49-F238E27FC236}">
                  <a16:creationId xmlns:a16="http://schemas.microsoft.com/office/drawing/2014/main" id="{DEB688E6-F510-D441-B158-11B08D58C835}"/>
                </a:ext>
              </a:extLst>
            </p:cNvPr>
            <p:cNvCxnSpPr/>
            <p:nvPr/>
          </p:nvCxnSpPr>
          <p:spPr bwMode="auto">
            <a:xfrm>
              <a:off x="5124694" y="4734098"/>
              <a:ext cx="4395" cy="23097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4" name="Straight Connector 233">
              <a:extLst>
                <a:ext uri="{FF2B5EF4-FFF2-40B4-BE49-F238E27FC236}">
                  <a16:creationId xmlns:a16="http://schemas.microsoft.com/office/drawing/2014/main" id="{9DF67DCA-1DFD-C24F-A4A0-1E11096DA954}"/>
                </a:ext>
              </a:extLst>
            </p:cNvPr>
            <p:cNvCxnSpPr/>
            <p:nvPr/>
          </p:nvCxnSpPr>
          <p:spPr bwMode="auto">
            <a:xfrm flipH="1">
              <a:off x="5672904" y="4734098"/>
              <a:ext cx="851" cy="18324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5" name="Straight Connector 234">
              <a:extLst>
                <a:ext uri="{FF2B5EF4-FFF2-40B4-BE49-F238E27FC236}">
                  <a16:creationId xmlns:a16="http://schemas.microsoft.com/office/drawing/2014/main" id="{5B08D144-AD72-7F4F-86C3-9FAAF72175C1}"/>
                </a:ext>
              </a:extLst>
            </p:cNvPr>
            <p:cNvCxnSpPr/>
            <p:nvPr/>
          </p:nvCxnSpPr>
          <p:spPr bwMode="auto">
            <a:xfrm>
              <a:off x="5722854" y="4719562"/>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6" name="Straight Connector 235">
              <a:extLst>
                <a:ext uri="{FF2B5EF4-FFF2-40B4-BE49-F238E27FC236}">
                  <a16:creationId xmlns:a16="http://schemas.microsoft.com/office/drawing/2014/main" id="{85403236-5052-624A-A6D6-CBABB81E89F1}"/>
                </a:ext>
              </a:extLst>
            </p:cNvPr>
            <p:cNvCxnSpPr/>
            <p:nvPr/>
          </p:nvCxnSpPr>
          <p:spPr bwMode="auto">
            <a:xfrm>
              <a:off x="5780416" y="472943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7" name="Straight Connector 236">
              <a:extLst>
                <a:ext uri="{FF2B5EF4-FFF2-40B4-BE49-F238E27FC236}">
                  <a16:creationId xmlns:a16="http://schemas.microsoft.com/office/drawing/2014/main" id="{50139EE9-B0FC-2940-A4BA-12879BC79570}"/>
                </a:ext>
              </a:extLst>
            </p:cNvPr>
            <p:cNvCxnSpPr/>
            <p:nvPr/>
          </p:nvCxnSpPr>
          <p:spPr bwMode="auto">
            <a:xfrm>
              <a:off x="5837978" y="4736555"/>
              <a:ext cx="0" cy="228514"/>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8" name="Straight Connector 237">
              <a:extLst>
                <a:ext uri="{FF2B5EF4-FFF2-40B4-BE49-F238E27FC236}">
                  <a16:creationId xmlns:a16="http://schemas.microsoft.com/office/drawing/2014/main" id="{6A489E5E-17BE-8D43-AA6B-8A35E8851AAE}"/>
                </a:ext>
              </a:extLst>
            </p:cNvPr>
            <p:cNvCxnSpPr/>
            <p:nvPr/>
          </p:nvCxnSpPr>
          <p:spPr bwMode="auto">
            <a:xfrm>
              <a:off x="5895540" y="4756816"/>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9" name="Straight Connector 238">
              <a:extLst>
                <a:ext uri="{FF2B5EF4-FFF2-40B4-BE49-F238E27FC236}">
                  <a16:creationId xmlns:a16="http://schemas.microsoft.com/office/drawing/2014/main" id="{0B72F273-F158-D64B-8763-684FB05D77FC}"/>
                </a:ext>
              </a:extLst>
            </p:cNvPr>
            <p:cNvCxnSpPr/>
            <p:nvPr/>
          </p:nvCxnSpPr>
          <p:spPr bwMode="auto">
            <a:xfrm>
              <a:off x="5953102" y="478538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0" name="Straight Connector 239">
              <a:extLst>
                <a:ext uri="{FF2B5EF4-FFF2-40B4-BE49-F238E27FC236}">
                  <a16:creationId xmlns:a16="http://schemas.microsoft.com/office/drawing/2014/main" id="{BF935306-2715-7540-B562-4EE74BA8A0D1}"/>
                </a:ext>
              </a:extLst>
            </p:cNvPr>
            <p:cNvCxnSpPr/>
            <p:nvPr/>
          </p:nvCxnSpPr>
          <p:spPr bwMode="auto">
            <a:xfrm>
              <a:off x="6010664" y="4720628"/>
              <a:ext cx="4395" cy="219483"/>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1" name="Straight Connector 240">
              <a:extLst>
                <a:ext uri="{FF2B5EF4-FFF2-40B4-BE49-F238E27FC236}">
                  <a16:creationId xmlns:a16="http://schemas.microsoft.com/office/drawing/2014/main" id="{32BEE6CF-668C-B341-B784-7BADFF74D74B}"/>
                </a:ext>
              </a:extLst>
            </p:cNvPr>
            <p:cNvCxnSpPr/>
            <p:nvPr/>
          </p:nvCxnSpPr>
          <p:spPr bwMode="auto">
            <a:xfrm>
              <a:off x="6068226" y="473938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2" name="Straight Connector 241">
              <a:extLst>
                <a:ext uri="{FF2B5EF4-FFF2-40B4-BE49-F238E27FC236}">
                  <a16:creationId xmlns:a16="http://schemas.microsoft.com/office/drawing/2014/main" id="{D87F4C26-842C-324F-A48D-E60629937C6E}"/>
                </a:ext>
              </a:extLst>
            </p:cNvPr>
            <p:cNvCxnSpPr/>
            <p:nvPr/>
          </p:nvCxnSpPr>
          <p:spPr bwMode="auto">
            <a:xfrm>
              <a:off x="6125788" y="4728097"/>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3" name="Freeform 18">
              <a:extLst>
                <a:ext uri="{FF2B5EF4-FFF2-40B4-BE49-F238E27FC236}">
                  <a16:creationId xmlns:a16="http://schemas.microsoft.com/office/drawing/2014/main" id="{1E8DFEE5-3F0C-314A-8399-5D1DEE7A1A21}"/>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44" name="Freeform 15">
              <a:extLst>
                <a:ext uri="{FF2B5EF4-FFF2-40B4-BE49-F238E27FC236}">
                  <a16:creationId xmlns:a16="http://schemas.microsoft.com/office/drawing/2014/main" id="{5BDBC3C7-3266-F14B-AE4C-7AE4231E5ED8}"/>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45" name="Freeform 17">
              <a:extLst>
                <a:ext uri="{FF2B5EF4-FFF2-40B4-BE49-F238E27FC236}">
                  <a16:creationId xmlns:a16="http://schemas.microsoft.com/office/drawing/2014/main" id="{808001AA-3F8B-EE4D-BE54-AE01528DE14F}"/>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246" name="Straight Connector 245">
              <a:extLst>
                <a:ext uri="{FF2B5EF4-FFF2-40B4-BE49-F238E27FC236}">
                  <a16:creationId xmlns:a16="http://schemas.microsoft.com/office/drawing/2014/main" id="{96F65F49-2AB2-9942-8080-4A58E4386046}"/>
                </a:ext>
              </a:extLst>
            </p:cNvPr>
            <p:cNvCxnSpPr/>
            <p:nvPr/>
          </p:nvCxnSpPr>
          <p:spPr bwMode="auto">
            <a:xfrm>
              <a:off x="5248600" y="4749113"/>
              <a:ext cx="4395" cy="16207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7" name="Straight Connector 246">
              <a:extLst>
                <a:ext uri="{FF2B5EF4-FFF2-40B4-BE49-F238E27FC236}">
                  <a16:creationId xmlns:a16="http://schemas.microsoft.com/office/drawing/2014/main" id="{1FD895D6-33C0-924B-B8BD-D8451EFCA9C6}"/>
                </a:ext>
              </a:extLst>
            </p:cNvPr>
            <p:cNvCxnSpPr/>
            <p:nvPr/>
          </p:nvCxnSpPr>
          <p:spPr bwMode="auto">
            <a:xfrm>
              <a:off x="5297178" y="4714932"/>
              <a:ext cx="4395" cy="24724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8" name="Freeform 10">
              <a:extLst>
                <a:ext uri="{FF2B5EF4-FFF2-40B4-BE49-F238E27FC236}">
                  <a16:creationId xmlns:a16="http://schemas.microsoft.com/office/drawing/2014/main" id="{B786F482-EA8B-7D44-A771-E8C7DEBB0DF8}"/>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249" name="Straight Connector 248">
              <a:extLst>
                <a:ext uri="{FF2B5EF4-FFF2-40B4-BE49-F238E27FC236}">
                  <a16:creationId xmlns:a16="http://schemas.microsoft.com/office/drawing/2014/main" id="{FD6E45B2-0D89-3944-BADF-7C6AE9D8E601}"/>
                </a:ext>
              </a:extLst>
            </p:cNvPr>
            <p:cNvCxnSpPr/>
            <p:nvPr/>
          </p:nvCxnSpPr>
          <p:spPr bwMode="auto">
            <a:xfrm>
              <a:off x="5620137" y="4764184"/>
              <a:ext cx="0" cy="175927"/>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0" name="Freeform 12">
              <a:extLst>
                <a:ext uri="{FF2B5EF4-FFF2-40B4-BE49-F238E27FC236}">
                  <a16:creationId xmlns:a16="http://schemas.microsoft.com/office/drawing/2014/main" id="{3124566E-9CBD-104E-88A3-291B5494FFED}"/>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51" name="Freeform 16">
              <a:extLst>
                <a:ext uri="{FF2B5EF4-FFF2-40B4-BE49-F238E27FC236}">
                  <a16:creationId xmlns:a16="http://schemas.microsoft.com/office/drawing/2014/main" id="{3E3BDC24-4179-6A48-B854-3F959EAC7E08}"/>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cxnSp>
        <p:nvCxnSpPr>
          <p:cNvPr id="252" name="Straight Arrow Connector 251">
            <a:extLst>
              <a:ext uri="{FF2B5EF4-FFF2-40B4-BE49-F238E27FC236}">
                <a16:creationId xmlns:a16="http://schemas.microsoft.com/office/drawing/2014/main" id="{74E190D8-37B9-F544-B37B-A0A58C3DC888}"/>
              </a:ext>
            </a:extLst>
          </p:cNvPr>
          <p:cNvCxnSpPr>
            <a:cxnSpLocks/>
          </p:cNvCxnSpPr>
          <p:nvPr/>
        </p:nvCxnSpPr>
        <p:spPr bwMode="auto">
          <a:xfrm>
            <a:off x="1929857" y="3880457"/>
            <a:ext cx="1331925" cy="1093208"/>
          </a:xfrm>
          <a:prstGeom prst="straightConnector1">
            <a:avLst/>
          </a:prstGeom>
          <a:noFill/>
          <a:ln w="19050" cap="flat" cmpd="sng" algn="ctr">
            <a:solidFill>
              <a:srgbClr val="FFFFFF"/>
            </a:solidFill>
            <a:prstDash val="solid"/>
            <a:headEnd type="none" w="med" len="med"/>
            <a:tailEnd type="triangle" w="med" len="sm"/>
          </a:ln>
          <a:effectLst>
            <a:outerShdw blurRad="40000" dist="23000" dir="5400000" rotWithShape="0">
              <a:srgbClr val="000000">
                <a:alpha val="35000"/>
              </a:srgbClr>
            </a:outerShdw>
          </a:effectLst>
        </p:spPr>
      </p:cxnSp>
      <p:sp>
        <p:nvSpPr>
          <p:cNvPr id="253" name="AutoShape 70">
            <a:extLst>
              <a:ext uri="{FF2B5EF4-FFF2-40B4-BE49-F238E27FC236}">
                <a16:creationId xmlns:a16="http://schemas.microsoft.com/office/drawing/2014/main" id="{248DD4EC-A59A-0C40-BFE9-65A959E7FD7B}"/>
              </a:ext>
            </a:extLst>
          </p:cNvPr>
          <p:cNvSpPr>
            <a:spLocks noChangeArrowheads="1"/>
          </p:cNvSpPr>
          <p:nvPr/>
        </p:nvSpPr>
        <p:spPr bwMode="auto">
          <a:xfrm>
            <a:off x="1554301" y="3532115"/>
            <a:ext cx="422987" cy="227672"/>
          </a:xfrm>
          <a:prstGeom prst="roundRect">
            <a:avLst>
              <a:gd name="adj" fmla="val 16667"/>
            </a:avLst>
          </a:prstGeom>
          <a:gradFill rotWithShape="1">
            <a:gsLst>
              <a:gs pos="0">
                <a:srgbClr val="969696">
                  <a:tint val="100000"/>
                  <a:shade val="100000"/>
                  <a:satMod val="130000"/>
                </a:srgbClr>
              </a:gs>
              <a:gs pos="100000">
                <a:srgbClr val="969696">
                  <a:tint val="50000"/>
                  <a:shade val="100000"/>
                  <a:satMod val="350000"/>
                </a:srgbClr>
              </a:gs>
            </a:gsLst>
            <a:lin ang="16200000" scaled="0"/>
          </a:gradFill>
          <a:ln w="19050" cmpd="sng">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8F8F8">
                    <a:lumMod val="10000"/>
                  </a:srgbClr>
                </a:solidFill>
                <a:effectLst/>
                <a:uLnTx/>
                <a:uFillTx/>
                <a:latin typeface="Arial"/>
                <a:ea typeface="ＭＳ Ｐゴシック" charset="0"/>
                <a:cs typeface="Arial"/>
              </a:rPr>
              <a:t>JNK</a:t>
            </a:r>
          </a:p>
        </p:txBody>
      </p:sp>
      <p:cxnSp>
        <p:nvCxnSpPr>
          <p:cNvPr id="254" name="Straight Arrow Connector 253">
            <a:extLst>
              <a:ext uri="{FF2B5EF4-FFF2-40B4-BE49-F238E27FC236}">
                <a16:creationId xmlns:a16="http://schemas.microsoft.com/office/drawing/2014/main" id="{886B0975-0263-3049-8B41-0B5DDFBA40EC}"/>
              </a:ext>
            </a:extLst>
          </p:cNvPr>
          <p:cNvCxnSpPr>
            <a:cxnSpLocks/>
          </p:cNvCxnSpPr>
          <p:nvPr/>
        </p:nvCxnSpPr>
        <p:spPr bwMode="auto">
          <a:xfrm>
            <a:off x="2693771" y="3632964"/>
            <a:ext cx="980209" cy="1275513"/>
          </a:xfrm>
          <a:prstGeom prst="straightConnector1">
            <a:avLst/>
          </a:prstGeom>
          <a:noFill/>
          <a:ln w="19050" cap="flat" cmpd="sng" algn="ctr">
            <a:solidFill>
              <a:srgbClr val="FFFFFF"/>
            </a:solidFill>
            <a:prstDash val="solid"/>
            <a:headEnd type="none" w="med" len="med"/>
            <a:tailEnd type="triangle" w="med" len="sm"/>
          </a:ln>
          <a:effectLst>
            <a:outerShdw blurRad="40000" dist="23000" dir="5400000" rotWithShape="0">
              <a:srgbClr val="000000">
                <a:alpha val="35000"/>
              </a:srgbClr>
            </a:outerShdw>
          </a:effectLst>
        </p:spPr>
      </p:cxnSp>
      <p:sp>
        <p:nvSpPr>
          <p:cNvPr id="255" name="Sun 254">
            <a:extLst>
              <a:ext uri="{FF2B5EF4-FFF2-40B4-BE49-F238E27FC236}">
                <a16:creationId xmlns:a16="http://schemas.microsoft.com/office/drawing/2014/main" id="{FECD85A1-054F-BB4A-BC3E-DD28D70078CF}"/>
              </a:ext>
            </a:extLst>
          </p:cNvPr>
          <p:cNvSpPr>
            <a:spLocks noChangeAspect="1"/>
          </p:cNvSpPr>
          <p:nvPr/>
        </p:nvSpPr>
        <p:spPr bwMode="auto">
          <a:xfrm>
            <a:off x="4152746" y="429348"/>
            <a:ext cx="662044" cy="470087"/>
          </a:xfrm>
          <a:prstGeom prst="sun">
            <a:avLst/>
          </a:prstGeom>
          <a:gradFill rotWithShape="1">
            <a:gsLst>
              <a:gs pos="0">
                <a:srgbClr val="FD8F2B">
                  <a:tint val="100000"/>
                  <a:shade val="100000"/>
                  <a:satMod val="130000"/>
                </a:srgbClr>
              </a:gs>
              <a:gs pos="100000">
                <a:srgbClr val="FD8F2B">
                  <a:tint val="50000"/>
                  <a:shade val="100000"/>
                  <a:satMod val="350000"/>
                </a:srgbClr>
              </a:gs>
            </a:gsLst>
            <a:lin ang="16200000" scaled="0"/>
          </a:gradFill>
          <a:ln w="19050" cmpd="sng">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56" name="Lightning Bolt 255">
            <a:extLst>
              <a:ext uri="{FF2B5EF4-FFF2-40B4-BE49-F238E27FC236}">
                <a16:creationId xmlns:a16="http://schemas.microsoft.com/office/drawing/2014/main" id="{11D6A0D5-285E-5C42-A255-74AB65C70CF3}"/>
              </a:ext>
            </a:extLst>
          </p:cNvPr>
          <p:cNvSpPr/>
          <p:nvPr/>
        </p:nvSpPr>
        <p:spPr bwMode="auto">
          <a:xfrm rot="3481299">
            <a:off x="3345541" y="603491"/>
            <a:ext cx="413361" cy="1714096"/>
          </a:xfrm>
          <a:prstGeom prst="lightningBolt">
            <a:avLst/>
          </a:prstGeom>
          <a:gradFill rotWithShape="1">
            <a:gsLst>
              <a:gs pos="0">
                <a:srgbClr val="FD8F2B">
                  <a:tint val="100000"/>
                  <a:shade val="100000"/>
                  <a:satMod val="130000"/>
                </a:srgbClr>
              </a:gs>
              <a:gs pos="100000">
                <a:srgbClr val="FD8F2B">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sp>
        <p:nvSpPr>
          <p:cNvPr id="258" name="AutoShape 70">
            <a:extLst>
              <a:ext uri="{FF2B5EF4-FFF2-40B4-BE49-F238E27FC236}">
                <a16:creationId xmlns:a16="http://schemas.microsoft.com/office/drawing/2014/main" id="{6226E978-2CA0-9C4C-A587-4D6897EDD6AD}"/>
              </a:ext>
            </a:extLst>
          </p:cNvPr>
          <p:cNvSpPr>
            <a:spLocks noChangeArrowheads="1"/>
          </p:cNvSpPr>
          <p:nvPr/>
        </p:nvSpPr>
        <p:spPr bwMode="auto">
          <a:xfrm>
            <a:off x="1813445" y="2108192"/>
            <a:ext cx="994332" cy="305355"/>
          </a:xfrm>
          <a:prstGeom prst="roundRect">
            <a:avLst>
              <a:gd name="adj" fmla="val 16667"/>
            </a:avLst>
          </a:prstGeom>
          <a:solidFill>
            <a:srgbClr val="969696"/>
          </a:solidFill>
          <a:ln w="3175" cap="flat" cmpd="sng" algn="ctr">
            <a:solidFill>
              <a:srgbClr val="F8F8F8"/>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tIns="9144"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8F8F8"/>
                </a:solidFill>
                <a:effectLst/>
                <a:uLnTx/>
                <a:uFillTx/>
                <a:latin typeface="Arial"/>
                <a:ea typeface="ＭＳ Ｐゴシック" charset="0"/>
                <a:cs typeface="Arial"/>
              </a:rPr>
              <a:t>BRAFV600E</a:t>
            </a:r>
          </a:p>
        </p:txBody>
      </p:sp>
      <p:sp>
        <p:nvSpPr>
          <p:cNvPr id="88" name="AutoShape 70">
            <a:extLst>
              <a:ext uri="{FF2B5EF4-FFF2-40B4-BE49-F238E27FC236}">
                <a16:creationId xmlns:a16="http://schemas.microsoft.com/office/drawing/2014/main" id="{AA4D725F-F9D0-2946-B7DA-35FEC05CF5AC}"/>
              </a:ext>
            </a:extLst>
          </p:cNvPr>
          <p:cNvSpPr>
            <a:spLocks noChangeArrowheads="1"/>
          </p:cNvSpPr>
          <p:nvPr/>
        </p:nvSpPr>
        <p:spPr bwMode="auto">
          <a:xfrm>
            <a:off x="6649685" y="4137204"/>
            <a:ext cx="731734" cy="247245"/>
          </a:xfrm>
          <a:prstGeom prst="roundRect">
            <a:avLst>
              <a:gd name="adj" fmla="val 16667"/>
            </a:avLst>
          </a:prstGeom>
          <a:solidFill>
            <a:srgbClr val="660066"/>
          </a:solidFill>
          <a:ln w="3175" cap="flat" cmpd="sng" algn="ctr">
            <a:solidFill>
              <a:srgbClr val="F8F8F8"/>
            </a:solidFill>
            <a:prstDash val="solid"/>
            <a:headEnd/>
            <a:tailEnd/>
          </a:ln>
          <a:effectLst/>
          <a:scene3d>
            <a:camera prst="orthographicFront"/>
            <a:lightRig rig="threePt" dir="t"/>
          </a:scene3d>
          <a:sp3d>
            <a:bevelT/>
          </a:sp3d>
        </p:spPr>
        <p:txBody>
          <a:bodyPr wrap="none" bIns="9144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8F8F8"/>
                </a:solidFill>
                <a:effectLst/>
                <a:uLnTx/>
                <a:uFillTx/>
                <a:latin typeface="Arial"/>
                <a:ea typeface="ＭＳ Ｐゴシック" charset="0"/>
                <a:cs typeface="Arial"/>
              </a:rPr>
              <a:t>CDK4/6</a:t>
            </a:r>
            <a:endParaRPr kumimoji="0" lang="en-US" sz="1200" b="1" i="0" u="none" strike="noStrike" kern="0" cap="none" spc="0" normalizeH="0" baseline="-25000" noProof="0" dirty="0">
              <a:ln>
                <a:noFill/>
              </a:ln>
              <a:solidFill>
                <a:srgbClr val="F8F8F8"/>
              </a:solidFill>
              <a:effectLst/>
              <a:uLnTx/>
              <a:uFillTx/>
              <a:latin typeface="Arial"/>
              <a:ea typeface="ＭＳ Ｐゴシック" charset="0"/>
              <a:cs typeface="Arial"/>
            </a:endParaRPr>
          </a:p>
        </p:txBody>
      </p:sp>
      <p:sp>
        <p:nvSpPr>
          <p:cNvPr id="89" name="Oval 88">
            <a:extLst>
              <a:ext uri="{FF2B5EF4-FFF2-40B4-BE49-F238E27FC236}">
                <a16:creationId xmlns:a16="http://schemas.microsoft.com/office/drawing/2014/main" id="{205DB1A2-D62D-7546-98C9-589A6B623E75}"/>
              </a:ext>
            </a:extLst>
          </p:cNvPr>
          <p:cNvSpPr/>
          <p:nvPr/>
        </p:nvSpPr>
        <p:spPr bwMode="auto">
          <a:xfrm>
            <a:off x="6359707" y="4379417"/>
            <a:ext cx="737774" cy="283422"/>
          </a:xfrm>
          <a:prstGeom prst="ellipse">
            <a:avLst/>
          </a:prstGeom>
          <a:solidFill>
            <a:srgbClr val="AAB3E0"/>
          </a:solidFill>
          <a:ln w="3175" cap="flat" cmpd="sng" algn="ctr">
            <a:solidFill>
              <a:srgbClr val="F8F8F8"/>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252C8">
                    <a:lumMod val="50000"/>
                  </a:srgbClr>
                </a:solidFill>
                <a:effectLst/>
                <a:uLnTx/>
                <a:uFillTx/>
                <a:latin typeface="Arial"/>
                <a:ea typeface="ＭＳ Ｐゴシック" charset="0"/>
                <a:cs typeface="Arial"/>
              </a:rPr>
              <a:t>Cyclin D</a:t>
            </a:r>
          </a:p>
        </p:txBody>
      </p:sp>
      <p:sp>
        <p:nvSpPr>
          <p:cNvPr id="90" name="Freeform 46">
            <a:extLst>
              <a:ext uri="{FF2B5EF4-FFF2-40B4-BE49-F238E27FC236}">
                <a16:creationId xmlns:a16="http://schemas.microsoft.com/office/drawing/2014/main" id="{BE3257C2-B618-AA44-B8CF-96BCB9BCD48F}"/>
              </a:ext>
            </a:extLst>
          </p:cNvPr>
          <p:cNvSpPr>
            <a:spLocks/>
          </p:cNvSpPr>
          <p:nvPr/>
        </p:nvSpPr>
        <p:spPr bwMode="auto">
          <a:xfrm rot="16663622" flipH="1">
            <a:off x="5289683" y="4151833"/>
            <a:ext cx="692881" cy="1194644"/>
          </a:xfrm>
          <a:custGeom>
            <a:avLst/>
            <a:gdLst>
              <a:gd name="T0" fmla="*/ 294 w 294"/>
              <a:gd name="T1" fmla="*/ 25 h 679"/>
              <a:gd name="T2" fmla="*/ 54 w 294"/>
              <a:gd name="T3" fmla="*/ 109 h 679"/>
              <a:gd name="T4" fmla="*/ 0 w 294"/>
              <a:gd name="T5" fmla="*/ 679 h 679"/>
              <a:gd name="connsiteX0" fmla="*/ 10000 w 10000"/>
              <a:gd name="connsiteY0" fmla="*/ 0 h 9632"/>
              <a:gd name="connsiteX1" fmla="*/ 4994 w 10000"/>
              <a:gd name="connsiteY1" fmla="*/ 2875 h 9632"/>
              <a:gd name="connsiteX2" fmla="*/ 0 w 10000"/>
              <a:gd name="connsiteY2" fmla="*/ 9632 h 9632"/>
              <a:gd name="connsiteX0" fmla="*/ 11329 w 11329"/>
              <a:gd name="connsiteY0" fmla="*/ 0 h 12317"/>
              <a:gd name="connsiteX1" fmla="*/ 6323 w 11329"/>
              <a:gd name="connsiteY1" fmla="*/ 2985 h 12317"/>
              <a:gd name="connsiteX2" fmla="*/ 0 w 11329"/>
              <a:gd name="connsiteY2" fmla="*/ 12317 h 12317"/>
              <a:gd name="connsiteX0" fmla="*/ 11420 w 11420"/>
              <a:gd name="connsiteY0" fmla="*/ 0 h 12317"/>
              <a:gd name="connsiteX1" fmla="*/ 6414 w 11420"/>
              <a:gd name="connsiteY1" fmla="*/ 2985 h 12317"/>
              <a:gd name="connsiteX2" fmla="*/ 91 w 11420"/>
              <a:gd name="connsiteY2" fmla="*/ 12317 h 12317"/>
            </a:gdLst>
            <a:ahLst/>
            <a:cxnLst>
              <a:cxn ang="0">
                <a:pos x="connsiteX0" y="connsiteY0"/>
              </a:cxn>
              <a:cxn ang="0">
                <a:pos x="connsiteX1" y="connsiteY1"/>
              </a:cxn>
              <a:cxn ang="0">
                <a:pos x="connsiteX2" y="connsiteY2"/>
              </a:cxn>
            </a:cxnLst>
            <a:rect l="l" t="t" r="r" b="b"/>
            <a:pathLst>
              <a:path w="11420" h="12317">
                <a:moveTo>
                  <a:pt x="11420" y="0"/>
                </a:moveTo>
                <a:cubicBezTo>
                  <a:pt x="10059" y="214"/>
                  <a:pt x="8080" y="1319"/>
                  <a:pt x="6414" y="2985"/>
                </a:cubicBezTo>
                <a:cubicBezTo>
                  <a:pt x="4747" y="4652"/>
                  <a:pt x="-774" y="9783"/>
                  <a:pt x="91" y="12317"/>
                </a:cubicBezTo>
              </a:path>
            </a:pathLst>
          </a:custGeom>
          <a:noFill/>
          <a:ln w="19050" cap="flat" cmpd="sng">
            <a:solidFill>
              <a:srgbClr val="FFFFFF"/>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99" name="Pentagon 98">
            <a:extLst>
              <a:ext uri="{FF2B5EF4-FFF2-40B4-BE49-F238E27FC236}">
                <a16:creationId xmlns:a16="http://schemas.microsoft.com/office/drawing/2014/main" id="{CA571968-DBAE-3E42-B9E3-0A418A4F7331}"/>
              </a:ext>
            </a:extLst>
          </p:cNvPr>
          <p:cNvSpPr/>
          <p:nvPr/>
        </p:nvSpPr>
        <p:spPr bwMode="auto">
          <a:xfrm flipH="1">
            <a:off x="6114699" y="4981986"/>
            <a:ext cx="516092" cy="292380"/>
          </a:xfrm>
          <a:prstGeom prst="homePlate">
            <a:avLst/>
          </a:prstGeom>
          <a:solidFill>
            <a:srgbClr val="FFFFBD"/>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square" lIns="91440" tIns="0" rIns="91440" bIns="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12964"/>
                </a:solidFill>
                <a:effectLst/>
                <a:uLnTx/>
                <a:uFillTx/>
                <a:latin typeface="Arial"/>
                <a:ea typeface="ＭＳ Ｐゴシック" charset="0"/>
                <a:cs typeface="Arial"/>
              </a:rPr>
              <a:t>Rb</a:t>
            </a:r>
            <a:endParaRPr kumimoji="0" lang="en-US" sz="1400" b="0" i="0" u="none" strike="noStrike" kern="0" cap="none" spc="0" normalizeH="0" baseline="0" noProof="0" dirty="0">
              <a:ln>
                <a:noFill/>
              </a:ln>
              <a:solidFill>
                <a:srgbClr val="012964"/>
              </a:solidFill>
              <a:effectLst/>
              <a:uLnTx/>
              <a:uFillTx/>
              <a:latin typeface="Arial"/>
              <a:ea typeface="ＭＳ Ｐゴシック" charset="0"/>
              <a:cs typeface="Arial"/>
            </a:endParaRPr>
          </a:p>
        </p:txBody>
      </p:sp>
      <p:sp>
        <p:nvSpPr>
          <p:cNvPr id="100" name="Chevron 99">
            <a:extLst>
              <a:ext uri="{FF2B5EF4-FFF2-40B4-BE49-F238E27FC236}">
                <a16:creationId xmlns:a16="http://schemas.microsoft.com/office/drawing/2014/main" id="{C84141B1-CF84-F041-A720-B30BC4A0F7FF}"/>
              </a:ext>
            </a:extLst>
          </p:cNvPr>
          <p:cNvSpPr/>
          <p:nvPr/>
        </p:nvSpPr>
        <p:spPr bwMode="auto">
          <a:xfrm flipH="1">
            <a:off x="5688289" y="4977501"/>
            <a:ext cx="543343" cy="292380"/>
          </a:xfrm>
          <a:prstGeom prst="chevron">
            <a:avLst/>
          </a:prstGeom>
          <a:solidFill>
            <a:srgbClr val="FD8F2B">
              <a:lumMod val="75000"/>
            </a:srgb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0" tIns="45720" rIns="0" bIns="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2964"/>
                </a:solidFill>
                <a:effectLst/>
                <a:uLnTx/>
                <a:uFillTx/>
                <a:latin typeface="Arial"/>
                <a:ea typeface="ＭＳ Ｐゴシック" charset="0"/>
                <a:cs typeface="Arial"/>
              </a:rPr>
              <a:t>E2f</a:t>
            </a:r>
          </a:p>
        </p:txBody>
      </p:sp>
      <p:sp>
        <p:nvSpPr>
          <p:cNvPr id="105" name="Pentagon 104">
            <a:extLst>
              <a:ext uri="{FF2B5EF4-FFF2-40B4-BE49-F238E27FC236}">
                <a16:creationId xmlns:a16="http://schemas.microsoft.com/office/drawing/2014/main" id="{4AC957AE-160D-AB4B-AB5A-953DE7C73BD6}"/>
              </a:ext>
            </a:extLst>
          </p:cNvPr>
          <p:cNvSpPr/>
          <p:nvPr/>
        </p:nvSpPr>
        <p:spPr bwMode="auto">
          <a:xfrm flipH="1">
            <a:off x="6861094" y="4808082"/>
            <a:ext cx="516092" cy="292380"/>
          </a:xfrm>
          <a:prstGeom prst="homePlate">
            <a:avLst/>
          </a:prstGeom>
          <a:solidFill>
            <a:srgbClr val="FFFFBD"/>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square" lIns="91440" tIns="0" rIns="91440" bIns="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12964"/>
                </a:solidFill>
                <a:effectLst/>
                <a:uLnTx/>
                <a:uFillTx/>
                <a:latin typeface="Arial"/>
                <a:ea typeface="ＭＳ Ｐゴシック" charset="0"/>
                <a:cs typeface="Arial"/>
              </a:rPr>
              <a:t>Rb</a:t>
            </a:r>
            <a:endParaRPr kumimoji="0" lang="en-US" sz="1400" b="0" i="0" u="none" strike="noStrike" kern="0" cap="none" spc="0" normalizeH="0" baseline="0" noProof="0" dirty="0">
              <a:ln>
                <a:noFill/>
              </a:ln>
              <a:solidFill>
                <a:srgbClr val="012964"/>
              </a:solidFill>
              <a:effectLst/>
              <a:uLnTx/>
              <a:uFillTx/>
              <a:latin typeface="Arial"/>
              <a:ea typeface="ＭＳ Ｐゴシック" charset="0"/>
              <a:cs typeface="Arial"/>
            </a:endParaRPr>
          </a:p>
        </p:txBody>
      </p:sp>
      <p:grpSp>
        <p:nvGrpSpPr>
          <p:cNvPr id="118" name="Group 117">
            <a:extLst>
              <a:ext uri="{FF2B5EF4-FFF2-40B4-BE49-F238E27FC236}">
                <a16:creationId xmlns:a16="http://schemas.microsoft.com/office/drawing/2014/main" id="{DD9A361B-F96B-0349-A473-896F64EC8803}"/>
              </a:ext>
            </a:extLst>
          </p:cNvPr>
          <p:cNvGrpSpPr/>
          <p:nvPr/>
        </p:nvGrpSpPr>
        <p:grpSpPr>
          <a:xfrm>
            <a:off x="5138277" y="6097801"/>
            <a:ext cx="763614" cy="347650"/>
            <a:chOff x="3125342" y="135393"/>
            <a:chExt cx="763614" cy="347650"/>
          </a:xfrm>
        </p:grpSpPr>
        <p:sp>
          <p:nvSpPr>
            <p:cNvPr id="119" name="Freeform 14">
              <a:extLst>
                <a:ext uri="{FF2B5EF4-FFF2-40B4-BE49-F238E27FC236}">
                  <a16:creationId xmlns:a16="http://schemas.microsoft.com/office/drawing/2014/main" id="{77936FF1-6AF2-E642-86FA-E5528AC487B0}"/>
                </a:ext>
              </a:extLst>
            </p:cNvPr>
            <p:cNvSpPr>
              <a:spLocks noChangeAspect="1"/>
            </p:cNvSpPr>
            <p:nvPr/>
          </p:nvSpPr>
          <p:spPr bwMode="auto">
            <a:xfrm>
              <a:off x="3376481" y="135393"/>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20" name="Freeform 13">
              <a:extLst>
                <a:ext uri="{FF2B5EF4-FFF2-40B4-BE49-F238E27FC236}">
                  <a16:creationId xmlns:a16="http://schemas.microsoft.com/office/drawing/2014/main" id="{CAD83BCB-5CB7-CB44-8CBB-ED2443682128}"/>
                </a:ext>
              </a:extLst>
            </p:cNvPr>
            <p:cNvSpPr>
              <a:spLocks noChangeAspect="1"/>
            </p:cNvSpPr>
            <p:nvPr/>
          </p:nvSpPr>
          <p:spPr bwMode="auto">
            <a:xfrm>
              <a:off x="3125342" y="135393"/>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121" name="Straight Connector 120">
              <a:extLst>
                <a:ext uri="{FF2B5EF4-FFF2-40B4-BE49-F238E27FC236}">
                  <a16:creationId xmlns:a16="http://schemas.microsoft.com/office/drawing/2014/main" id="{E6622F39-D938-FA4C-92B0-4D0C4BBDEDF4}"/>
                </a:ext>
              </a:extLst>
            </p:cNvPr>
            <p:cNvCxnSpPr/>
            <p:nvPr/>
          </p:nvCxnSpPr>
          <p:spPr bwMode="auto">
            <a:xfrm flipH="1">
              <a:off x="3189615" y="179152"/>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2" name="Straight Connector 121">
              <a:extLst>
                <a:ext uri="{FF2B5EF4-FFF2-40B4-BE49-F238E27FC236}">
                  <a16:creationId xmlns:a16="http://schemas.microsoft.com/office/drawing/2014/main" id="{4D780265-E426-0D4C-8238-63018908EE36}"/>
                </a:ext>
              </a:extLst>
            </p:cNvPr>
            <p:cNvCxnSpPr/>
            <p:nvPr/>
          </p:nvCxnSpPr>
          <p:spPr bwMode="auto">
            <a:xfrm>
              <a:off x="3249643" y="16091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3" name="Straight Connector 122">
              <a:extLst>
                <a:ext uri="{FF2B5EF4-FFF2-40B4-BE49-F238E27FC236}">
                  <a16:creationId xmlns:a16="http://schemas.microsoft.com/office/drawing/2014/main" id="{06E4C32D-7EB6-564E-895D-E1FBA52AFBD6}"/>
                </a:ext>
              </a:extLst>
            </p:cNvPr>
            <p:cNvCxnSpPr/>
            <p:nvPr/>
          </p:nvCxnSpPr>
          <p:spPr bwMode="auto">
            <a:xfrm>
              <a:off x="3327993" y="17330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4" name="Straight Connector 123">
              <a:extLst>
                <a:ext uri="{FF2B5EF4-FFF2-40B4-BE49-F238E27FC236}">
                  <a16:creationId xmlns:a16="http://schemas.microsoft.com/office/drawing/2014/main" id="{B625B803-BD47-7F4A-8926-5851BDF15F20}"/>
                </a:ext>
              </a:extLst>
            </p:cNvPr>
            <p:cNvCxnSpPr/>
            <p:nvPr/>
          </p:nvCxnSpPr>
          <p:spPr bwMode="auto">
            <a:xfrm>
              <a:off x="3402080" y="182235"/>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5" name="Straight Connector 124">
              <a:extLst>
                <a:ext uri="{FF2B5EF4-FFF2-40B4-BE49-F238E27FC236}">
                  <a16:creationId xmlns:a16="http://schemas.microsoft.com/office/drawing/2014/main" id="{55564CFF-F4E5-EF46-A7EF-539D7FD5679E}"/>
                </a:ext>
              </a:extLst>
            </p:cNvPr>
            <p:cNvCxnSpPr/>
            <p:nvPr/>
          </p:nvCxnSpPr>
          <p:spPr bwMode="auto">
            <a:xfrm>
              <a:off x="3476168" y="20765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6" name="Straight Connector 125">
              <a:extLst>
                <a:ext uri="{FF2B5EF4-FFF2-40B4-BE49-F238E27FC236}">
                  <a16:creationId xmlns:a16="http://schemas.microsoft.com/office/drawing/2014/main" id="{EF8FDD5F-8175-0C46-96E7-1985210D719A}"/>
                </a:ext>
              </a:extLst>
            </p:cNvPr>
            <p:cNvCxnSpPr/>
            <p:nvPr/>
          </p:nvCxnSpPr>
          <p:spPr bwMode="auto">
            <a:xfrm>
              <a:off x="3550256" y="24350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7" name="Straight Connector 126">
              <a:extLst>
                <a:ext uri="{FF2B5EF4-FFF2-40B4-BE49-F238E27FC236}">
                  <a16:creationId xmlns:a16="http://schemas.microsoft.com/office/drawing/2014/main" id="{DC76762F-D2CF-2246-B721-16EE5E26BC85}"/>
                </a:ext>
              </a:extLst>
            </p:cNvPr>
            <p:cNvCxnSpPr/>
            <p:nvPr/>
          </p:nvCxnSpPr>
          <p:spPr bwMode="auto">
            <a:xfrm>
              <a:off x="3624344" y="162250"/>
              <a:ext cx="0" cy="31197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8" name="Freeform 18">
              <a:extLst>
                <a:ext uri="{FF2B5EF4-FFF2-40B4-BE49-F238E27FC236}">
                  <a16:creationId xmlns:a16="http://schemas.microsoft.com/office/drawing/2014/main" id="{1AEA9E1E-4A49-5147-8C18-6DBF58D51E2F}"/>
                </a:ext>
              </a:extLst>
            </p:cNvPr>
            <p:cNvSpPr>
              <a:spLocks noChangeAspect="1"/>
            </p:cNvSpPr>
            <p:nvPr/>
          </p:nvSpPr>
          <p:spPr bwMode="auto">
            <a:xfrm>
              <a:off x="3348811"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29" name="Freeform 15">
              <a:extLst>
                <a:ext uri="{FF2B5EF4-FFF2-40B4-BE49-F238E27FC236}">
                  <a16:creationId xmlns:a16="http://schemas.microsoft.com/office/drawing/2014/main" id="{8E0A9AE8-D1A4-444C-A24A-BC9D8EC76DFF}"/>
                </a:ext>
              </a:extLst>
            </p:cNvPr>
            <p:cNvSpPr>
              <a:spLocks noChangeAspect="1"/>
            </p:cNvSpPr>
            <p:nvPr/>
          </p:nvSpPr>
          <p:spPr bwMode="auto">
            <a:xfrm>
              <a:off x="3594294"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30" name="Freeform 17">
              <a:extLst>
                <a:ext uri="{FF2B5EF4-FFF2-40B4-BE49-F238E27FC236}">
                  <a16:creationId xmlns:a16="http://schemas.microsoft.com/office/drawing/2014/main" id="{E2247A13-3F45-9B40-A955-C79F0FE7940A}"/>
                </a:ext>
              </a:extLst>
            </p:cNvPr>
            <p:cNvSpPr>
              <a:spLocks noChangeAspect="1"/>
            </p:cNvSpPr>
            <p:nvPr/>
          </p:nvSpPr>
          <p:spPr bwMode="auto">
            <a:xfrm>
              <a:off x="3145103" y="135393"/>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131" name="Chevron 130">
            <a:extLst>
              <a:ext uri="{FF2B5EF4-FFF2-40B4-BE49-F238E27FC236}">
                <a16:creationId xmlns:a16="http://schemas.microsoft.com/office/drawing/2014/main" id="{4D435125-285D-CA40-B501-AB37FE938627}"/>
              </a:ext>
            </a:extLst>
          </p:cNvPr>
          <p:cNvSpPr/>
          <p:nvPr/>
        </p:nvSpPr>
        <p:spPr bwMode="auto">
          <a:xfrm flipH="1">
            <a:off x="5196201" y="5825199"/>
            <a:ext cx="543343" cy="292380"/>
          </a:xfrm>
          <a:prstGeom prst="chevron">
            <a:avLst/>
          </a:prstGeom>
          <a:solidFill>
            <a:srgbClr val="FD8F2B">
              <a:lumMod val="75000"/>
            </a:srgb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0" tIns="45720" rIns="0" bIns="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2964"/>
                </a:solidFill>
                <a:effectLst/>
                <a:uLnTx/>
                <a:uFillTx/>
                <a:latin typeface="Arial"/>
                <a:ea typeface="ＭＳ Ｐゴシック" charset="0"/>
                <a:cs typeface="Arial"/>
              </a:rPr>
              <a:t>E2f</a:t>
            </a:r>
          </a:p>
        </p:txBody>
      </p:sp>
      <p:cxnSp>
        <p:nvCxnSpPr>
          <p:cNvPr id="132" name="Straight Arrow Connector 131">
            <a:extLst>
              <a:ext uri="{FF2B5EF4-FFF2-40B4-BE49-F238E27FC236}">
                <a16:creationId xmlns:a16="http://schemas.microsoft.com/office/drawing/2014/main" id="{7124348C-2E07-7241-AD71-33F74A441830}"/>
              </a:ext>
            </a:extLst>
          </p:cNvPr>
          <p:cNvCxnSpPr/>
          <p:nvPr/>
        </p:nvCxnSpPr>
        <p:spPr bwMode="auto">
          <a:xfrm flipH="1">
            <a:off x="5760454" y="5315338"/>
            <a:ext cx="266193" cy="438144"/>
          </a:xfrm>
          <a:prstGeom prst="straightConnector1">
            <a:avLst/>
          </a:prstGeom>
          <a:noFill/>
          <a:ln w="19050" cap="flat" cmpd="sng" algn="ctr">
            <a:solidFill>
              <a:srgbClr val="FFFFFF"/>
            </a:solidFill>
            <a:prstDash val="solid"/>
            <a:headEnd type="none" w="med" len="med"/>
            <a:tailEnd type="triangle" w="med" len="sm"/>
          </a:ln>
          <a:effectLst>
            <a:outerShdw blurRad="40000" dist="23000" dir="5400000" rotWithShape="0">
              <a:srgbClr val="000000">
                <a:alpha val="35000"/>
              </a:srgbClr>
            </a:outerShdw>
          </a:effectLst>
        </p:spPr>
      </p:cxnSp>
      <p:grpSp>
        <p:nvGrpSpPr>
          <p:cNvPr id="164" name="Group 163">
            <a:extLst>
              <a:ext uri="{FF2B5EF4-FFF2-40B4-BE49-F238E27FC236}">
                <a16:creationId xmlns:a16="http://schemas.microsoft.com/office/drawing/2014/main" id="{3827C229-C199-464B-9813-E00574D46034}"/>
              </a:ext>
            </a:extLst>
          </p:cNvPr>
          <p:cNvGrpSpPr/>
          <p:nvPr/>
        </p:nvGrpSpPr>
        <p:grpSpPr>
          <a:xfrm>
            <a:off x="3513240" y="6097801"/>
            <a:ext cx="763614" cy="347650"/>
            <a:chOff x="3125342" y="135393"/>
            <a:chExt cx="763614" cy="347650"/>
          </a:xfrm>
        </p:grpSpPr>
        <p:sp>
          <p:nvSpPr>
            <p:cNvPr id="165" name="Freeform 14">
              <a:extLst>
                <a:ext uri="{FF2B5EF4-FFF2-40B4-BE49-F238E27FC236}">
                  <a16:creationId xmlns:a16="http://schemas.microsoft.com/office/drawing/2014/main" id="{912E4AC1-5EFA-2C4E-A6B9-00F860512B9E}"/>
                </a:ext>
              </a:extLst>
            </p:cNvPr>
            <p:cNvSpPr>
              <a:spLocks noChangeAspect="1"/>
            </p:cNvSpPr>
            <p:nvPr/>
          </p:nvSpPr>
          <p:spPr bwMode="auto">
            <a:xfrm>
              <a:off x="3376481" y="135393"/>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66" name="Freeform 13">
              <a:extLst>
                <a:ext uri="{FF2B5EF4-FFF2-40B4-BE49-F238E27FC236}">
                  <a16:creationId xmlns:a16="http://schemas.microsoft.com/office/drawing/2014/main" id="{06ACBC5D-9B94-FC41-8DEE-4352E6AE048E}"/>
                </a:ext>
              </a:extLst>
            </p:cNvPr>
            <p:cNvSpPr>
              <a:spLocks noChangeAspect="1"/>
            </p:cNvSpPr>
            <p:nvPr/>
          </p:nvSpPr>
          <p:spPr bwMode="auto">
            <a:xfrm>
              <a:off x="3125342" y="135393"/>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167" name="Straight Connector 166">
              <a:extLst>
                <a:ext uri="{FF2B5EF4-FFF2-40B4-BE49-F238E27FC236}">
                  <a16:creationId xmlns:a16="http://schemas.microsoft.com/office/drawing/2014/main" id="{758102CC-F164-F04D-8ECB-D499E215E064}"/>
                </a:ext>
              </a:extLst>
            </p:cNvPr>
            <p:cNvCxnSpPr/>
            <p:nvPr/>
          </p:nvCxnSpPr>
          <p:spPr bwMode="auto">
            <a:xfrm flipH="1">
              <a:off x="3189615" y="179152"/>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8" name="Straight Connector 167">
              <a:extLst>
                <a:ext uri="{FF2B5EF4-FFF2-40B4-BE49-F238E27FC236}">
                  <a16:creationId xmlns:a16="http://schemas.microsoft.com/office/drawing/2014/main" id="{5A223DDF-7D3E-A44C-9C5C-C3AEEBF9A1AF}"/>
                </a:ext>
              </a:extLst>
            </p:cNvPr>
            <p:cNvCxnSpPr/>
            <p:nvPr/>
          </p:nvCxnSpPr>
          <p:spPr bwMode="auto">
            <a:xfrm>
              <a:off x="3249643" y="16091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168">
              <a:extLst>
                <a:ext uri="{FF2B5EF4-FFF2-40B4-BE49-F238E27FC236}">
                  <a16:creationId xmlns:a16="http://schemas.microsoft.com/office/drawing/2014/main" id="{9F8A5E6E-E54A-0444-A3EF-76DA7590BC39}"/>
                </a:ext>
              </a:extLst>
            </p:cNvPr>
            <p:cNvCxnSpPr/>
            <p:nvPr/>
          </p:nvCxnSpPr>
          <p:spPr bwMode="auto">
            <a:xfrm>
              <a:off x="3327993" y="17330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169">
              <a:extLst>
                <a:ext uri="{FF2B5EF4-FFF2-40B4-BE49-F238E27FC236}">
                  <a16:creationId xmlns:a16="http://schemas.microsoft.com/office/drawing/2014/main" id="{33CB34FB-4332-4E40-8A15-2181B3289645}"/>
                </a:ext>
              </a:extLst>
            </p:cNvPr>
            <p:cNvCxnSpPr/>
            <p:nvPr/>
          </p:nvCxnSpPr>
          <p:spPr bwMode="auto">
            <a:xfrm>
              <a:off x="3402080" y="182235"/>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170">
              <a:extLst>
                <a:ext uri="{FF2B5EF4-FFF2-40B4-BE49-F238E27FC236}">
                  <a16:creationId xmlns:a16="http://schemas.microsoft.com/office/drawing/2014/main" id="{6B59280E-E27D-BD4B-A7A1-696239203163}"/>
                </a:ext>
              </a:extLst>
            </p:cNvPr>
            <p:cNvCxnSpPr/>
            <p:nvPr/>
          </p:nvCxnSpPr>
          <p:spPr bwMode="auto">
            <a:xfrm>
              <a:off x="3476168" y="20765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171">
              <a:extLst>
                <a:ext uri="{FF2B5EF4-FFF2-40B4-BE49-F238E27FC236}">
                  <a16:creationId xmlns:a16="http://schemas.microsoft.com/office/drawing/2014/main" id="{2C42423D-7668-5545-ACAF-BA760760B598}"/>
                </a:ext>
              </a:extLst>
            </p:cNvPr>
            <p:cNvCxnSpPr/>
            <p:nvPr/>
          </p:nvCxnSpPr>
          <p:spPr bwMode="auto">
            <a:xfrm>
              <a:off x="3550256" y="24350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3" name="Straight Connector 172">
              <a:extLst>
                <a:ext uri="{FF2B5EF4-FFF2-40B4-BE49-F238E27FC236}">
                  <a16:creationId xmlns:a16="http://schemas.microsoft.com/office/drawing/2014/main" id="{52F8C95B-E19C-F347-A17B-3FC822C07D72}"/>
                </a:ext>
              </a:extLst>
            </p:cNvPr>
            <p:cNvCxnSpPr/>
            <p:nvPr/>
          </p:nvCxnSpPr>
          <p:spPr bwMode="auto">
            <a:xfrm>
              <a:off x="3624344" y="162250"/>
              <a:ext cx="0" cy="31197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4" name="Freeform 18">
              <a:extLst>
                <a:ext uri="{FF2B5EF4-FFF2-40B4-BE49-F238E27FC236}">
                  <a16:creationId xmlns:a16="http://schemas.microsoft.com/office/drawing/2014/main" id="{A6C4A2A8-DF7E-3E43-8AEF-A38EC812088D}"/>
                </a:ext>
              </a:extLst>
            </p:cNvPr>
            <p:cNvSpPr>
              <a:spLocks noChangeAspect="1"/>
            </p:cNvSpPr>
            <p:nvPr/>
          </p:nvSpPr>
          <p:spPr bwMode="auto">
            <a:xfrm>
              <a:off x="3348811"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75" name="Freeform 15">
              <a:extLst>
                <a:ext uri="{FF2B5EF4-FFF2-40B4-BE49-F238E27FC236}">
                  <a16:creationId xmlns:a16="http://schemas.microsoft.com/office/drawing/2014/main" id="{3D09C28D-45AA-C64F-A5DD-1FAE212ED34B}"/>
                </a:ext>
              </a:extLst>
            </p:cNvPr>
            <p:cNvSpPr>
              <a:spLocks noChangeAspect="1"/>
            </p:cNvSpPr>
            <p:nvPr/>
          </p:nvSpPr>
          <p:spPr bwMode="auto">
            <a:xfrm>
              <a:off x="3594294"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76" name="Freeform 17">
              <a:extLst>
                <a:ext uri="{FF2B5EF4-FFF2-40B4-BE49-F238E27FC236}">
                  <a16:creationId xmlns:a16="http://schemas.microsoft.com/office/drawing/2014/main" id="{14CB7C45-8A32-DE4F-A1C1-DE190F9262C5}"/>
                </a:ext>
              </a:extLst>
            </p:cNvPr>
            <p:cNvSpPr>
              <a:spLocks noChangeAspect="1"/>
            </p:cNvSpPr>
            <p:nvPr/>
          </p:nvSpPr>
          <p:spPr bwMode="auto">
            <a:xfrm>
              <a:off x="3145103" y="135393"/>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177" name="Group 176">
            <a:extLst>
              <a:ext uri="{FF2B5EF4-FFF2-40B4-BE49-F238E27FC236}">
                <a16:creationId xmlns:a16="http://schemas.microsoft.com/office/drawing/2014/main" id="{C690FDA4-77E9-9C48-BC66-BF60B9B438DE}"/>
              </a:ext>
            </a:extLst>
          </p:cNvPr>
          <p:cNvGrpSpPr/>
          <p:nvPr/>
        </p:nvGrpSpPr>
        <p:grpSpPr>
          <a:xfrm>
            <a:off x="2670456" y="6097801"/>
            <a:ext cx="763614" cy="347650"/>
            <a:chOff x="3125342" y="135393"/>
            <a:chExt cx="763614" cy="347650"/>
          </a:xfrm>
        </p:grpSpPr>
        <p:sp>
          <p:nvSpPr>
            <p:cNvPr id="178" name="Freeform 14">
              <a:extLst>
                <a:ext uri="{FF2B5EF4-FFF2-40B4-BE49-F238E27FC236}">
                  <a16:creationId xmlns:a16="http://schemas.microsoft.com/office/drawing/2014/main" id="{049271C4-5C06-4445-9F06-A07600C47F21}"/>
                </a:ext>
              </a:extLst>
            </p:cNvPr>
            <p:cNvSpPr>
              <a:spLocks noChangeAspect="1"/>
            </p:cNvSpPr>
            <p:nvPr/>
          </p:nvSpPr>
          <p:spPr bwMode="auto">
            <a:xfrm>
              <a:off x="3376481" y="135393"/>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179" name="Freeform 13">
              <a:extLst>
                <a:ext uri="{FF2B5EF4-FFF2-40B4-BE49-F238E27FC236}">
                  <a16:creationId xmlns:a16="http://schemas.microsoft.com/office/drawing/2014/main" id="{7128C442-F448-E043-90FF-3355F9B01E84}"/>
                </a:ext>
              </a:extLst>
            </p:cNvPr>
            <p:cNvSpPr>
              <a:spLocks noChangeAspect="1"/>
            </p:cNvSpPr>
            <p:nvPr/>
          </p:nvSpPr>
          <p:spPr bwMode="auto">
            <a:xfrm>
              <a:off x="3125342" y="135393"/>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180" name="Straight Connector 179">
              <a:extLst>
                <a:ext uri="{FF2B5EF4-FFF2-40B4-BE49-F238E27FC236}">
                  <a16:creationId xmlns:a16="http://schemas.microsoft.com/office/drawing/2014/main" id="{571F8BB7-D65E-3842-90A2-39F2C15D6111}"/>
                </a:ext>
              </a:extLst>
            </p:cNvPr>
            <p:cNvCxnSpPr/>
            <p:nvPr/>
          </p:nvCxnSpPr>
          <p:spPr bwMode="auto">
            <a:xfrm flipH="1">
              <a:off x="3189615" y="179152"/>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1" name="Straight Connector 180">
              <a:extLst>
                <a:ext uri="{FF2B5EF4-FFF2-40B4-BE49-F238E27FC236}">
                  <a16:creationId xmlns:a16="http://schemas.microsoft.com/office/drawing/2014/main" id="{902346CD-C97E-4445-ACA7-403D4DEFC0A9}"/>
                </a:ext>
              </a:extLst>
            </p:cNvPr>
            <p:cNvCxnSpPr/>
            <p:nvPr/>
          </p:nvCxnSpPr>
          <p:spPr bwMode="auto">
            <a:xfrm>
              <a:off x="3249643" y="16091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9" name="Straight Connector 258">
              <a:extLst>
                <a:ext uri="{FF2B5EF4-FFF2-40B4-BE49-F238E27FC236}">
                  <a16:creationId xmlns:a16="http://schemas.microsoft.com/office/drawing/2014/main" id="{E537CC7F-D12D-3145-B77C-25A2B2859161}"/>
                </a:ext>
              </a:extLst>
            </p:cNvPr>
            <p:cNvCxnSpPr/>
            <p:nvPr/>
          </p:nvCxnSpPr>
          <p:spPr bwMode="auto">
            <a:xfrm>
              <a:off x="3327993" y="17330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0" name="Straight Connector 259">
              <a:extLst>
                <a:ext uri="{FF2B5EF4-FFF2-40B4-BE49-F238E27FC236}">
                  <a16:creationId xmlns:a16="http://schemas.microsoft.com/office/drawing/2014/main" id="{6C4FD56D-6CC6-C242-B440-830924F21E07}"/>
                </a:ext>
              </a:extLst>
            </p:cNvPr>
            <p:cNvCxnSpPr/>
            <p:nvPr/>
          </p:nvCxnSpPr>
          <p:spPr bwMode="auto">
            <a:xfrm>
              <a:off x="3402080" y="182235"/>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1" name="Straight Connector 260">
              <a:extLst>
                <a:ext uri="{FF2B5EF4-FFF2-40B4-BE49-F238E27FC236}">
                  <a16:creationId xmlns:a16="http://schemas.microsoft.com/office/drawing/2014/main" id="{0420E687-F7E8-B142-8AD8-FFAF8C2A116D}"/>
                </a:ext>
              </a:extLst>
            </p:cNvPr>
            <p:cNvCxnSpPr/>
            <p:nvPr/>
          </p:nvCxnSpPr>
          <p:spPr bwMode="auto">
            <a:xfrm>
              <a:off x="3476168" y="20765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2" name="Straight Connector 261">
              <a:extLst>
                <a:ext uri="{FF2B5EF4-FFF2-40B4-BE49-F238E27FC236}">
                  <a16:creationId xmlns:a16="http://schemas.microsoft.com/office/drawing/2014/main" id="{7DC56CBF-3C1B-634D-85F9-B5B2228C20D1}"/>
                </a:ext>
              </a:extLst>
            </p:cNvPr>
            <p:cNvCxnSpPr/>
            <p:nvPr/>
          </p:nvCxnSpPr>
          <p:spPr bwMode="auto">
            <a:xfrm>
              <a:off x="3550256" y="24350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3" name="Straight Connector 262">
              <a:extLst>
                <a:ext uri="{FF2B5EF4-FFF2-40B4-BE49-F238E27FC236}">
                  <a16:creationId xmlns:a16="http://schemas.microsoft.com/office/drawing/2014/main" id="{D4AA84B5-B30F-8142-B046-E7A52CFD0C04}"/>
                </a:ext>
              </a:extLst>
            </p:cNvPr>
            <p:cNvCxnSpPr/>
            <p:nvPr/>
          </p:nvCxnSpPr>
          <p:spPr bwMode="auto">
            <a:xfrm>
              <a:off x="3624344" y="162250"/>
              <a:ext cx="0" cy="31197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4" name="Freeform 18">
              <a:extLst>
                <a:ext uri="{FF2B5EF4-FFF2-40B4-BE49-F238E27FC236}">
                  <a16:creationId xmlns:a16="http://schemas.microsoft.com/office/drawing/2014/main" id="{D41AC684-FCED-DF4A-A370-454B96A3AD33}"/>
                </a:ext>
              </a:extLst>
            </p:cNvPr>
            <p:cNvSpPr>
              <a:spLocks noChangeAspect="1"/>
            </p:cNvSpPr>
            <p:nvPr/>
          </p:nvSpPr>
          <p:spPr bwMode="auto">
            <a:xfrm>
              <a:off x="3348811"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65" name="Freeform 15">
              <a:extLst>
                <a:ext uri="{FF2B5EF4-FFF2-40B4-BE49-F238E27FC236}">
                  <a16:creationId xmlns:a16="http://schemas.microsoft.com/office/drawing/2014/main" id="{5B4D4230-095C-F644-BDB3-DDE2DF177EAB}"/>
                </a:ext>
              </a:extLst>
            </p:cNvPr>
            <p:cNvSpPr>
              <a:spLocks noChangeAspect="1"/>
            </p:cNvSpPr>
            <p:nvPr/>
          </p:nvSpPr>
          <p:spPr bwMode="auto">
            <a:xfrm>
              <a:off x="3594294"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66" name="Freeform 17">
              <a:extLst>
                <a:ext uri="{FF2B5EF4-FFF2-40B4-BE49-F238E27FC236}">
                  <a16:creationId xmlns:a16="http://schemas.microsoft.com/office/drawing/2014/main" id="{123F2B0D-0B4A-9C4D-8475-33CAA7678243}"/>
                </a:ext>
              </a:extLst>
            </p:cNvPr>
            <p:cNvSpPr>
              <a:spLocks noChangeAspect="1"/>
            </p:cNvSpPr>
            <p:nvPr/>
          </p:nvSpPr>
          <p:spPr bwMode="auto">
            <a:xfrm>
              <a:off x="3145103" y="135393"/>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267" name="Group 266">
            <a:extLst>
              <a:ext uri="{FF2B5EF4-FFF2-40B4-BE49-F238E27FC236}">
                <a16:creationId xmlns:a16="http://schemas.microsoft.com/office/drawing/2014/main" id="{338A2372-E5E3-564F-90B5-EAFE125674E0}"/>
              </a:ext>
            </a:extLst>
          </p:cNvPr>
          <p:cNvGrpSpPr/>
          <p:nvPr/>
        </p:nvGrpSpPr>
        <p:grpSpPr>
          <a:xfrm>
            <a:off x="4349221" y="6097801"/>
            <a:ext cx="763614" cy="347650"/>
            <a:chOff x="3125342" y="135393"/>
            <a:chExt cx="763614" cy="347650"/>
          </a:xfrm>
        </p:grpSpPr>
        <p:sp>
          <p:nvSpPr>
            <p:cNvPr id="268" name="Freeform 14">
              <a:extLst>
                <a:ext uri="{FF2B5EF4-FFF2-40B4-BE49-F238E27FC236}">
                  <a16:creationId xmlns:a16="http://schemas.microsoft.com/office/drawing/2014/main" id="{6244AAD5-E480-9A47-8D11-14737A5FF1B3}"/>
                </a:ext>
              </a:extLst>
            </p:cNvPr>
            <p:cNvSpPr>
              <a:spLocks noChangeAspect="1"/>
            </p:cNvSpPr>
            <p:nvPr/>
          </p:nvSpPr>
          <p:spPr bwMode="auto">
            <a:xfrm>
              <a:off x="3376481" y="135393"/>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69" name="Freeform 13">
              <a:extLst>
                <a:ext uri="{FF2B5EF4-FFF2-40B4-BE49-F238E27FC236}">
                  <a16:creationId xmlns:a16="http://schemas.microsoft.com/office/drawing/2014/main" id="{9C0DD1A2-B152-D940-8714-049A6EB60021}"/>
                </a:ext>
              </a:extLst>
            </p:cNvPr>
            <p:cNvSpPr>
              <a:spLocks noChangeAspect="1"/>
            </p:cNvSpPr>
            <p:nvPr/>
          </p:nvSpPr>
          <p:spPr bwMode="auto">
            <a:xfrm>
              <a:off x="3125342" y="135393"/>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270" name="Straight Connector 269">
              <a:extLst>
                <a:ext uri="{FF2B5EF4-FFF2-40B4-BE49-F238E27FC236}">
                  <a16:creationId xmlns:a16="http://schemas.microsoft.com/office/drawing/2014/main" id="{08A58232-F4E4-BA47-A020-C6AAE16045EE}"/>
                </a:ext>
              </a:extLst>
            </p:cNvPr>
            <p:cNvCxnSpPr/>
            <p:nvPr/>
          </p:nvCxnSpPr>
          <p:spPr bwMode="auto">
            <a:xfrm flipH="1">
              <a:off x="3189615" y="179152"/>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1" name="Straight Connector 270">
              <a:extLst>
                <a:ext uri="{FF2B5EF4-FFF2-40B4-BE49-F238E27FC236}">
                  <a16:creationId xmlns:a16="http://schemas.microsoft.com/office/drawing/2014/main" id="{57DE8541-CF2A-5C4A-AE63-A076D9F8D39F}"/>
                </a:ext>
              </a:extLst>
            </p:cNvPr>
            <p:cNvCxnSpPr/>
            <p:nvPr/>
          </p:nvCxnSpPr>
          <p:spPr bwMode="auto">
            <a:xfrm>
              <a:off x="3249643" y="16091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2" name="Straight Connector 271">
              <a:extLst>
                <a:ext uri="{FF2B5EF4-FFF2-40B4-BE49-F238E27FC236}">
                  <a16:creationId xmlns:a16="http://schemas.microsoft.com/office/drawing/2014/main" id="{B7E8518E-CF68-CE43-A36B-23E397D4ED14}"/>
                </a:ext>
              </a:extLst>
            </p:cNvPr>
            <p:cNvCxnSpPr/>
            <p:nvPr/>
          </p:nvCxnSpPr>
          <p:spPr bwMode="auto">
            <a:xfrm>
              <a:off x="3327993" y="173303"/>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3" name="Straight Connector 272">
              <a:extLst>
                <a:ext uri="{FF2B5EF4-FFF2-40B4-BE49-F238E27FC236}">
                  <a16:creationId xmlns:a16="http://schemas.microsoft.com/office/drawing/2014/main" id="{916AE3A2-7154-984C-8FB6-ABB7FAD29585}"/>
                </a:ext>
              </a:extLst>
            </p:cNvPr>
            <p:cNvCxnSpPr/>
            <p:nvPr/>
          </p:nvCxnSpPr>
          <p:spPr bwMode="auto">
            <a:xfrm>
              <a:off x="3402080" y="182235"/>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4" name="Straight Connector 273">
              <a:extLst>
                <a:ext uri="{FF2B5EF4-FFF2-40B4-BE49-F238E27FC236}">
                  <a16:creationId xmlns:a16="http://schemas.microsoft.com/office/drawing/2014/main" id="{DE18E806-03CC-B240-86BE-C00DC6C4242B}"/>
                </a:ext>
              </a:extLst>
            </p:cNvPr>
            <p:cNvCxnSpPr/>
            <p:nvPr/>
          </p:nvCxnSpPr>
          <p:spPr bwMode="auto">
            <a:xfrm>
              <a:off x="3476168" y="207658"/>
              <a:ext cx="5657"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5" name="Straight Connector 274">
              <a:extLst>
                <a:ext uri="{FF2B5EF4-FFF2-40B4-BE49-F238E27FC236}">
                  <a16:creationId xmlns:a16="http://schemas.microsoft.com/office/drawing/2014/main" id="{F15A2C5F-391A-2F41-8602-42241F4108B5}"/>
                </a:ext>
              </a:extLst>
            </p:cNvPr>
            <p:cNvCxnSpPr/>
            <p:nvPr/>
          </p:nvCxnSpPr>
          <p:spPr bwMode="auto">
            <a:xfrm>
              <a:off x="3550256" y="24350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6" name="Straight Connector 275">
              <a:extLst>
                <a:ext uri="{FF2B5EF4-FFF2-40B4-BE49-F238E27FC236}">
                  <a16:creationId xmlns:a16="http://schemas.microsoft.com/office/drawing/2014/main" id="{A0080116-4991-C441-9015-10BA3625F15E}"/>
                </a:ext>
              </a:extLst>
            </p:cNvPr>
            <p:cNvCxnSpPr/>
            <p:nvPr/>
          </p:nvCxnSpPr>
          <p:spPr bwMode="auto">
            <a:xfrm>
              <a:off x="3624344" y="162250"/>
              <a:ext cx="0" cy="31197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7" name="Freeform 18">
              <a:extLst>
                <a:ext uri="{FF2B5EF4-FFF2-40B4-BE49-F238E27FC236}">
                  <a16:creationId xmlns:a16="http://schemas.microsoft.com/office/drawing/2014/main" id="{767FCC6E-F519-FE49-8BF8-4500285133F0}"/>
                </a:ext>
              </a:extLst>
            </p:cNvPr>
            <p:cNvSpPr>
              <a:spLocks noChangeAspect="1"/>
            </p:cNvSpPr>
            <p:nvPr/>
          </p:nvSpPr>
          <p:spPr bwMode="auto">
            <a:xfrm>
              <a:off x="3348811"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78" name="Freeform 15">
              <a:extLst>
                <a:ext uri="{FF2B5EF4-FFF2-40B4-BE49-F238E27FC236}">
                  <a16:creationId xmlns:a16="http://schemas.microsoft.com/office/drawing/2014/main" id="{186C46F9-FF16-B544-8D19-253747E3994A}"/>
                </a:ext>
              </a:extLst>
            </p:cNvPr>
            <p:cNvSpPr>
              <a:spLocks noChangeAspect="1"/>
            </p:cNvSpPr>
            <p:nvPr/>
          </p:nvSpPr>
          <p:spPr bwMode="auto">
            <a:xfrm>
              <a:off x="3594294" y="135393"/>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279" name="Freeform 17">
              <a:extLst>
                <a:ext uri="{FF2B5EF4-FFF2-40B4-BE49-F238E27FC236}">
                  <a16:creationId xmlns:a16="http://schemas.microsoft.com/office/drawing/2014/main" id="{9910EE34-6E08-AD49-8260-F7C997580EC6}"/>
                </a:ext>
              </a:extLst>
            </p:cNvPr>
            <p:cNvSpPr>
              <a:spLocks noChangeAspect="1"/>
            </p:cNvSpPr>
            <p:nvPr/>
          </p:nvSpPr>
          <p:spPr bwMode="auto">
            <a:xfrm>
              <a:off x="3145103" y="135393"/>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280" name="Rectangle 10">
            <a:extLst>
              <a:ext uri="{FF2B5EF4-FFF2-40B4-BE49-F238E27FC236}">
                <a16:creationId xmlns:a16="http://schemas.microsoft.com/office/drawing/2014/main" id="{6FF8C6E4-9425-1948-95E5-38CC595DD3E7}"/>
              </a:ext>
            </a:extLst>
          </p:cNvPr>
          <p:cNvSpPr>
            <a:spLocks noChangeArrowheads="1"/>
          </p:cNvSpPr>
          <p:nvPr/>
        </p:nvSpPr>
        <p:spPr bwMode="auto">
          <a:xfrm>
            <a:off x="2905415" y="5781963"/>
            <a:ext cx="2289409" cy="33855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dirty="0">
                <a:solidFill>
                  <a:srgbClr val="FFFFFF"/>
                </a:solidFill>
                <a:latin typeface="Arial"/>
                <a:ea typeface="ＭＳ Ｐゴシック" charset="0"/>
                <a:cs typeface="Arial"/>
              </a:rPr>
              <a:t>Hyper-Replicative DNA</a:t>
            </a:r>
            <a:endParaRPr lang="el-GR" sz="1600" dirty="0">
              <a:solidFill>
                <a:srgbClr val="FFFFFF"/>
              </a:solidFill>
              <a:latin typeface="Arial"/>
              <a:ea typeface="ＭＳ Ｐゴシック" charset="0"/>
              <a:cs typeface="Arial"/>
            </a:endParaRPr>
          </a:p>
        </p:txBody>
      </p:sp>
      <p:sp>
        <p:nvSpPr>
          <p:cNvPr id="281" name="Line 9">
            <a:extLst>
              <a:ext uri="{FF2B5EF4-FFF2-40B4-BE49-F238E27FC236}">
                <a16:creationId xmlns:a16="http://schemas.microsoft.com/office/drawing/2014/main" id="{936912F1-8305-5248-BF50-812725C0C28B}"/>
              </a:ext>
            </a:extLst>
          </p:cNvPr>
          <p:cNvSpPr>
            <a:spLocks noChangeShapeType="1"/>
          </p:cNvSpPr>
          <p:nvPr/>
        </p:nvSpPr>
        <p:spPr bwMode="auto">
          <a:xfrm flipH="1">
            <a:off x="3651872" y="5834426"/>
            <a:ext cx="1473069" cy="0"/>
          </a:xfrm>
          <a:prstGeom prst="line">
            <a:avLst/>
          </a:prstGeom>
          <a:noFill/>
          <a:ln w="1905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6" name="Rectangle 10">
            <a:extLst>
              <a:ext uri="{FF2B5EF4-FFF2-40B4-BE49-F238E27FC236}">
                <a16:creationId xmlns:a16="http://schemas.microsoft.com/office/drawing/2014/main" id="{0A4AA3C2-7A2E-4542-8317-62C3D31E5B06}"/>
              </a:ext>
            </a:extLst>
          </p:cNvPr>
          <p:cNvSpPr>
            <a:spLocks noChangeArrowheads="1"/>
          </p:cNvSpPr>
          <p:nvPr/>
        </p:nvSpPr>
        <p:spPr bwMode="auto">
          <a:xfrm>
            <a:off x="3790979" y="4650237"/>
            <a:ext cx="143648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dirty="0">
                <a:solidFill>
                  <a:srgbClr val="FF0000"/>
                </a:solidFill>
                <a:latin typeface="Arial"/>
                <a:ea typeface="ＭＳ Ｐゴシック" charset="0"/>
                <a:cs typeface="Arial"/>
              </a:rPr>
              <a:t>DNA Damage</a:t>
            </a:r>
            <a:endParaRPr lang="el-GR" sz="1600" dirty="0">
              <a:solidFill>
                <a:srgbClr val="FF0000"/>
              </a:solidFill>
              <a:latin typeface="Arial"/>
              <a:ea typeface="ＭＳ Ｐゴシック" charset="0"/>
              <a:cs typeface="Arial"/>
            </a:endParaRPr>
          </a:p>
        </p:txBody>
      </p:sp>
      <p:grpSp>
        <p:nvGrpSpPr>
          <p:cNvPr id="307" name="Group 306">
            <a:extLst>
              <a:ext uri="{FF2B5EF4-FFF2-40B4-BE49-F238E27FC236}">
                <a16:creationId xmlns:a16="http://schemas.microsoft.com/office/drawing/2014/main" id="{B1A0851D-F7FB-9744-99DB-A150456E9BA2}"/>
              </a:ext>
            </a:extLst>
          </p:cNvPr>
          <p:cNvGrpSpPr/>
          <p:nvPr/>
        </p:nvGrpSpPr>
        <p:grpSpPr>
          <a:xfrm>
            <a:off x="3724021" y="4334911"/>
            <a:ext cx="1231038" cy="356788"/>
            <a:chOff x="2640961" y="3696865"/>
            <a:chExt cx="1231038" cy="356788"/>
          </a:xfrm>
        </p:grpSpPr>
        <p:sp>
          <p:nvSpPr>
            <p:cNvPr id="308" name="Freeform 14">
              <a:extLst>
                <a:ext uri="{FF2B5EF4-FFF2-40B4-BE49-F238E27FC236}">
                  <a16:creationId xmlns:a16="http://schemas.microsoft.com/office/drawing/2014/main" id="{27AEAD30-888C-844C-BC2B-D9B7C2BCDDC1}"/>
                </a:ext>
              </a:extLst>
            </p:cNvPr>
            <p:cNvSpPr>
              <a:spLocks noChangeAspect="1"/>
            </p:cNvSpPr>
            <p:nvPr/>
          </p:nvSpPr>
          <p:spPr bwMode="auto">
            <a:xfrm>
              <a:off x="3577337" y="3703216"/>
              <a:ext cx="294662"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09" name="Freeform 13">
              <a:extLst>
                <a:ext uri="{FF2B5EF4-FFF2-40B4-BE49-F238E27FC236}">
                  <a16:creationId xmlns:a16="http://schemas.microsoft.com/office/drawing/2014/main" id="{ACD7B361-C875-794E-AC2D-05B628889E81}"/>
                </a:ext>
              </a:extLst>
            </p:cNvPr>
            <p:cNvSpPr>
              <a:spLocks/>
            </p:cNvSpPr>
            <p:nvPr/>
          </p:nvSpPr>
          <p:spPr bwMode="auto">
            <a:xfrm>
              <a:off x="3322512" y="3696865"/>
              <a:ext cx="295651" cy="356788"/>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10" name="Freeform 8">
              <a:extLst>
                <a:ext uri="{FF2B5EF4-FFF2-40B4-BE49-F238E27FC236}">
                  <a16:creationId xmlns:a16="http://schemas.microsoft.com/office/drawing/2014/main" id="{AAC7CE90-C312-E84C-8ED5-DB2410644E34}"/>
                </a:ext>
              </a:extLst>
            </p:cNvPr>
            <p:cNvSpPr>
              <a:spLocks noChangeAspect="1"/>
            </p:cNvSpPr>
            <p:nvPr/>
          </p:nvSpPr>
          <p:spPr bwMode="auto">
            <a:xfrm>
              <a:off x="2650264" y="3703216"/>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11" name="Freeform 7">
              <a:extLst>
                <a:ext uri="{FF2B5EF4-FFF2-40B4-BE49-F238E27FC236}">
                  <a16:creationId xmlns:a16="http://schemas.microsoft.com/office/drawing/2014/main" id="{486550CF-52F4-134E-B0C7-FFE981A26830}"/>
                </a:ext>
              </a:extLst>
            </p:cNvPr>
            <p:cNvSpPr>
              <a:spLocks noChangeAspect="1"/>
            </p:cNvSpPr>
            <p:nvPr/>
          </p:nvSpPr>
          <p:spPr bwMode="auto">
            <a:xfrm>
              <a:off x="3127031" y="3703216"/>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12" name="Straight Connector 311">
              <a:extLst>
                <a:ext uri="{FF2B5EF4-FFF2-40B4-BE49-F238E27FC236}">
                  <a16:creationId xmlns:a16="http://schemas.microsoft.com/office/drawing/2014/main" id="{8116B0FF-04F4-D445-8AAE-61AEB06A4C55}"/>
                </a:ext>
              </a:extLst>
            </p:cNvPr>
            <p:cNvCxnSpPr/>
            <p:nvPr/>
          </p:nvCxnSpPr>
          <p:spPr bwMode="auto">
            <a:xfrm>
              <a:off x="3230897" y="3811286"/>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3" name="Straight Connector 312">
              <a:extLst>
                <a:ext uri="{FF2B5EF4-FFF2-40B4-BE49-F238E27FC236}">
                  <a16:creationId xmlns:a16="http://schemas.microsoft.com/office/drawing/2014/main" id="{4D0D5303-1C41-3843-8A1C-AB5BF49255C7}"/>
                </a:ext>
              </a:extLst>
            </p:cNvPr>
            <p:cNvCxnSpPr/>
            <p:nvPr/>
          </p:nvCxnSpPr>
          <p:spPr bwMode="auto">
            <a:xfrm>
              <a:off x="2755370" y="3785735"/>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4" name="Straight Connector 313">
              <a:extLst>
                <a:ext uri="{FF2B5EF4-FFF2-40B4-BE49-F238E27FC236}">
                  <a16:creationId xmlns:a16="http://schemas.microsoft.com/office/drawing/2014/main" id="{F5678A9A-56D0-A549-A9DC-68BE71392B4A}"/>
                </a:ext>
              </a:extLst>
            </p:cNvPr>
            <p:cNvCxnSpPr/>
            <p:nvPr/>
          </p:nvCxnSpPr>
          <p:spPr bwMode="auto">
            <a:xfrm>
              <a:off x="3602936" y="3847500"/>
              <a:ext cx="0" cy="2044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5" name="Straight Connector 314">
              <a:extLst>
                <a:ext uri="{FF2B5EF4-FFF2-40B4-BE49-F238E27FC236}">
                  <a16:creationId xmlns:a16="http://schemas.microsoft.com/office/drawing/2014/main" id="{19B06524-2A17-FC4B-BCC0-6E6B753EB528}"/>
                </a:ext>
              </a:extLst>
            </p:cNvPr>
            <p:cNvCxnSpPr/>
            <p:nvPr/>
          </p:nvCxnSpPr>
          <p:spPr bwMode="auto">
            <a:xfrm>
              <a:off x="3677024" y="3775481"/>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6" name="Straight Connector 315">
              <a:extLst>
                <a:ext uri="{FF2B5EF4-FFF2-40B4-BE49-F238E27FC236}">
                  <a16:creationId xmlns:a16="http://schemas.microsoft.com/office/drawing/2014/main" id="{2BEC8812-0965-3A4B-A86B-591AEA1F4576}"/>
                </a:ext>
              </a:extLst>
            </p:cNvPr>
            <p:cNvCxnSpPr/>
            <p:nvPr/>
          </p:nvCxnSpPr>
          <p:spPr bwMode="auto">
            <a:xfrm>
              <a:off x="3751112" y="3811325"/>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7" name="Straight Connector 316">
              <a:extLst>
                <a:ext uri="{FF2B5EF4-FFF2-40B4-BE49-F238E27FC236}">
                  <a16:creationId xmlns:a16="http://schemas.microsoft.com/office/drawing/2014/main" id="{1736DEC9-C7BB-3C4C-A9AE-6FF163E40524}"/>
                </a:ext>
              </a:extLst>
            </p:cNvPr>
            <p:cNvCxnSpPr/>
            <p:nvPr/>
          </p:nvCxnSpPr>
          <p:spPr bwMode="auto">
            <a:xfrm>
              <a:off x="2844351" y="3765816"/>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8" name="Straight Connector 317">
              <a:extLst>
                <a:ext uri="{FF2B5EF4-FFF2-40B4-BE49-F238E27FC236}">
                  <a16:creationId xmlns:a16="http://schemas.microsoft.com/office/drawing/2014/main" id="{B60C8015-B377-A447-A02A-1B9974EA478C}"/>
                </a:ext>
              </a:extLst>
            </p:cNvPr>
            <p:cNvCxnSpPr/>
            <p:nvPr/>
          </p:nvCxnSpPr>
          <p:spPr bwMode="auto">
            <a:xfrm>
              <a:off x="2906876" y="3956786"/>
              <a:ext cx="0" cy="9077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9" name="Freeform 10">
              <a:extLst>
                <a:ext uri="{FF2B5EF4-FFF2-40B4-BE49-F238E27FC236}">
                  <a16:creationId xmlns:a16="http://schemas.microsoft.com/office/drawing/2014/main" id="{8B96E198-AF69-7343-AE3B-486040A66824}"/>
                </a:ext>
              </a:extLst>
            </p:cNvPr>
            <p:cNvSpPr>
              <a:spLocks noChangeAspect="1"/>
            </p:cNvSpPr>
            <p:nvPr/>
          </p:nvSpPr>
          <p:spPr bwMode="auto">
            <a:xfrm>
              <a:off x="2640961" y="3703216"/>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20" name="Straight Connector 319">
              <a:extLst>
                <a:ext uri="{FF2B5EF4-FFF2-40B4-BE49-F238E27FC236}">
                  <a16:creationId xmlns:a16="http://schemas.microsoft.com/office/drawing/2014/main" id="{BD78103F-6FD3-A243-B0EE-11F05E5F80AC}"/>
                </a:ext>
              </a:extLst>
            </p:cNvPr>
            <p:cNvCxnSpPr/>
            <p:nvPr/>
          </p:nvCxnSpPr>
          <p:spPr bwMode="auto">
            <a:xfrm>
              <a:off x="3322555" y="3784726"/>
              <a:ext cx="0" cy="220745"/>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1" name="Straight Connector 320">
              <a:extLst>
                <a:ext uri="{FF2B5EF4-FFF2-40B4-BE49-F238E27FC236}">
                  <a16:creationId xmlns:a16="http://schemas.microsoft.com/office/drawing/2014/main" id="{49006AE2-E33F-F94C-A9FE-898F6AA1B7B3}"/>
                </a:ext>
              </a:extLst>
            </p:cNvPr>
            <p:cNvCxnSpPr/>
            <p:nvPr/>
          </p:nvCxnSpPr>
          <p:spPr bwMode="auto">
            <a:xfrm>
              <a:off x="2906514" y="3711633"/>
              <a:ext cx="0" cy="13649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2" name="Straight Connector 321">
              <a:extLst>
                <a:ext uri="{FF2B5EF4-FFF2-40B4-BE49-F238E27FC236}">
                  <a16:creationId xmlns:a16="http://schemas.microsoft.com/office/drawing/2014/main" id="{54EFAD4B-2C51-1440-9A7A-FCF631919D06}"/>
                </a:ext>
              </a:extLst>
            </p:cNvPr>
            <p:cNvCxnSpPr/>
            <p:nvPr/>
          </p:nvCxnSpPr>
          <p:spPr bwMode="auto">
            <a:xfrm>
              <a:off x="3159869" y="3755808"/>
              <a:ext cx="0" cy="136491"/>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3" name="Straight Connector 322">
              <a:extLst>
                <a:ext uri="{FF2B5EF4-FFF2-40B4-BE49-F238E27FC236}">
                  <a16:creationId xmlns:a16="http://schemas.microsoft.com/office/drawing/2014/main" id="{B48A0988-0A6F-1F4A-A490-5235DA930A4A}"/>
                </a:ext>
              </a:extLst>
            </p:cNvPr>
            <p:cNvCxnSpPr/>
            <p:nvPr/>
          </p:nvCxnSpPr>
          <p:spPr bwMode="auto">
            <a:xfrm>
              <a:off x="3156983" y="3947780"/>
              <a:ext cx="0" cy="9077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4" name="Freeform 16">
              <a:extLst>
                <a:ext uri="{FF2B5EF4-FFF2-40B4-BE49-F238E27FC236}">
                  <a16:creationId xmlns:a16="http://schemas.microsoft.com/office/drawing/2014/main" id="{68D9799E-B33F-814F-8538-9701381D8223}"/>
                </a:ext>
              </a:extLst>
            </p:cNvPr>
            <p:cNvSpPr>
              <a:spLocks noChangeAspect="1"/>
            </p:cNvSpPr>
            <p:nvPr/>
          </p:nvSpPr>
          <p:spPr bwMode="auto">
            <a:xfrm>
              <a:off x="2892100" y="3703216"/>
              <a:ext cx="295651" cy="347650"/>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25" name="Freeform 12">
              <a:extLst>
                <a:ext uri="{FF2B5EF4-FFF2-40B4-BE49-F238E27FC236}">
                  <a16:creationId xmlns:a16="http://schemas.microsoft.com/office/drawing/2014/main" id="{A50B707B-A49D-374F-8C5C-5F07CB0EE00A}"/>
                </a:ext>
              </a:extLst>
            </p:cNvPr>
            <p:cNvSpPr>
              <a:spLocks noChangeAspect="1"/>
            </p:cNvSpPr>
            <p:nvPr/>
          </p:nvSpPr>
          <p:spPr bwMode="auto">
            <a:xfrm>
              <a:off x="3094820" y="3703216"/>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26" name="Straight Connector 325">
              <a:extLst>
                <a:ext uri="{FF2B5EF4-FFF2-40B4-BE49-F238E27FC236}">
                  <a16:creationId xmlns:a16="http://schemas.microsoft.com/office/drawing/2014/main" id="{2F1B4124-8E62-DE4F-AB3D-18AE1D61C5D1}"/>
                </a:ext>
              </a:extLst>
            </p:cNvPr>
            <p:cNvCxnSpPr/>
            <p:nvPr/>
          </p:nvCxnSpPr>
          <p:spPr bwMode="auto">
            <a:xfrm>
              <a:off x="3602936" y="3725135"/>
              <a:ext cx="0" cy="76409"/>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 name="Freeform 18">
              <a:extLst>
                <a:ext uri="{FF2B5EF4-FFF2-40B4-BE49-F238E27FC236}">
                  <a16:creationId xmlns:a16="http://schemas.microsoft.com/office/drawing/2014/main" id="{8CA5154E-8A5C-1F4A-B532-F53102B9D162}"/>
                </a:ext>
              </a:extLst>
            </p:cNvPr>
            <p:cNvSpPr>
              <a:spLocks noChangeAspect="1"/>
            </p:cNvSpPr>
            <p:nvPr/>
          </p:nvSpPr>
          <p:spPr bwMode="auto">
            <a:xfrm>
              <a:off x="3549667" y="3703216"/>
              <a:ext cx="294662" cy="347650"/>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328" name="Straight Connector 327">
              <a:extLst>
                <a:ext uri="{FF2B5EF4-FFF2-40B4-BE49-F238E27FC236}">
                  <a16:creationId xmlns:a16="http://schemas.microsoft.com/office/drawing/2014/main" id="{CF708FE8-173A-BC41-97A7-0B98557F906C}"/>
                </a:ext>
              </a:extLst>
            </p:cNvPr>
            <p:cNvCxnSpPr/>
            <p:nvPr/>
          </p:nvCxnSpPr>
          <p:spPr bwMode="auto">
            <a:xfrm>
              <a:off x="3489485" y="3831463"/>
              <a:ext cx="0" cy="14041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29" name="Freeform 46">
            <a:extLst>
              <a:ext uri="{FF2B5EF4-FFF2-40B4-BE49-F238E27FC236}">
                <a16:creationId xmlns:a16="http://schemas.microsoft.com/office/drawing/2014/main" id="{FE3178C1-C7F7-B444-B3E7-3F5612B4E71F}"/>
              </a:ext>
            </a:extLst>
          </p:cNvPr>
          <p:cNvSpPr>
            <a:spLocks/>
          </p:cNvSpPr>
          <p:nvPr/>
        </p:nvSpPr>
        <p:spPr bwMode="auto">
          <a:xfrm rot="16663622" flipH="1">
            <a:off x="2504717" y="4969334"/>
            <a:ext cx="1460892" cy="730834"/>
          </a:xfrm>
          <a:custGeom>
            <a:avLst/>
            <a:gdLst>
              <a:gd name="T0" fmla="*/ 294 w 294"/>
              <a:gd name="T1" fmla="*/ 25 h 679"/>
              <a:gd name="T2" fmla="*/ 54 w 294"/>
              <a:gd name="T3" fmla="*/ 109 h 679"/>
              <a:gd name="T4" fmla="*/ 0 w 294"/>
              <a:gd name="T5" fmla="*/ 679 h 679"/>
              <a:gd name="connsiteX0" fmla="*/ 10000 w 10000"/>
              <a:gd name="connsiteY0" fmla="*/ 0 h 9632"/>
              <a:gd name="connsiteX1" fmla="*/ 4994 w 10000"/>
              <a:gd name="connsiteY1" fmla="*/ 2875 h 9632"/>
              <a:gd name="connsiteX2" fmla="*/ 0 w 10000"/>
              <a:gd name="connsiteY2" fmla="*/ 9632 h 9632"/>
              <a:gd name="connsiteX0" fmla="*/ 11329 w 11329"/>
              <a:gd name="connsiteY0" fmla="*/ 0 h 12317"/>
              <a:gd name="connsiteX1" fmla="*/ 6323 w 11329"/>
              <a:gd name="connsiteY1" fmla="*/ 2985 h 12317"/>
              <a:gd name="connsiteX2" fmla="*/ 0 w 11329"/>
              <a:gd name="connsiteY2" fmla="*/ 12317 h 12317"/>
              <a:gd name="connsiteX0" fmla="*/ 11420 w 11420"/>
              <a:gd name="connsiteY0" fmla="*/ 0 h 12317"/>
              <a:gd name="connsiteX1" fmla="*/ 6414 w 11420"/>
              <a:gd name="connsiteY1" fmla="*/ 2985 h 12317"/>
              <a:gd name="connsiteX2" fmla="*/ 91 w 11420"/>
              <a:gd name="connsiteY2" fmla="*/ 12317 h 12317"/>
              <a:gd name="connsiteX0" fmla="*/ 11359 w 11359"/>
              <a:gd name="connsiteY0" fmla="*/ 0 h 12317"/>
              <a:gd name="connsiteX1" fmla="*/ 6353 w 11359"/>
              <a:gd name="connsiteY1" fmla="*/ 2985 h 12317"/>
              <a:gd name="connsiteX2" fmla="*/ 30 w 11359"/>
              <a:gd name="connsiteY2" fmla="*/ 12317 h 12317"/>
              <a:gd name="connsiteX0" fmla="*/ 11376 w 11376"/>
              <a:gd name="connsiteY0" fmla="*/ 0 h 12317"/>
              <a:gd name="connsiteX1" fmla="*/ 4303 w 11376"/>
              <a:gd name="connsiteY1" fmla="*/ 2088 h 12317"/>
              <a:gd name="connsiteX2" fmla="*/ 47 w 11376"/>
              <a:gd name="connsiteY2" fmla="*/ 12317 h 12317"/>
              <a:gd name="connsiteX0" fmla="*/ 11341 w 11341"/>
              <a:gd name="connsiteY0" fmla="*/ 0 h 12317"/>
              <a:gd name="connsiteX1" fmla="*/ 4268 w 11341"/>
              <a:gd name="connsiteY1" fmla="*/ 2088 h 12317"/>
              <a:gd name="connsiteX2" fmla="*/ 12 w 11341"/>
              <a:gd name="connsiteY2" fmla="*/ 12317 h 12317"/>
            </a:gdLst>
            <a:ahLst/>
            <a:cxnLst>
              <a:cxn ang="0">
                <a:pos x="connsiteX0" y="connsiteY0"/>
              </a:cxn>
              <a:cxn ang="0">
                <a:pos x="connsiteX1" y="connsiteY1"/>
              </a:cxn>
              <a:cxn ang="0">
                <a:pos x="connsiteX2" y="connsiteY2"/>
              </a:cxn>
            </a:cxnLst>
            <a:rect l="l" t="t" r="r" b="b"/>
            <a:pathLst>
              <a:path w="11341" h="12317">
                <a:moveTo>
                  <a:pt x="11341" y="0"/>
                </a:moveTo>
                <a:cubicBezTo>
                  <a:pt x="9980" y="214"/>
                  <a:pt x="5934" y="422"/>
                  <a:pt x="4268" y="2088"/>
                </a:cubicBezTo>
                <a:cubicBezTo>
                  <a:pt x="2601" y="3755"/>
                  <a:pt x="-201" y="9975"/>
                  <a:pt x="12" y="12317"/>
                </a:cubicBezTo>
              </a:path>
            </a:pathLst>
          </a:custGeom>
          <a:noFill/>
          <a:ln w="19050" cap="flat" cmpd="sng">
            <a:solidFill>
              <a:srgbClr val="FFFFFF"/>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0" name="Rectangle 10">
            <a:extLst>
              <a:ext uri="{FF2B5EF4-FFF2-40B4-BE49-F238E27FC236}">
                <a16:creationId xmlns:a16="http://schemas.microsoft.com/office/drawing/2014/main" id="{DDCC1D4D-A918-8340-AE33-E704E7943BA7}"/>
              </a:ext>
            </a:extLst>
          </p:cNvPr>
          <p:cNvSpPr>
            <a:spLocks noChangeArrowheads="1"/>
          </p:cNvSpPr>
          <p:nvPr/>
        </p:nvSpPr>
        <p:spPr bwMode="auto">
          <a:xfrm>
            <a:off x="3901574" y="1455452"/>
            <a:ext cx="146065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b="1" dirty="0">
                <a:solidFill>
                  <a:srgbClr val="DC6A02"/>
                </a:solidFill>
                <a:latin typeface="Arial"/>
                <a:ea typeface="ＭＳ Ｐゴシック" charset="0"/>
                <a:cs typeface="Arial"/>
              </a:rPr>
              <a:t>UV Radiation</a:t>
            </a:r>
            <a:endParaRPr lang="el-GR" sz="1600" b="1" dirty="0">
              <a:solidFill>
                <a:srgbClr val="DC6A02"/>
              </a:solidFill>
              <a:latin typeface="Arial"/>
              <a:ea typeface="ＭＳ Ｐゴシック" charset="0"/>
              <a:cs typeface="Arial"/>
            </a:endParaRPr>
          </a:p>
        </p:txBody>
      </p:sp>
      <p:sp>
        <p:nvSpPr>
          <p:cNvPr id="331" name="Rectangle 10">
            <a:extLst>
              <a:ext uri="{FF2B5EF4-FFF2-40B4-BE49-F238E27FC236}">
                <a16:creationId xmlns:a16="http://schemas.microsoft.com/office/drawing/2014/main" id="{397DD4D1-A256-AE49-ACB5-C9676A75C312}"/>
              </a:ext>
            </a:extLst>
          </p:cNvPr>
          <p:cNvSpPr>
            <a:spLocks noChangeArrowheads="1"/>
          </p:cNvSpPr>
          <p:nvPr/>
        </p:nvSpPr>
        <p:spPr bwMode="auto">
          <a:xfrm>
            <a:off x="4061726" y="4960039"/>
            <a:ext cx="168668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dirty="0">
                <a:solidFill>
                  <a:srgbClr val="FFFFFF"/>
                </a:solidFill>
                <a:latin typeface="Arial"/>
                <a:ea typeface="ＭＳ Ｐゴシック" charset="0"/>
                <a:cs typeface="Arial"/>
              </a:rPr>
              <a:t>Cell</a:t>
            </a:r>
            <a:r>
              <a:rPr lang="en-US" sz="1600" dirty="0">
                <a:solidFill>
                  <a:srgbClr val="F8F8F8">
                    <a:lumMod val="10000"/>
                  </a:srgbClr>
                </a:solidFill>
                <a:latin typeface="Arial"/>
                <a:ea typeface="ＭＳ Ｐゴシック" charset="0"/>
                <a:cs typeface="Arial"/>
              </a:rPr>
              <a:t> </a:t>
            </a:r>
            <a:r>
              <a:rPr lang="en-US" sz="1600" dirty="0">
                <a:solidFill>
                  <a:srgbClr val="FFFFFF"/>
                </a:solidFill>
                <a:latin typeface="Arial"/>
                <a:ea typeface="ＭＳ Ｐゴシック" charset="0"/>
                <a:cs typeface="Arial"/>
              </a:rPr>
              <a:t>Proliferation</a:t>
            </a:r>
            <a:endParaRPr lang="el-GR" sz="1600" dirty="0">
              <a:solidFill>
                <a:srgbClr val="FFFFFF"/>
              </a:solidFill>
              <a:latin typeface="Arial"/>
              <a:ea typeface="ＭＳ Ｐゴシック" charset="0"/>
              <a:cs typeface="Arial"/>
            </a:endParaRPr>
          </a:p>
        </p:txBody>
      </p:sp>
      <p:sp>
        <p:nvSpPr>
          <p:cNvPr id="282" name="Oval 281">
            <a:extLst>
              <a:ext uri="{FF2B5EF4-FFF2-40B4-BE49-F238E27FC236}">
                <a16:creationId xmlns:a16="http://schemas.microsoft.com/office/drawing/2014/main" id="{C7F15114-EB1E-4444-B9A1-9EE2E19CEAEB}"/>
              </a:ext>
            </a:extLst>
          </p:cNvPr>
          <p:cNvSpPr/>
          <p:nvPr/>
        </p:nvSpPr>
        <p:spPr bwMode="auto">
          <a:xfrm>
            <a:off x="5429119" y="3911849"/>
            <a:ext cx="770064" cy="283422"/>
          </a:xfrm>
          <a:prstGeom prst="ellipse">
            <a:avLst/>
          </a:prstGeom>
          <a:solidFill>
            <a:srgbClr val="FD8F2B">
              <a:lumMod val="40000"/>
              <a:lumOff val="60000"/>
            </a:srgbClr>
          </a:solidFill>
          <a:ln w="19050" cap="flat" cmpd="sng" algn="ctr">
            <a:solidFill>
              <a:srgbClr val="FD8F2B">
                <a:lumMod val="40000"/>
                <a:lumOff val="60000"/>
              </a:srgbClr>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252C8"/>
                </a:solidFill>
                <a:effectLst/>
                <a:uLnTx/>
                <a:uFillTx/>
                <a:latin typeface="Arial"/>
                <a:ea typeface="ＭＳ Ｐゴシック" charset="0"/>
                <a:cs typeface="Arial"/>
              </a:rPr>
              <a:t>P16</a:t>
            </a:r>
            <a:r>
              <a:rPr kumimoji="0" lang="en-US" sz="1000" b="1" i="0" u="none" strike="noStrike" kern="0" cap="none" spc="0" normalizeH="0" baseline="30000" noProof="0" dirty="0">
                <a:ln>
                  <a:noFill/>
                </a:ln>
                <a:solidFill>
                  <a:srgbClr val="0252C8"/>
                </a:solidFill>
                <a:effectLst/>
                <a:uLnTx/>
                <a:uFillTx/>
                <a:latin typeface="Arial"/>
                <a:ea typeface="ＭＳ Ｐゴシック" charset="0"/>
                <a:cs typeface="Arial"/>
              </a:rPr>
              <a:t>INK4A</a:t>
            </a:r>
          </a:p>
        </p:txBody>
      </p:sp>
      <p:sp>
        <p:nvSpPr>
          <p:cNvPr id="283" name="Freeform 282">
            <a:extLst>
              <a:ext uri="{FF2B5EF4-FFF2-40B4-BE49-F238E27FC236}">
                <a16:creationId xmlns:a16="http://schemas.microsoft.com/office/drawing/2014/main" id="{93DA7ED4-F3F7-A247-BDE8-174D37029194}"/>
              </a:ext>
            </a:extLst>
          </p:cNvPr>
          <p:cNvSpPr/>
          <p:nvPr/>
        </p:nvSpPr>
        <p:spPr>
          <a:xfrm rot="7807513">
            <a:off x="4491614" y="3806838"/>
            <a:ext cx="762011" cy="660731"/>
          </a:xfrm>
          <a:custGeom>
            <a:avLst/>
            <a:gdLst>
              <a:gd name="connsiteX0" fmla="*/ 1915886 w 1915886"/>
              <a:gd name="connsiteY0" fmla="*/ 674915 h 674915"/>
              <a:gd name="connsiteX1" fmla="*/ 1099458 w 1915886"/>
              <a:gd name="connsiteY1" fmla="*/ 511629 h 674915"/>
              <a:gd name="connsiteX2" fmla="*/ 0 w 1915886"/>
              <a:gd name="connsiteY2" fmla="*/ 0 h 674915"/>
            </a:gdLst>
            <a:ahLst/>
            <a:cxnLst>
              <a:cxn ang="0">
                <a:pos x="connsiteX0" y="connsiteY0"/>
              </a:cxn>
              <a:cxn ang="0">
                <a:pos x="connsiteX1" y="connsiteY1"/>
              </a:cxn>
              <a:cxn ang="0">
                <a:pos x="connsiteX2" y="connsiteY2"/>
              </a:cxn>
            </a:cxnLst>
            <a:rect l="l" t="t" r="r" b="b"/>
            <a:pathLst>
              <a:path w="1915886" h="674915">
                <a:moveTo>
                  <a:pt x="1915886" y="674915"/>
                </a:moveTo>
                <a:cubicBezTo>
                  <a:pt x="1667329" y="649515"/>
                  <a:pt x="1418772" y="624115"/>
                  <a:pt x="1099458" y="511629"/>
                </a:cubicBezTo>
                <a:cubicBezTo>
                  <a:pt x="780144" y="399143"/>
                  <a:pt x="390072" y="199571"/>
                  <a:pt x="0" y="0"/>
                </a:cubicBezTo>
              </a:path>
            </a:pathLst>
          </a:custGeom>
          <a:noFill/>
          <a:ln w="19050" cap="flat" cmpd="sng" algn="ctr">
            <a:solidFill>
              <a:srgbClr val="FF0000"/>
            </a:solidFill>
            <a:prstDash val="solid"/>
            <a:tailEnd type="triangle"/>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ＭＳ Ｐゴシック"/>
              <a:cs typeface="Arial"/>
            </a:endParaRPr>
          </a:p>
        </p:txBody>
      </p:sp>
      <p:sp>
        <p:nvSpPr>
          <p:cNvPr id="220" name="AutoShape 70">
            <a:extLst>
              <a:ext uri="{FF2B5EF4-FFF2-40B4-BE49-F238E27FC236}">
                <a16:creationId xmlns:a16="http://schemas.microsoft.com/office/drawing/2014/main" id="{2682E0D9-6C73-6246-B090-358A272C869D}"/>
              </a:ext>
            </a:extLst>
          </p:cNvPr>
          <p:cNvSpPr>
            <a:spLocks noChangeArrowheads="1"/>
          </p:cNvSpPr>
          <p:nvPr/>
        </p:nvSpPr>
        <p:spPr bwMode="auto">
          <a:xfrm>
            <a:off x="6649685" y="4137204"/>
            <a:ext cx="731734" cy="247245"/>
          </a:xfrm>
          <a:prstGeom prst="roundRect">
            <a:avLst>
              <a:gd name="adj" fmla="val 16667"/>
            </a:avLst>
          </a:prstGeom>
          <a:solidFill>
            <a:srgbClr val="660066"/>
          </a:solidFill>
          <a:ln w="3175" cmpd="sng">
            <a:solidFill>
              <a:schemeClr val="tx1"/>
            </a:solidFill>
            <a:headEnd/>
            <a:tailEnd/>
          </a:ln>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wrap="none" bIns="91440" anchor="ctr"/>
          <a:lstStyle/>
          <a:p>
            <a:pPr algn="ctr" defTabSz="914400" fontAlgn="base">
              <a:spcBef>
                <a:spcPct val="0"/>
              </a:spcBef>
              <a:spcAft>
                <a:spcPct val="0"/>
              </a:spcAft>
            </a:pPr>
            <a:r>
              <a:rPr lang="en-US" sz="1200" b="1" dirty="0">
                <a:solidFill>
                  <a:srgbClr val="F8F8F8"/>
                </a:solidFill>
                <a:latin typeface="Arial"/>
                <a:ea typeface="ＭＳ Ｐゴシック" charset="0"/>
                <a:cs typeface="Arial"/>
              </a:rPr>
              <a:t>CDK4/6</a:t>
            </a:r>
            <a:endParaRPr lang="en-US" sz="1200" b="1" baseline="-25000" dirty="0">
              <a:solidFill>
                <a:srgbClr val="F8F8F8"/>
              </a:solidFill>
              <a:latin typeface="Arial"/>
              <a:ea typeface="ＭＳ Ｐゴシック" charset="0"/>
              <a:cs typeface="Arial"/>
            </a:endParaRPr>
          </a:p>
        </p:txBody>
      </p:sp>
      <p:cxnSp>
        <p:nvCxnSpPr>
          <p:cNvPr id="257" name="Straight Connector 256">
            <a:extLst>
              <a:ext uri="{FF2B5EF4-FFF2-40B4-BE49-F238E27FC236}">
                <a16:creationId xmlns:a16="http://schemas.microsoft.com/office/drawing/2014/main" id="{2C0DA5D7-4C1D-BD4A-BE83-8C07D3416209}"/>
              </a:ext>
            </a:extLst>
          </p:cNvPr>
          <p:cNvCxnSpPr/>
          <p:nvPr/>
        </p:nvCxnSpPr>
        <p:spPr bwMode="auto">
          <a:xfrm>
            <a:off x="6252368" y="4110391"/>
            <a:ext cx="331572" cy="53566"/>
          </a:xfrm>
          <a:prstGeom prst="line">
            <a:avLst/>
          </a:prstGeom>
          <a:solidFill>
            <a:schemeClr val="accent1">
              <a:lumMod val="40000"/>
              <a:lumOff val="60000"/>
            </a:schemeClr>
          </a:solidFill>
          <a:ln w="19050"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4" name="Straight Connector 283">
            <a:extLst>
              <a:ext uri="{FF2B5EF4-FFF2-40B4-BE49-F238E27FC236}">
                <a16:creationId xmlns:a16="http://schemas.microsoft.com/office/drawing/2014/main" id="{E924A128-10CD-6140-A72E-1461575AC05F}"/>
              </a:ext>
            </a:extLst>
          </p:cNvPr>
          <p:cNvCxnSpPr/>
          <p:nvPr/>
        </p:nvCxnSpPr>
        <p:spPr bwMode="auto">
          <a:xfrm rot="17128692" flipH="1">
            <a:off x="6521343" y="4168566"/>
            <a:ext cx="124031" cy="2397"/>
          </a:xfrm>
          <a:prstGeom prst="line">
            <a:avLst/>
          </a:prstGeom>
          <a:solidFill>
            <a:schemeClr val="accent1">
              <a:lumMod val="40000"/>
              <a:lumOff val="60000"/>
            </a:schemeClr>
          </a:solidFill>
          <a:ln w="19050"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85" name="Group 284">
            <a:extLst>
              <a:ext uri="{FF2B5EF4-FFF2-40B4-BE49-F238E27FC236}">
                <a16:creationId xmlns:a16="http://schemas.microsoft.com/office/drawing/2014/main" id="{9914BE69-C6DC-8247-97AA-474927CFC883}"/>
              </a:ext>
            </a:extLst>
          </p:cNvPr>
          <p:cNvGrpSpPr/>
          <p:nvPr/>
        </p:nvGrpSpPr>
        <p:grpSpPr>
          <a:xfrm>
            <a:off x="6151645" y="5770064"/>
            <a:ext cx="749721" cy="893220"/>
            <a:chOff x="3163386" y="6012528"/>
            <a:chExt cx="749721" cy="893220"/>
          </a:xfrm>
        </p:grpSpPr>
        <p:grpSp>
          <p:nvGrpSpPr>
            <p:cNvPr id="286" name="Group 285">
              <a:extLst>
                <a:ext uri="{FF2B5EF4-FFF2-40B4-BE49-F238E27FC236}">
                  <a16:creationId xmlns:a16="http://schemas.microsoft.com/office/drawing/2014/main" id="{6879A861-3433-A447-93E7-AD96FC6019F1}"/>
                </a:ext>
              </a:extLst>
            </p:cNvPr>
            <p:cNvGrpSpPr/>
            <p:nvPr/>
          </p:nvGrpSpPr>
          <p:grpSpPr>
            <a:xfrm>
              <a:off x="3163386" y="6012528"/>
              <a:ext cx="562493" cy="522948"/>
              <a:chOff x="2482725" y="1073871"/>
              <a:chExt cx="562493" cy="522948"/>
            </a:xfrm>
          </p:grpSpPr>
          <p:sp>
            <p:nvSpPr>
              <p:cNvPr id="337" name="Freeform 336">
                <a:extLst>
                  <a:ext uri="{FF2B5EF4-FFF2-40B4-BE49-F238E27FC236}">
                    <a16:creationId xmlns:a16="http://schemas.microsoft.com/office/drawing/2014/main" id="{0F315275-D3B5-3647-8924-7B19795F9458}"/>
                  </a:ext>
                </a:extLst>
              </p:cNvPr>
              <p:cNvSpPr/>
              <p:nvPr/>
            </p:nvSpPr>
            <p:spPr>
              <a:xfrm rot="7592568">
                <a:off x="2531917" y="1219828"/>
                <a:ext cx="482252" cy="27173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 name="connsiteX0" fmla="*/ 30600 w 570300"/>
                  <a:gd name="connsiteY0" fmla="*/ 0 h 111163"/>
                  <a:gd name="connsiteX1" fmla="*/ 218506 w 570300"/>
                  <a:gd name="connsiteY1" fmla="*/ 111125 h 111163"/>
                  <a:gd name="connsiteX2" fmla="*/ 549459 w 570300"/>
                  <a:gd name="connsiteY2" fmla="*/ 6632 h 111163"/>
                  <a:gd name="connsiteX0" fmla="*/ 30600 w 549459"/>
                  <a:gd name="connsiteY0" fmla="*/ 0 h 111140"/>
                  <a:gd name="connsiteX1" fmla="*/ 218506 w 549459"/>
                  <a:gd name="connsiteY1" fmla="*/ 111125 h 111140"/>
                  <a:gd name="connsiteX2" fmla="*/ 549459 w 549459"/>
                  <a:gd name="connsiteY2" fmla="*/ 6632 h 111140"/>
                  <a:gd name="connsiteX0" fmla="*/ 16634 w 831187"/>
                  <a:gd name="connsiteY0" fmla="*/ 0 h 654878"/>
                  <a:gd name="connsiteX1" fmla="*/ 500234 w 831187"/>
                  <a:gd name="connsiteY1" fmla="*/ 627443 h 654878"/>
                  <a:gd name="connsiteX2" fmla="*/ 831187 w 831187"/>
                  <a:gd name="connsiteY2" fmla="*/ 522950 h 654878"/>
                  <a:gd name="connsiteX0" fmla="*/ 21443 w 835996"/>
                  <a:gd name="connsiteY0" fmla="*/ 0 h 535644"/>
                  <a:gd name="connsiteX1" fmla="*/ 383094 w 835996"/>
                  <a:gd name="connsiteY1" fmla="*/ 388507 h 535644"/>
                  <a:gd name="connsiteX2" fmla="*/ 835996 w 835996"/>
                  <a:gd name="connsiteY2" fmla="*/ 522950 h 535644"/>
                  <a:gd name="connsiteX0" fmla="*/ 21584 w 832879"/>
                  <a:gd name="connsiteY0" fmla="*/ 0 h 530471"/>
                  <a:gd name="connsiteX1" fmla="*/ 379977 w 832879"/>
                  <a:gd name="connsiteY1" fmla="*/ 383405 h 530471"/>
                  <a:gd name="connsiteX2" fmla="*/ 832879 w 832879"/>
                  <a:gd name="connsiteY2" fmla="*/ 517848 h 530471"/>
                  <a:gd name="connsiteX0" fmla="*/ 0 w 811295"/>
                  <a:gd name="connsiteY0" fmla="*/ 0 h 530471"/>
                  <a:gd name="connsiteX1" fmla="*/ 358393 w 811295"/>
                  <a:gd name="connsiteY1" fmla="*/ 383405 h 530471"/>
                  <a:gd name="connsiteX2" fmla="*/ 811295 w 811295"/>
                  <a:gd name="connsiteY2" fmla="*/ 517848 h 530471"/>
                </a:gdLst>
                <a:ahLst/>
                <a:cxnLst>
                  <a:cxn ang="0">
                    <a:pos x="connsiteX0" y="connsiteY0"/>
                  </a:cxn>
                  <a:cxn ang="0">
                    <a:pos x="connsiteX1" y="connsiteY1"/>
                  </a:cxn>
                  <a:cxn ang="0">
                    <a:pos x="connsiteX2" y="connsiteY2"/>
                  </a:cxn>
                </a:cxnLst>
                <a:rect l="l" t="t" r="r" b="b"/>
                <a:pathLst>
                  <a:path w="811295" h="530471">
                    <a:moveTo>
                      <a:pt x="0" y="0"/>
                    </a:moveTo>
                    <a:cubicBezTo>
                      <a:pt x="175529" y="308116"/>
                      <a:pt x="223177" y="297097"/>
                      <a:pt x="358393" y="383405"/>
                    </a:cubicBezTo>
                    <a:cubicBezTo>
                      <a:pt x="493609" y="469713"/>
                      <a:pt x="778777" y="565325"/>
                      <a:pt x="811295" y="517848"/>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8" name="Freeform 337">
                <a:extLst>
                  <a:ext uri="{FF2B5EF4-FFF2-40B4-BE49-F238E27FC236}">
                    <a16:creationId xmlns:a16="http://schemas.microsoft.com/office/drawing/2014/main" id="{C8D3958B-8D21-724E-A3F9-487E903025DA}"/>
                  </a:ext>
                </a:extLst>
              </p:cNvPr>
              <p:cNvSpPr/>
              <p:nvPr/>
            </p:nvSpPr>
            <p:spPr>
              <a:xfrm>
                <a:off x="2506019" y="1453445"/>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9" name="Freeform 338">
                <a:extLst>
                  <a:ext uri="{FF2B5EF4-FFF2-40B4-BE49-F238E27FC236}">
                    <a16:creationId xmlns:a16="http://schemas.microsoft.com/office/drawing/2014/main" id="{A13D1DD3-9451-2A4C-9890-4ED40EE04055}"/>
                  </a:ext>
                </a:extLst>
              </p:cNvPr>
              <p:cNvSpPr/>
              <p:nvPr/>
            </p:nvSpPr>
            <p:spPr>
              <a:xfrm>
                <a:off x="2511161" y="1378353"/>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0" name="Oval 339">
                <a:extLst>
                  <a:ext uri="{FF2B5EF4-FFF2-40B4-BE49-F238E27FC236}">
                    <a16:creationId xmlns:a16="http://schemas.microsoft.com/office/drawing/2014/main" id="{E3C30400-3E37-4B4C-8D86-118593D86E49}"/>
                  </a:ext>
                </a:extLst>
              </p:cNvPr>
              <p:cNvSpPr/>
              <p:nvPr/>
            </p:nvSpPr>
            <p:spPr bwMode="auto">
              <a:xfrm>
                <a:off x="2520502" y="1340154"/>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1" name="Freeform 340">
                <a:extLst>
                  <a:ext uri="{FF2B5EF4-FFF2-40B4-BE49-F238E27FC236}">
                    <a16:creationId xmlns:a16="http://schemas.microsoft.com/office/drawing/2014/main" id="{D4ACDE06-CCA0-7E4F-8B9B-DD9F9BD9E257}"/>
                  </a:ext>
                </a:extLst>
              </p:cNvPr>
              <p:cNvSpPr/>
              <p:nvPr/>
            </p:nvSpPr>
            <p:spPr>
              <a:xfrm>
                <a:off x="2511086" y="1379980"/>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2" name="Freeform 341">
                <a:extLst>
                  <a:ext uri="{FF2B5EF4-FFF2-40B4-BE49-F238E27FC236}">
                    <a16:creationId xmlns:a16="http://schemas.microsoft.com/office/drawing/2014/main" id="{1D0A756B-D8BA-5D44-86E9-9FC80BF4392C}"/>
                  </a:ext>
                </a:extLst>
              </p:cNvPr>
              <p:cNvSpPr/>
              <p:nvPr/>
            </p:nvSpPr>
            <p:spPr>
              <a:xfrm>
                <a:off x="2505030" y="1466822"/>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3" name="Freeform 342">
                <a:extLst>
                  <a:ext uri="{FF2B5EF4-FFF2-40B4-BE49-F238E27FC236}">
                    <a16:creationId xmlns:a16="http://schemas.microsoft.com/office/drawing/2014/main" id="{35143A5C-C9CF-6D40-8499-51D21A7A5E40}"/>
                  </a:ext>
                </a:extLst>
              </p:cNvPr>
              <p:cNvSpPr/>
              <p:nvPr/>
            </p:nvSpPr>
            <p:spPr>
              <a:xfrm>
                <a:off x="2770821" y="1458324"/>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4" name="Freeform 343">
                <a:extLst>
                  <a:ext uri="{FF2B5EF4-FFF2-40B4-BE49-F238E27FC236}">
                    <a16:creationId xmlns:a16="http://schemas.microsoft.com/office/drawing/2014/main" id="{B7FD3F5A-8134-6547-8F19-E886FA1DB56E}"/>
                  </a:ext>
                </a:extLst>
              </p:cNvPr>
              <p:cNvSpPr/>
              <p:nvPr/>
            </p:nvSpPr>
            <p:spPr>
              <a:xfrm>
                <a:off x="2775964" y="1383233"/>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5" name="Oval 344">
                <a:extLst>
                  <a:ext uri="{FF2B5EF4-FFF2-40B4-BE49-F238E27FC236}">
                    <a16:creationId xmlns:a16="http://schemas.microsoft.com/office/drawing/2014/main" id="{A7EA8260-9E6A-0047-9BE9-408A99AF6FC5}"/>
                  </a:ext>
                </a:extLst>
              </p:cNvPr>
              <p:cNvSpPr/>
              <p:nvPr/>
            </p:nvSpPr>
            <p:spPr bwMode="auto">
              <a:xfrm>
                <a:off x="2785305" y="1345033"/>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6" name="Freeform 345">
                <a:extLst>
                  <a:ext uri="{FF2B5EF4-FFF2-40B4-BE49-F238E27FC236}">
                    <a16:creationId xmlns:a16="http://schemas.microsoft.com/office/drawing/2014/main" id="{D4F11D67-2150-614C-A060-CC3EEC7DE300}"/>
                  </a:ext>
                </a:extLst>
              </p:cNvPr>
              <p:cNvSpPr/>
              <p:nvPr/>
            </p:nvSpPr>
            <p:spPr>
              <a:xfrm>
                <a:off x="2775889" y="1384859"/>
                <a:ext cx="261196" cy="68309"/>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7" name="Freeform 346">
                <a:extLst>
                  <a:ext uri="{FF2B5EF4-FFF2-40B4-BE49-F238E27FC236}">
                    <a16:creationId xmlns:a16="http://schemas.microsoft.com/office/drawing/2014/main" id="{FCAC53AE-4BBD-584F-9AC2-EDD27DC30335}"/>
                  </a:ext>
                </a:extLst>
              </p:cNvPr>
              <p:cNvSpPr/>
              <p:nvPr/>
            </p:nvSpPr>
            <p:spPr>
              <a:xfrm>
                <a:off x="2769833" y="1471701"/>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8" name="Arc 7">
                <a:extLst>
                  <a:ext uri="{FF2B5EF4-FFF2-40B4-BE49-F238E27FC236}">
                    <a16:creationId xmlns:a16="http://schemas.microsoft.com/office/drawing/2014/main" id="{458D79B4-39A2-684B-99CA-40049B23578F}"/>
                  </a:ext>
                </a:extLst>
              </p:cNvPr>
              <p:cNvSpPr/>
              <p:nvPr/>
            </p:nvSpPr>
            <p:spPr bwMode="auto">
              <a:xfrm rot="20161294">
                <a:off x="2482725" y="1073871"/>
                <a:ext cx="532103" cy="257891"/>
              </a:xfrm>
              <a:custGeom>
                <a:avLst/>
                <a:gdLst>
                  <a:gd name="connsiteX0" fmla="*/ 1136779 w 1670247"/>
                  <a:gd name="connsiteY0" fmla="*/ 30018 h 889229"/>
                  <a:gd name="connsiteX1" fmla="*/ 1668284 w 1670247"/>
                  <a:gd name="connsiteY1" fmla="*/ 475085 h 889229"/>
                  <a:gd name="connsiteX2" fmla="*/ 835124 w 1670247"/>
                  <a:gd name="connsiteY2" fmla="*/ 444615 h 889229"/>
                  <a:gd name="connsiteX3" fmla="*/ 1136779 w 1670247"/>
                  <a:gd name="connsiteY3" fmla="*/ 30018 h 889229"/>
                  <a:gd name="connsiteX0" fmla="*/ 1136779 w 1670247"/>
                  <a:gd name="connsiteY0" fmla="*/ 30018 h 889229"/>
                  <a:gd name="connsiteX1" fmla="*/ 1668284 w 1670247"/>
                  <a:gd name="connsiteY1" fmla="*/ 475085 h 889229"/>
                  <a:gd name="connsiteX0" fmla="*/ 301655 w 1059836"/>
                  <a:gd name="connsiteY0" fmla="*/ 0 h 468986"/>
                  <a:gd name="connsiteX1" fmla="*/ 833160 w 1059836"/>
                  <a:gd name="connsiteY1" fmla="*/ 445067 h 468986"/>
                  <a:gd name="connsiteX2" fmla="*/ 0 w 1059836"/>
                  <a:gd name="connsiteY2" fmla="*/ 414597 h 468986"/>
                  <a:gd name="connsiteX3" fmla="*/ 301655 w 1059836"/>
                  <a:gd name="connsiteY3" fmla="*/ 0 h 468986"/>
                  <a:gd name="connsiteX0" fmla="*/ 301655 w 1059836"/>
                  <a:gd name="connsiteY0" fmla="*/ 0 h 468986"/>
                  <a:gd name="connsiteX1" fmla="*/ 1058814 w 1059836"/>
                  <a:gd name="connsiteY1" fmla="*/ 468986 h 468986"/>
                  <a:gd name="connsiteX0" fmla="*/ 301655 w 1010322"/>
                  <a:gd name="connsiteY0" fmla="*/ 0 h 445067"/>
                  <a:gd name="connsiteX1" fmla="*/ 833160 w 1010322"/>
                  <a:gd name="connsiteY1" fmla="*/ 445067 h 445067"/>
                  <a:gd name="connsiteX2" fmla="*/ 0 w 1010322"/>
                  <a:gd name="connsiteY2" fmla="*/ 414597 h 445067"/>
                  <a:gd name="connsiteX3" fmla="*/ 301655 w 1010322"/>
                  <a:gd name="connsiteY3" fmla="*/ 0 h 445067"/>
                  <a:gd name="connsiteX0" fmla="*/ 301655 w 1010322"/>
                  <a:gd name="connsiteY0" fmla="*/ 0 h 445067"/>
                  <a:gd name="connsiteX1" fmla="*/ 1009177 w 1010322"/>
                  <a:gd name="connsiteY1" fmla="*/ 439958 h 445067"/>
                  <a:gd name="connsiteX0" fmla="*/ 301655 w 1006682"/>
                  <a:gd name="connsiteY0" fmla="*/ 0 h 445067"/>
                  <a:gd name="connsiteX1" fmla="*/ 833160 w 1006682"/>
                  <a:gd name="connsiteY1" fmla="*/ 445067 h 445067"/>
                  <a:gd name="connsiteX2" fmla="*/ 0 w 1006682"/>
                  <a:gd name="connsiteY2" fmla="*/ 414597 h 445067"/>
                  <a:gd name="connsiteX3" fmla="*/ 301655 w 1006682"/>
                  <a:gd name="connsiteY3" fmla="*/ 0 h 445067"/>
                  <a:gd name="connsiteX0" fmla="*/ 301655 w 1006682"/>
                  <a:gd name="connsiteY0" fmla="*/ 0 h 445067"/>
                  <a:gd name="connsiteX1" fmla="*/ 1005528 w 1006682"/>
                  <a:gd name="connsiteY1" fmla="*/ 366521 h 445067"/>
                  <a:gd name="connsiteX0" fmla="*/ 301655 w 1005529"/>
                  <a:gd name="connsiteY0" fmla="*/ 0 h 445067"/>
                  <a:gd name="connsiteX1" fmla="*/ 833160 w 1005529"/>
                  <a:gd name="connsiteY1" fmla="*/ 445067 h 445067"/>
                  <a:gd name="connsiteX2" fmla="*/ 0 w 1005529"/>
                  <a:gd name="connsiteY2" fmla="*/ 414597 h 445067"/>
                  <a:gd name="connsiteX3" fmla="*/ 301655 w 1005529"/>
                  <a:gd name="connsiteY3" fmla="*/ 0 h 445067"/>
                  <a:gd name="connsiteX0" fmla="*/ 301655 w 1005529"/>
                  <a:gd name="connsiteY0" fmla="*/ 0 h 445067"/>
                  <a:gd name="connsiteX1" fmla="*/ 1005528 w 1005529"/>
                  <a:gd name="connsiteY1" fmla="*/ 366521 h 445067"/>
                  <a:gd name="connsiteX0" fmla="*/ 301655 w 1009208"/>
                  <a:gd name="connsiteY0" fmla="*/ 0 h 445067"/>
                  <a:gd name="connsiteX1" fmla="*/ 833160 w 1009208"/>
                  <a:gd name="connsiteY1" fmla="*/ 445067 h 445067"/>
                  <a:gd name="connsiteX2" fmla="*/ 0 w 1009208"/>
                  <a:gd name="connsiteY2" fmla="*/ 414597 h 445067"/>
                  <a:gd name="connsiteX3" fmla="*/ 301655 w 1009208"/>
                  <a:gd name="connsiteY3" fmla="*/ 0 h 445067"/>
                  <a:gd name="connsiteX0" fmla="*/ 301655 w 1009208"/>
                  <a:gd name="connsiteY0" fmla="*/ 0 h 445067"/>
                  <a:gd name="connsiteX1" fmla="*/ 1009208 w 1009208"/>
                  <a:gd name="connsiteY1" fmla="*/ 332027 h 445067"/>
                  <a:gd name="connsiteX0" fmla="*/ 301655 w 1009208"/>
                  <a:gd name="connsiteY0" fmla="*/ 0 h 445067"/>
                  <a:gd name="connsiteX1" fmla="*/ 833160 w 1009208"/>
                  <a:gd name="connsiteY1" fmla="*/ 445067 h 445067"/>
                  <a:gd name="connsiteX2" fmla="*/ 0 w 1009208"/>
                  <a:gd name="connsiteY2" fmla="*/ 414597 h 445067"/>
                  <a:gd name="connsiteX3" fmla="*/ 301655 w 1009208"/>
                  <a:gd name="connsiteY3" fmla="*/ 0 h 445067"/>
                  <a:gd name="connsiteX0" fmla="*/ 301655 w 1009208"/>
                  <a:gd name="connsiteY0" fmla="*/ 0 h 445067"/>
                  <a:gd name="connsiteX1" fmla="*/ 1009208 w 1009208"/>
                  <a:gd name="connsiteY1" fmla="*/ 332027 h 445067"/>
                </a:gdLst>
                <a:ahLst/>
                <a:cxnLst>
                  <a:cxn ang="0">
                    <a:pos x="connsiteX0" y="connsiteY0"/>
                  </a:cxn>
                  <a:cxn ang="0">
                    <a:pos x="connsiteX1" y="connsiteY1"/>
                  </a:cxn>
                </a:cxnLst>
                <a:rect l="l" t="t" r="r" b="b"/>
                <a:pathLst>
                  <a:path w="1009208" h="445067" stroke="0" extrusionOk="0">
                    <a:moveTo>
                      <a:pt x="301655" y="0"/>
                    </a:moveTo>
                    <a:cubicBezTo>
                      <a:pt x="642812" y="70357"/>
                      <a:pt x="858233" y="250744"/>
                      <a:pt x="833160" y="445067"/>
                    </a:cubicBezTo>
                    <a:lnTo>
                      <a:pt x="0" y="414597"/>
                    </a:lnTo>
                    <a:lnTo>
                      <a:pt x="301655" y="0"/>
                    </a:lnTo>
                    <a:close/>
                  </a:path>
                  <a:path w="1009208" h="445067" fill="none">
                    <a:moveTo>
                      <a:pt x="301655" y="0"/>
                    </a:moveTo>
                    <a:cubicBezTo>
                      <a:pt x="642812" y="70357"/>
                      <a:pt x="867971" y="154354"/>
                      <a:pt x="1009208" y="332027"/>
                    </a:cubicBezTo>
                  </a:path>
                </a:pathLst>
              </a:cu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49" name="Freeform 348">
                <a:extLst>
                  <a:ext uri="{FF2B5EF4-FFF2-40B4-BE49-F238E27FC236}">
                    <a16:creationId xmlns:a16="http://schemas.microsoft.com/office/drawing/2014/main" id="{15F798BB-5438-924D-ADDD-F18C94A8F1A6}"/>
                  </a:ext>
                </a:extLst>
              </p:cNvPr>
              <p:cNvSpPr/>
              <p:nvPr/>
            </p:nvSpPr>
            <p:spPr>
              <a:xfrm>
                <a:off x="2514152" y="1217429"/>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0" name="Freeform 349">
                <a:extLst>
                  <a:ext uri="{FF2B5EF4-FFF2-40B4-BE49-F238E27FC236}">
                    <a16:creationId xmlns:a16="http://schemas.microsoft.com/office/drawing/2014/main" id="{53B6E0A4-4DCC-C44E-8C4D-EC574D467FFB}"/>
                  </a:ext>
                </a:extLst>
              </p:cNvPr>
              <p:cNvSpPr/>
              <p:nvPr/>
            </p:nvSpPr>
            <p:spPr>
              <a:xfrm>
                <a:off x="2519294" y="1142337"/>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1" name="Oval 350">
                <a:extLst>
                  <a:ext uri="{FF2B5EF4-FFF2-40B4-BE49-F238E27FC236}">
                    <a16:creationId xmlns:a16="http://schemas.microsoft.com/office/drawing/2014/main" id="{E27EE3B2-4BAA-1A4E-A4EF-B225739E9F7A}"/>
                  </a:ext>
                </a:extLst>
              </p:cNvPr>
              <p:cNvSpPr/>
              <p:nvPr/>
            </p:nvSpPr>
            <p:spPr bwMode="auto">
              <a:xfrm>
                <a:off x="2528635" y="1104138"/>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2" name="Freeform 351">
                <a:extLst>
                  <a:ext uri="{FF2B5EF4-FFF2-40B4-BE49-F238E27FC236}">
                    <a16:creationId xmlns:a16="http://schemas.microsoft.com/office/drawing/2014/main" id="{1AD75D2C-6730-174F-9F23-00F13C2B23CC}"/>
                  </a:ext>
                </a:extLst>
              </p:cNvPr>
              <p:cNvSpPr/>
              <p:nvPr/>
            </p:nvSpPr>
            <p:spPr>
              <a:xfrm>
                <a:off x="2519219" y="1143964"/>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3" name="Freeform 352">
                <a:extLst>
                  <a:ext uri="{FF2B5EF4-FFF2-40B4-BE49-F238E27FC236}">
                    <a16:creationId xmlns:a16="http://schemas.microsoft.com/office/drawing/2014/main" id="{104156A4-40C8-8041-B108-AF075F9992DB}"/>
                  </a:ext>
                </a:extLst>
              </p:cNvPr>
              <p:cNvSpPr/>
              <p:nvPr/>
            </p:nvSpPr>
            <p:spPr>
              <a:xfrm>
                <a:off x="2513163" y="1230806"/>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4" name="Freeform 353">
                <a:extLst>
                  <a:ext uri="{FF2B5EF4-FFF2-40B4-BE49-F238E27FC236}">
                    <a16:creationId xmlns:a16="http://schemas.microsoft.com/office/drawing/2014/main" id="{1A0127DE-769F-D545-9585-146D9BAD20D2}"/>
                  </a:ext>
                </a:extLst>
              </p:cNvPr>
              <p:cNvSpPr/>
              <p:nvPr/>
            </p:nvSpPr>
            <p:spPr>
              <a:xfrm>
                <a:off x="2778955" y="1222308"/>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5" name="Freeform 354">
                <a:extLst>
                  <a:ext uri="{FF2B5EF4-FFF2-40B4-BE49-F238E27FC236}">
                    <a16:creationId xmlns:a16="http://schemas.microsoft.com/office/drawing/2014/main" id="{6D1BFB9F-394D-5540-97F3-D0742980CDEA}"/>
                  </a:ext>
                </a:extLst>
              </p:cNvPr>
              <p:cNvSpPr/>
              <p:nvPr/>
            </p:nvSpPr>
            <p:spPr>
              <a:xfrm>
                <a:off x="2784097" y="1147216"/>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rgbClr val="969696"/>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6" name="Oval 355">
                <a:extLst>
                  <a:ext uri="{FF2B5EF4-FFF2-40B4-BE49-F238E27FC236}">
                    <a16:creationId xmlns:a16="http://schemas.microsoft.com/office/drawing/2014/main" id="{D4CE4A13-5B47-194F-90BC-D719FDFE1ABF}"/>
                  </a:ext>
                </a:extLst>
              </p:cNvPr>
              <p:cNvSpPr/>
              <p:nvPr/>
            </p:nvSpPr>
            <p:spPr bwMode="auto">
              <a:xfrm>
                <a:off x="2793438" y="1109017"/>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7" name="Freeform 356">
                <a:extLst>
                  <a:ext uri="{FF2B5EF4-FFF2-40B4-BE49-F238E27FC236}">
                    <a16:creationId xmlns:a16="http://schemas.microsoft.com/office/drawing/2014/main" id="{03785CCA-C74A-6146-977A-54E71829EDC1}"/>
                  </a:ext>
                </a:extLst>
              </p:cNvPr>
              <p:cNvSpPr/>
              <p:nvPr/>
            </p:nvSpPr>
            <p:spPr>
              <a:xfrm>
                <a:off x="2784022" y="1148843"/>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rgbClr val="969696"/>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58" name="Freeform 357">
                <a:extLst>
                  <a:ext uri="{FF2B5EF4-FFF2-40B4-BE49-F238E27FC236}">
                    <a16:creationId xmlns:a16="http://schemas.microsoft.com/office/drawing/2014/main" id="{758F9CE5-2299-3E49-979C-9D512CB89A5D}"/>
                  </a:ext>
                </a:extLst>
              </p:cNvPr>
              <p:cNvSpPr/>
              <p:nvPr/>
            </p:nvSpPr>
            <p:spPr>
              <a:xfrm>
                <a:off x="2777966" y="1235685"/>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grpSp>
        <p:grpSp>
          <p:nvGrpSpPr>
            <p:cNvPr id="287" name="Group 286">
              <a:extLst>
                <a:ext uri="{FF2B5EF4-FFF2-40B4-BE49-F238E27FC236}">
                  <a16:creationId xmlns:a16="http://schemas.microsoft.com/office/drawing/2014/main" id="{AD5B85A3-EA32-184D-97AE-AF104228B4BF}"/>
                </a:ext>
              </a:extLst>
            </p:cNvPr>
            <p:cNvGrpSpPr/>
            <p:nvPr/>
          </p:nvGrpSpPr>
          <p:grpSpPr>
            <a:xfrm>
              <a:off x="3315786" y="6117316"/>
              <a:ext cx="562493" cy="522948"/>
              <a:chOff x="2482725" y="1073871"/>
              <a:chExt cx="562493" cy="522948"/>
            </a:xfrm>
          </p:grpSpPr>
          <p:sp>
            <p:nvSpPr>
              <p:cNvPr id="289" name="Freeform 288">
                <a:extLst>
                  <a:ext uri="{FF2B5EF4-FFF2-40B4-BE49-F238E27FC236}">
                    <a16:creationId xmlns:a16="http://schemas.microsoft.com/office/drawing/2014/main" id="{E14E4F83-441A-F14C-BEAC-2655169BD821}"/>
                  </a:ext>
                </a:extLst>
              </p:cNvPr>
              <p:cNvSpPr/>
              <p:nvPr/>
            </p:nvSpPr>
            <p:spPr>
              <a:xfrm rot="7592568">
                <a:off x="2531917" y="1219828"/>
                <a:ext cx="482252" cy="27173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 name="connsiteX0" fmla="*/ 30600 w 570300"/>
                  <a:gd name="connsiteY0" fmla="*/ 0 h 111163"/>
                  <a:gd name="connsiteX1" fmla="*/ 218506 w 570300"/>
                  <a:gd name="connsiteY1" fmla="*/ 111125 h 111163"/>
                  <a:gd name="connsiteX2" fmla="*/ 549459 w 570300"/>
                  <a:gd name="connsiteY2" fmla="*/ 6632 h 111163"/>
                  <a:gd name="connsiteX0" fmla="*/ 30600 w 549459"/>
                  <a:gd name="connsiteY0" fmla="*/ 0 h 111140"/>
                  <a:gd name="connsiteX1" fmla="*/ 218506 w 549459"/>
                  <a:gd name="connsiteY1" fmla="*/ 111125 h 111140"/>
                  <a:gd name="connsiteX2" fmla="*/ 549459 w 549459"/>
                  <a:gd name="connsiteY2" fmla="*/ 6632 h 111140"/>
                  <a:gd name="connsiteX0" fmla="*/ 16634 w 831187"/>
                  <a:gd name="connsiteY0" fmla="*/ 0 h 654878"/>
                  <a:gd name="connsiteX1" fmla="*/ 500234 w 831187"/>
                  <a:gd name="connsiteY1" fmla="*/ 627443 h 654878"/>
                  <a:gd name="connsiteX2" fmla="*/ 831187 w 831187"/>
                  <a:gd name="connsiteY2" fmla="*/ 522950 h 654878"/>
                  <a:gd name="connsiteX0" fmla="*/ 21443 w 835996"/>
                  <a:gd name="connsiteY0" fmla="*/ 0 h 535644"/>
                  <a:gd name="connsiteX1" fmla="*/ 383094 w 835996"/>
                  <a:gd name="connsiteY1" fmla="*/ 388507 h 535644"/>
                  <a:gd name="connsiteX2" fmla="*/ 835996 w 835996"/>
                  <a:gd name="connsiteY2" fmla="*/ 522950 h 535644"/>
                  <a:gd name="connsiteX0" fmla="*/ 21584 w 832879"/>
                  <a:gd name="connsiteY0" fmla="*/ 0 h 530471"/>
                  <a:gd name="connsiteX1" fmla="*/ 379977 w 832879"/>
                  <a:gd name="connsiteY1" fmla="*/ 383405 h 530471"/>
                  <a:gd name="connsiteX2" fmla="*/ 832879 w 832879"/>
                  <a:gd name="connsiteY2" fmla="*/ 517848 h 530471"/>
                  <a:gd name="connsiteX0" fmla="*/ 0 w 811295"/>
                  <a:gd name="connsiteY0" fmla="*/ 0 h 530471"/>
                  <a:gd name="connsiteX1" fmla="*/ 358393 w 811295"/>
                  <a:gd name="connsiteY1" fmla="*/ 383405 h 530471"/>
                  <a:gd name="connsiteX2" fmla="*/ 811295 w 811295"/>
                  <a:gd name="connsiteY2" fmla="*/ 517848 h 530471"/>
                </a:gdLst>
                <a:ahLst/>
                <a:cxnLst>
                  <a:cxn ang="0">
                    <a:pos x="connsiteX0" y="connsiteY0"/>
                  </a:cxn>
                  <a:cxn ang="0">
                    <a:pos x="connsiteX1" y="connsiteY1"/>
                  </a:cxn>
                  <a:cxn ang="0">
                    <a:pos x="connsiteX2" y="connsiteY2"/>
                  </a:cxn>
                </a:cxnLst>
                <a:rect l="l" t="t" r="r" b="b"/>
                <a:pathLst>
                  <a:path w="811295" h="530471">
                    <a:moveTo>
                      <a:pt x="0" y="0"/>
                    </a:moveTo>
                    <a:cubicBezTo>
                      <a:pt x="175529" y="308116"/>
                      <a:pt x="223177" y="297097"/>
                      <a:pt x="358393" y="383405"/>
                    </a:cubicBezTo>
                    <a:cubicBezTo>
                      <a:pt x="493609" y="469713"/>
                      <a:pt x="778777" y="565325"/>
                      <a:pt x="811295" y="517848"/>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0" name="Freeform 289">
                <a:extLst>
                  <a:ext uri="{FF2B5EF4-FFF2-40B4-BE49-F238E27FC236}">
                    <a16:creationId xmlns:a16="http://schemas.microsoft.com/office/drawing/2014/main" id="{D18D20A5-13F2-6249-B7CD-5CC70487CB3C}"/>
                  </a:ext>
                </a:extLst>
              </p:cNvPr>
              <p:cNvSpPr/>
              <p:nvPr/>
            </p:nvSpPr>
            <p:spPr>
              <a:xfrm>
                <a:off x="2506019" y="1453445"/>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1" name="Freeform 290">
                <a:extLst>
                  <a:ext uri="{FF2B5EF4-FFF2-40B4-BE49-F238E27FC236}">
                    <a16:creationId xmlns:a16="http://schemas.microsoft.com/office/drawing/2014/main" id="{E0295DB4-02F9-EC47-8995-F10FCF731438}"/>
                  </a:ext>
                </a:extLst>
              </p:cNvPr>
              <p:cNvSpPr/>
              <p:nvPr/>
            </p:nvSpPr>
            <p:spPr>
              <a:xfrm>
                <a:off x="2511161" y="1378353"/>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2" name="Oval 291">
                <a:extLst>
                  <a:ext uri="{FF2B5EF4-FFF2-40B4-BE49-F238E27FC236}">
                    <a16:creationId xmlns:a16="http://schemas.microsoft.com/office/drawing/2014/main" id="{3CB908ED-09A1-5848-BEFA-F7BB3F06E54D}"/>
                  </a:ext>
                </a:extLst>
              </p:cNvPr>
              <p:cNvSpPr/>
              <p:nvPr/>
            </p:nvSpPr>
            <p:spPr bwMode="auto">
              <a:xfrm>
                <a:off x="2520502" y="1340154"/>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3" name="Freeform 292">
                <a:extLst>
                  <a:ext uri="{FF2B5EF4-FFF2-40B4-BE49-F238E27FC236}">
                    <a16:creationId xmlns:a16="http://schemas.microsoft.com/office/drawing/2014/main" id="{4279C067-FE82-2244-8842-C67E07FE1698}"/>
                  </a:ext>
                </a:extLst>
              </p:cNvPr>
              <p:cNvSpPr/>
              <p:nvPr/>
            </p:nvSpPr>
            <p:spPr>
              <a:xfrm>
                <a:off x="2511086" y="1379980"/>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4" name="Freeform 293">
                <a:extLst>
                  <a:ext uri="{FF2B5EF4-FFF2-40B4-BE49-F238E27FC236}">
                    <a16:creationId xmlns:a16="http://schemas.microsoft.com/office/drawing/2014/main" id="{E108B52F-4AAA-AE41-8C3C-FE1C0C3427EE}"/>
                  </a:ext>
                </a:extLst>
              </p:cNvPr>
              <p:cNvSpPr/>
              <p:nvPr/>
            </p:nvSpPr>
            <p:spPr>
              <a:xfrm>
                <a:off x="2505030" y="1466822"/>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5" name="Freeform 294">
                <a:extLst>
                  <a:ext uri="{FF2B5EF4-FFF2-40B4-BE49-F238E27FC236}">
                    <a16:creationId xmlns:a16="http://schemas.microsoft.com/office/drawing/2014/main" id="{09D9ED85-1A09-8341-9C82-401B1D790C8A}"/>
                  </a:ext>
                </a:extLst>
              </p:cNvPr>
              <p:cNvSpPr/>
              <p:nvPr/>
            </p:nvSpPr>
            <p:spPr>
              <a:xfrm>
                <a:off x="2770821" y="1458324"/>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6" name="Freeform 295">
                <a:extLst>
                  <a:ext uri="{FF2B5EF4-FFF2-40B4-BE49-F238E27FC236}">
                    <a16:creationId xmlns:a16="http://schemas.microsoft.com/office/drawing/2014/main" id="{A98E3E02-B1F8-8C4E-89E1-FDB18C370103}"/>
                  </a:ext>
                </a:extLst>
              </p:cNvPr>
              <p:cNvSpPr/>
              <p:nvPr/>
            </p:nvSpPr>
            <p:spPr>
              <a:xfrm>
                <a:off x="2775964" y="1383233"/>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7" name="Oval 296">
                <a:extLst>
                  <a:ext uri="{FF2B5EF4-FFF2-40B4-BE49-F238E27FC236}">
                    <a16:creationId xmlns:a16="http://schemas.microsoft.com/office/drawing/2014/main" id="{5E662826-B320-5444-8B07-552246E81BBF}"/>
                  </a:ext>
                </a:extLst>
              </p:cNvPr>
              <p:cNvSpPr/>
              <p:nvPr/>
            </p:nvSpPr>
            <p:spPr bwMode="auto">
              <a:xfrm>
                <a:off x="2785305" y="1345033"/>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8" name="Freeform 297">
                <a:extLst>
                  <a:ext uri="{FF2B5EF4-FFF2-40B4-BE49-F238E27FC236}">
                    <a16:creationId xmlns:a16="http://schemas.microsoft.com/office/drawing/2014/main" id="{E94FB491-FB88-464D-9EC1-0DDE1D3F7DEF}"/>
                  </a:ext>
                </a:extLst>
              </p:cNvPr>
              <p:cNvSpPr/>
              <p:nvPr/>
            </p:nvSpPr>
            <p:spPr>
              <a:xfrm>
                <a:off x="2775889" y="1384859"/>
                <a:ext cx="261196" cy="68309"/>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299" name="Freeform 298">
                <a:extLst>
                  <a:ext uri="{FF2B5EF4-FFF2-40B4-BE49-F238E27FC236}">
                    <a16:creationId xmlns:a16="http://schemas.microsoft.com/office/drawing/2014/main" id="{F16A4D0C-8FF2-7643-A3FA-5DB758209B5F}"/>
                  </a:ext>
                </a:extLst>
              </p:cNvPr>
              <p:cNvSpPr/>
              <p:nvPr/>
            </p:nvSpPr>
            <p:spPr>
              <a:xfrm>
                <a:off x="2769833" y="1471701"/>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0" name="Arc 7">
                <a:extLst>
                  <a:ext uri="{FF2B5EF4-FFF2-40B4-BE49-F238E27FC236}">
                    <a16:creationId xmlns:a16="http://schemas.microsoft.com/office/drawing/2014/main" id="{2E88DE4A-6EE1-7F43-ADC5-7B81B44F16DE}"/>
                  </a:ext>
                </a:extLst>
              </p:cNvPr>
              <p:cNvSpPr/>
              <p:nvPr/>
            </p:nvSpPr>
            <p:spPr bwMode="auto">
              <a:xfrm rot="20161294">
                <a:off x="2482725" y="1073871"/>
                <a:ext cx="532103" cy="257891"/>
              </a:xfrm>
              <a:custGeom>
                <a:avLst/>
                <a:gdLst>
                  <a:gd name="connsiteX0" fmla="*/ 1136779 w 1670247"/>
                  <a:gd name="connsiteY0" fmla="*/ 30018 h 889229"/>
                  <a:gd name="connsiteX1" fmla="*/ 1668284 w 1670247"/>
                  <a:gd name="connsiteY1" fmla="*/ 475085 h 889229"/>
                  <a:gd name="connsiteX2" fmla="*/ 835124 w 1670247"/>
                  <a:gd name="connsiteY2" fmla="*/ 444615 h 889229"/>
                  <a:gd name="connsiteX3" fmla="*/ 1136779 w 1670247"/>
                  <a:gd name="connsiteY3" fmla="*/ 30018 h 889229"/>
                  <a:gd name="connsiteX0" fmla="*/ 1136779 w 1670247"/>
                  <a:gd name="connsiteY0" fmla="*/ 30018 h 889229"/>
                  <a:gd name="connsiteX1" fmla="*/ 1668284 w 1670247"/>
                  <a:gd name="connsiteY1" fmla="*/ 475085 h 889229"/>
                  <a:gd name="connsiteX0" fmla="*/ 301655 w 1059836"/>
                  <a:gd name="connsiteY0" fmla="*/ 0 h 468986"/>
                  <a:gd name="connsiteX1" fmla="*/ 833160 w 1059836"/>
                  <a:gd name="connsiteY1" fmla="*/ 445067 h 468986"/>
                  <a:gd name="connsiteX2" fmla="*/ 0 w 1059836"/>
                  <a:gd name="connsiteY2" fmla="*/ 414597 h 468986"/>
                  <a:gd name="connsiteX3" fmla="*/ 301655 w 1059836"/>
                  <a:gd name="connsiteY3" fmla="*/ 0 h 468986"/>
                  <a:gd name="connsiteX0" fmla="*/ 301655 w 1059836"/>
                  <a:gd name="connsiteY0" fmla="*/ 0 h 468986"/>
                  <a:gd name="connsiteX1" fmla="*/ 1058814 w 1059836"/>
                  <a:gd name="connsiteY1" fmla="*/ 468986 h 468986"/>
                  <a:gd name="connsiteX0" fmla="*/ 301655 w 1010322"/>
                  <a:gd name="connsiteY0" fmla="*/ 0 h 445067"/>
                  <a:gd name="connsiteX1" fmla="*/ 833160 w 1010322"/>
                  <a:gd name="connsiteY1" fmla="*/ 445067 h 445067"/>
                  <a:gd name="connsiteX2" fmla="*/ 0 w 1010322"/>
                  <a:gd name="connsiteY2" fmla="*/ 414597 h 445067"/>
                  <a:gd name="connsiteX3" fmla="*/ 301655 w 1010322"/>
                  <a:gd name="connsiteY3" fmla="*/ 0 h 445067"/>
                  <a:gd name="connsiteX0" fmla="*/ 301655 w 1010322"/>
                  <a:gd name="connsiteY0" fmla="*/ 0 h 445067"/>
                  <a:gd name="connsiteX1" fmla="*/ 1009177 w 1010322"/>
                  <a:gd name="connsiteY1" fmla="*/ 439958 h 445067"/>
                  <a:gd name="connsiteX0" fmla="*/ 301655 w 1006682"/>
                  <a:gd name="connsiteY0" fmla="*/ 0 h 445067"/>
                  <a:gd name="connsiteX1" fmla="*/ 833160 w 1006682"/>
                  <a:gd name="connsiteY1" fmla="*/ 445067 h 445067"/>
                  <a:gd name="connsiteX2" fmla="*/ 0 w 1006682"/>
                  <a:gd name="connsiteY2" fmla="*/ 414597 h 445067"/>
                  <a:gd name="connsiteX3" fmla="*/ 301655 w 1006682"/>
                  <a:gd name="connsiteY3" fmla="*/ 0 h 445067"/>
                  <a:gd name="connsiteX0" fmla="*/ 301655 w 1006682"/>
                  <a:gd name="connsiteY0" fmla="*/ 0 h 445067"/>
                  <a:gd name="connsiteX1" fmla="*/ 1005528 w 1006682"/>
                  <a:gd name="connsiteY1" fmla="*/ 366521 h 445067"/>
                  <a:gd name="connsiteX0" fmla="*/ 301655 w 1005529"/>
                  <a:gd name="connsiteY0" fmla="*/ 0 h 445067"/>
                  <a:gd name="connsiteX1" fmla="*/ 833160 w 1005529"/>
                  <a:gd name="connsiteY1" fmla="*/ 445067 h 445067"/>
                  <a:gd name="connsiteX2" fmla="*/ 0 w 1005529"/>
                  <a:gd name="connsiteY2" fmla="*/ 414597 h 445067"/>
                  <a:gd name="connsiteX3" fmla="*/ 301655 w 1005529"/>
                  <a:gd name="connsiteY3" fmla="*/ 0 h 445067"/>
                  <a:gd name="connsiteX0" fmla="*/ 301655 w 1005529"/>
                  <a:gd name="connsiteY0" fmla="*/ 0 h 445067"/>
                  <a:gd name="connsiteX1" fmla="*/ 1005528 w 1005529"/>
                  <a:gd name="connsiteY1" fmla="*/ 366521 h 445067"/>
                  <a:gd name="connsiteX0" fmla="*/ 301655 w 1009208"/>
                  <a:gd name="connsiteY0" fmla="*/ 0 h 445067"/>
                  <a:gd name="connsiteX1" fmla="*/ 833160 w 1009208"/>
                  <a:gd name="connsiteY1" fmla="*/ 445067 h 445067"/>
                  <a:gd name="connsiteX2" fmla="*/ 0 w 1009208"/>
                  <a:gd name="connsiteY2" fmla="*/ 414597 h 445067"/>
                  <a:gd name="connsiteX3" fmla="*/ 301655 w 1009208"/>
                  <a:gd name="connsiteY3" fmla="*/ 0 h 445067"/>
                  <a:gd name="connsiteX0" fmla="*/ 301655 w 1009208"/>
                  <a:gd name="connsiteY0" fmla="*/ 0 h 445067"/>
                  <a:gd name="connsiteX1" fmla="*/ 1009208 w 1009208"/>
                  <a:gd name="connsiteY1" fmla="*/ 332027 h 445067"/>
                  <a:gd name="connsiteX0" fmla="*/ 301655 w 1009208"/>
                  <a:gd name="connsiteY0" fmla="*/ 0 h 445067"/>
                  <a:gd name="connsiteX1" fmla="*/ 833160 w 1009208"/>
                  <a:gd name="connsiteY1" fmla="*/ 445067 h 445067"/>
                  <a:gd name="connsiteX2" fmla="*/ 0 w 1009208"/>
                  <a:gd name="connsiteY2" fmla="*/ 414597 h 445067"/>
                  <a:gd name="connsiteX3" fmla="*/ 301655 w 1009208"/>
                  <a:gd name="connsiteY3" fmla="*/ 0 h 445067"/>
                  <a:gd name="connsiteX0" fmla="*/ 301655 w 1009208"/>
                  <a:gd name="connsiteY0" fmla="*/ 0 h 445067"/>
                  <a:gd name="connsiteX1" fmla="*/ 1009208 w 1009208"/>
                  <a:gd name="connsiteY1" fmla="*/ 332027 h 445067"/>
                </a:gdLst>
                <a:ahLst/>
                <a:cxnLst>
                  <a:cxn ang="0">
                    <a:pos x="connsiteX0" y="connsiteY0"/>
                  </a:cxn>
                  <a:cxn ang="0">
                    <a:pos x="connsiteX1" y="connsiteY1"/>
                  </a:cxn>
                </a:cxnLst>
                <a:rect l="l" t="t" r="r" b="b"/>
                <a:pathLst>
                  <a:path w="1009208" h="445067" stroke="0" extrusionOk="0">
                    <a:moveTo>
                      <a:pt x="301655" y="0"/>
                    </a:moveTo>
                    <a:cubicBezTo>
                      <a:pt x="642812" y="70357"/>
                      <a:pt x="858233" y="250744"/>
                      <a:pt x="833160" y="445067"/>
                    </a:cubicBezTo>
                    <a:lnTo>
                      <a:pt x="0" y="414597"/>
                    </a:lnTo>
                    <a:lnTo>
                      <a:pt x="301655" y="0"/>
                    </a:lnTo>
                    <a:close/>
                  </a:path>
                  <a:path w="1009208" h="445067" fill="none">
                    <a:moveTo>
                      <a:pt x="301655" y="0"/>
                    </a:moveTo>
                    <a:cubicBezTo>
                      <a:pt x="642812" y="70357"/>
                      <a:pt x="867971" y="154354"/>
                      <a:pt x="1009208" y="332027"/>
                    </a:cubicBezTo>
                  </a:path>
                </a:pathLst>
              </a:cu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1" name="Freeform 300">
                <a:extLst>
                  <a:ext uri="{FF2B5EF4-FFF2-40B4-BE49-F238E27FC236}">
                    <a16:creationId xmlns:a16="http://schemas.microsoft.com/office/drawing/2014/main" id="{3900462F-1D37-1347-8B1A-3B8463B3D05C}"/>
                  </a:ext>
                </a:extLst>
              </p:cNvPr>
              <p:cNvSpPr/>
              <p:nvPr/>
            </p:nvSpPr>
            <p:spPr>
              <a:xfrm>
                <a:off x="2514152" y="1217429"/>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2" name="Freeform 301">
                <a:extLst>
                  <a:ext uri="{FF2B5EF4-FFF2-40B4-BE49-F238E27FC236}">
                    <a16:creationId xmlns:a16="http://schemas.microsoft.com/office/drawing/2014/main" id="{BDC5F6E7-7F94-854B-820D-95B5006D4958}"/>
                  </a:ext>
                </a:extLst>
              </p:cNvPr>
              <p:cNvSpPr/>
              <p:nvPr/>
            </p:nvSpPr>
            <p:spPr>
              <a:xfrm>
                <a:off x="2519294" y="1142337"/>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3" name="Oval 302">
                <a:extLst>
                  <a:ext uri="{FF2B5EF4-FFF2-40B4-BE49-F238E27FC236}">
                    <a16:creationId xmlns:a16="http://schemas.microsoft.com/office/drawing/2014/main" id="{0F7BD0A7-5EDF-A048-8F1C-924B59A6EC42}"/>
                  </a:ext>
                </a:extLst>
              </p:cNvPr>
              <p:cNvSpPr/>
              <p:nvPr/>
            </p:nvSpPr>
            <p:spPr bwMode="auto">
              <a:xfrm>
                <a:off x="2528635" y="1104138"/>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4" name="Freeform 303">
                <a:extLst>
                  <a:ext uri="{FF2B5EF4-FFF2-40B4-BE49-F238E27FC236}">
                    <a16:creationId xmlns:a16="http://schemas.microsoft.com/office/drawing/2014/main" id="{F7B1CD30-E8F0-4541-B1CF-40E21268DF74}"/>
                  </a:ext>
                </a:extLst>
              </p:cNvPr>
              <p:cNvSpPr/>
              <p:nvPr/>
            </p:nvSpPr>
            <p:spPr>
              <a:xfrm>
                <a:off x="2519219" y="1143964"/>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chemeClr val="bg2"/>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05" name="Freeform 304">
                <a:extLst>
                  <a:ext uri="{FF2B5EF4-FFF2-40B4-BE49-F238E27FC236}">
                    <a16:creationId xmlns:a16="http://schemas.microsoft.com/office/drawing/2014/main" id="{98FA48C6-66B9-BB42-9FDD-6C50CCD8B620}"/>
                  </a:ext>
                </a:extLst>
              </p:cNvPr>
              <p:cNvSpPr/>
              <p:nvPr/>
            </p:nvSpPr>
            <p:spPr>
              <a:xfrm>
                <a:off x="2513163" y="1230806"/>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2" name="Freeform 331">
                <a:extLst>
                  <a:ext uri="{FF2B5EF4-FFF2-40B4-BE49-F238E27FC236}">
                    <a16:creationId xmlns:a16="http://schemas.microsoft.com/office/drawing/2014/main" id="{1736052A-7804-BF4E-83D6-78D4405003CE}"/>
                  </a:ext>
                </a:extLst>
              </p:cNvPr>
              <p:cNvSpPr/>
              <p:nvPr/>
            </p:nvSpPr>
            <p:spPr>
              <a:xfrm>
                <a:off x="2778955" y="1222308"/>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3" name="Freeform 332">
                <a:extLst>
                  <a:ext uri="{FF2B5EF4-FFF2-40B4-BE49-F238E27FC236}">
                    <a16:creationId xmlns:a16="http://schemas.microsoft.com/office/drawing/2014/main" id="{B62F6504-E12B-7B40-8F02-414FB2A034F5}"/>
                  </a:ext>
                </a:extLst>
              </p:cNvPr>
              <p:cNvSpPr/>
              <p:nvPr/>
            </p:nvSpPr>
            <p:spPr>
              <a:xfrm>
                <a:off x="2784097" y="1147216"/>
                <a:ext cx="260711" cy="74815"/>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Lst>
                <a:ahLst/>
                <a:cxnLst>
                  <a:cxn ang="0">
                    <a:pos x="connsiteX0" y="connsiteY0"/>
                  </a:cxn>
                  <a:cxn ang="0">
                    <a:pos x="connsiteX1" y="connsiteY1"/>
                  </a:cxn>
                  <a:cxn ang="0">
                    <a:pos x="connsiteX2" y="connsiteY2"/>
                  </a:cxn>
                </a:cxnLst>
                <a:rect l="l" t="t" r="r" b="b"/>
                <a:pathLst>
                  <a:path w="438594" h="146054">
                    <a:moveTo>
                      <a:pt x="68048" y="0"/>
                    </a:moveTo>
                    <a:cubicBezTo>
                      <a:pt x="-131193" y="92868"/>
                      <a:pt x="165644" y="145521"/>
                      <a:pt x="214913" y="146050"/>
                    </a:cubicBezTo>
                    <a:cubicBezTo>
                      <a:pt x="264182" y="146579"/>
                      <a:pt x="579948" y="96044"/>
                      <a:pt x="363660" y="3175"/>
                    </a:cubicBezTo>
                  </a:path>
                </a:pathLst>
              </a:custGeom>
              <a:ln w="12700" cmpd="sng">
                <a:solidFill>
                  <a:srgbClr val="969696"/>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4" name="Oval 333">
                <a:extLst>
                  <a:ext uri="{FF2B5EF4-FFF2-40B4-BE49-F238E27FC236}">
                    <a16:creationId xmlns:a16="http://schemas.microsoft.com/office/drawing/2014/main" id="{F83A79FA-6B9F-3649-9B5A-3759238EBC3F}"/>
                  </a:ext>
                </a:extLst>
              </p:cNvPr>
              <p:cNvSpPr/>
              <p:nvPr/>
            </p:nvSpPr>
            <p:spPr bwMode="auto">
              <a:xfrm>
                <a:off x="2793438" y="1109017"/>
                <a:ext cx="234197" cy="234197"/>
              </a:xfrm>
              <a:prstGeom prst="ellipse">
                <a:avLst/>
              </a:prstGeom>
              <a:solidFill>
                <a:srgbClr val="6699CC"/>
              </a:solidFill>
              <a:ln w="9525" cap="flat" cmpd="sng" algn="ctr">
                <a:noFill/>
                <a:prstDash val="solid"/>
                <a:round/>
                <a:headEnd type="none" w="med" len="med"/>
                <a:tailEnd type="none" w="med" len="med"/>
              </a:ln>
              <a:effectLst/>
              <a:scene3d>
                <a:camera prst="orthographicFront"/>
                <a:lightRig rig="threePt" dir="t"/>
              </a:scene3d>
              <a:sp3d>
                <a:bevelT w="228600" h="228600"/>
                <a:bevelB w="228600" h="2286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5" name="Freeform 334">
                <a:extLst>
                  <a:ext uri="{FF2B5EF4-FFF2-40B4-BE49-F238E27FC236}">
                    <a16:creationId xmlns:a16="http://schemas.microsoft.com/office/drawing/2014/main" id="{D9FBE655-4AEB-7A41-8C9A-663F5F421137}"/>
                  </a:ext>
                </a:extLst>
              </p:cNvPr>
              <p:cNvSpPr/>
              <p:nvPr/>
            </p:nvSpPr>
            <p:spPr>
              <a:xfrm>
                <a:off x="2784022" y="1148843"/>
                <a:ext cx="261196" cy="68310"/>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6663 w 448409"/>
                  <a:gd name="connsiteY0" fmla="*/ 3175 h 142879"/>
                  <a:gd name="connsiteX1" fmla="*/ 224472 w 448409"/>
                  <a:gd name="connsiteY1" fmla="*/ 142875 h 142879"/>
                  <a:gd name="connsiteX2" fmla="*/ 373219 w 448409"/>
                  <a:gd name="connsiteY2" fmla="*/ 0 h 142879"/>
                  <a:gd name="connsiteX0" fmla="*/ 57604 w 439350"/>
                  <a:gd name="connsiteY0" fmla="*/ 3175 h 142878"/>
                  <a:gd name="connsiteX1" fmla="*/ 215413 w 439350"/>
                  <a:gd name="connsiteY1" fmla="*/ 142875 h 142878"/>
                  <a:gd name="connsiteX2" fmla="*/ 364160 w 439350"/>
                  <a:gd name="connsiteY2" fmla="*/ 0 h 142878"/>
                  <a:gd name="connsiteX0" fmla="*/ 57229 w 439409"/>
                  <a:gd name="connsiteY0" fmla="*/ 3175 h 133354"/>
                  <a:gd name="connsiteX1" fmla="*/ 217774 w 439409"/>
                  <a:gd name="connsiteY1" fmla="*/ 133350 h 133354"/>
                  <a:gd name="connsiteX2" fmla="*/ 363785 w 439409"/>
                  <a:gd name="connsiteY2" fmla="*/ 0 h 133354"/>
                </a:gdLst>
                <a:ahLst/>
                <a:cxnLst>
                  <a:cxn ang="0">
                    <a:pos x="connsiteX0" y="connsiteY0"/>
                  </a:cxn>
                  <a:cxn ang="0">
                    <a:pos x="connsiteX1" y="connsiteY1"/>
                  </a:cxn>
                  <a:cxn ang="0">
                    <a:pos x="connsiteX2" y="connsiteY2"/>
                  </a:cxn>
                </a:cxnLst>
                <a:rect l="l" t="t" r="r" b="b"/>
                <a:pathLst>
                  <a:path w="439409" h="133354">
                    <a:moveTo>
                      <a:pt x="57229" y="3175"/>
                    </a:moveTo>
                    <a:cubicBezTo>
                      <a:pt x="-120124" y="89693"/>
                      <a:pt x="166681" y="133879"/>
                      <a:pt x="217774" y="133350"/>
                    </a:cubicBezTo>
                    <a:cubicBezTo>
                      <a:pt x="268867" y="132821"/>
                      <a:pt x="580073" y="92869"/>
                      <a:pt x="363785" y="0"/>
                    </a:cubicBezTo>
                  </a:path>
                </a:pathLst>
              </a:custGeom>
              <a:ln w="12700" cmpd="sng">
                <a:solidFill>
                  <a:srgbClr val="969696"/>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sp>
            <p:nvSpPr>
              <p:cNvPr id="336" name="Freeform 335">
                <a:extLst>
                  <a:ext uri="{FF2B5EF4-FFF2-40B4-BE49-F238E27FC236}">
                    <a16:creationId xmlns:a16="http://schemas.microsoft.com/office/drawing/2014/main" id="{C0BDD192-C8C9-BE48-94BE-EAD77ABFD6ED}"/>
                  </a:ext>
                </a:extLst>
              </p:cNvPr>
              <p:cNvSpPr/>
              <p:nvPr/>
            </p:nvSpPr>
            <p:spPr>
              <a:xfrm>
                <a:off x="2777966" y="1235685"/>
                <a:ext cx="259981" cy="56927"/>
              </a:xfrm>
              <a:custGeom>
                <a:avLst/>
                <a:gdLst>
                  <a:gd name="connsiteX0" fmla="*/ 0 w 1390821"/>
                  <a:gd name="connsiteY0" fmla="*/ 238897 h 283347"/>
                  <a:gd name="connsiteX1" fmla="*/ 850900 w 1390821"/>
                  <a:gd name="connsiteY1" fmla="*/ 200797 h 283347"/>
                  <a:gd name="connsiteX2" fmla="*/ 1387475 w 1390821"/>
                  <a:gd name="connsiteY2" fmla="*/ 772 h 283347"/>
                  <a:gd name="connsiteX3" fmla="*/ 1092200 w 1390821"/>
                  <a:gd name="connsiteY3" fmla="*/ 283347 h 283347"/>
                  <a:gd name="connsiteX0" fmla="*/ 0 w 1092200"/>
                  <a:gd name="connsiteY0" fmla="*/ 45159 h 217555"/>
                  <a:gd name="connsiteX1" fmla="*/ 850900 w 1092200"/>
                  <a:gd name="connsiteY1" fmla="*/ 7059 h 217555"/>
                  <a:gd name="connsiteX2" fmla="*/ 514350 w 1092200"/>
                  <a:gd name="connsiteY2" fmla="*/ 216609 h 217555"/>
                  <a:gd name="connsiteX3" fmla="*/ 1092200 w 1092200"/>
                  <a:gd name="connsiteY3" fmla="*/ 89609 h 217555"/>
                  <a:gd name="connsiteX0" fmla="*/ 0 w 1092200"/>
                  <a:gd name="connsiteY0" fmla="*/ 0 h 180892"/>
                  <a:gd name="connsiteX1" fmla="*/ 250825 w 1092200"/>
                  <a:gd name="connsiteY1" fmla="*/ 152400 h 180892"/>
                  <a:gd name="connsiteX2" fmla="*/ 514350 w 1092200"/>
                  <a:gd name="connsiteY2" fmla="*/ 171450 h 180892"/>
                  <a:gd name="connsiteX3" fmla="*/ 1092200 w 1092200"/>
                  <a:gd name="connsiteY3" fmla="*/ 44450 h 180892"/>
                  <a:gd name="connsiteX0" fmla="*/ 152924 w 841899"/>
                  <a:gd name="connsiteY0" fmla="*/ 0 h 214027"/>
                  <a:gd name="connsiteX1" fmla="*/ 524 w 841899"/>
                  <a:gd name="connsiteY1" fmla="*/ 184150 h 214027"/>
                  <a:gd name="connsiteX2" fmla="*/ 264049 w 841899"/>
                  <a:gd name="connsiteY2" fmla="*/ 203200 h 214027"/>
                  <a:gd name="connsiteX3" fmla="*/ 841899 w 841899"/>
                  <a:gd name="connsiteY3" fmla="*/ 76200 h 214027"/>
                  <a:gd name="connsiteX0" fmla="*/ 166572 w 855547"/>
                  <a:gd name="connsiteY0" fmla="*/ 0 h 214027"/>
                  <a:gd name="connsiteX1" fmla="*/ 14172 w 855547"/>
                  <a:gd name="connsiteY1" fmla="*/ 184150 h 214027"/>
                  <a:gd name="connsiteX2" fmla="*/ 277697 w 855547"/>
                  <a:gd name="connsiteY2" fmla="*/ 203200 h 214027"/>
                  <a:gd name="connsiteX3" fmla="*/ 855547 w 855547"/>
                  <a:gd name="connsiteY3" fmla="*/ 76200 h 214027"/>
                  <a:gd name="connsiteX0" fmla="*/ 166572 w 595197"/>
                  <a:gd name="connsiteY0" fmla="*/ 0 h 219590"/>
                  <a:gd name="connsiteX1" fmla="*/ 14172 w 595197"/>
                  <a:gd name="connsiteY1" fmla="*/ 184150 h 219590"/>
                  <a:gd name="connsiteX2" fmla="*/ 277697 w 595197"/>
                  <a:gd name="connsiteY2" fmla="*/ 203200 h 219590"/>
                  <a:gd name="connsiteX3" fmla="*/ 595197 w 595197"/>
                  <a:gd name="connsiteY3" fmla="*/ 0 h 219590"/>
                  <a:gd name="connsiteX0" fmla="*/ 179741 w 608366"/>
                  <a:gd name="connsiteY0" fmla="*/ 0 h 184150"/>
                  <a:gd name="connsiteX1" fmla="*/ 27341 w 608366"/>
                  <a:gd name="connsiteY1" fmla="*/ 184150 h 184150"/>
                  <a:gd name="connsiteX2" fmla="*/ 468666 w 608366"/>
                  <a:gd name="connsiteY2" fmla="*/ 184150 h 184150"/>
                  <a:gd name="connsiteX3" fmla="*/ 608366 w 608366"/>
                  <a:gd name="connsiteY3" fmla="*/ 0 h 184150"/>
                  <a:gd name="connsiteX0" fmla="*/ 99647 w 528272"/>
                  <a:gd name="connsiteY0" fmla="*/ 0 h 184150"/>
                  <a:gd name="connsiteX1" fmla="*/ 109172 w 528272"/>
                  <a:gd name="connsiteY1" fmla="*/ 184150 h 184150"/>
                  <a:gd name="connsiteX2" fmla="*/ 388572 w 528272"/>
                  <a:gd name="connsiteY2" fmla="*/ 184150 h 184150"/>
                  <a:gd name="connsiteX3" fmla="*/ 528272 w 528272"/>
                  <a:gd name="connsiteY3" fmla="*/ 0 h 184150"/>
                  <a:gd name="connsiteX0" fmla="*/ 106312 w 534937"/>
                  <a:gd name="connsiteY0" fmla="*/ 0 h 204855"/>
                  <a:gd name="connsiteX1" fmla="*/ 115837 w 534937"/>
                  <a:gd name="connsiteY1" fmla="*/ 184150 h 204855"/>
                  <a:gd name="connsiteX2" fmla="*/ 395237 w 534937"/>
                  <a:gd name="connsiteY2" fmla="*/ 184150 h 204855"/>
                  <a:gd name="connsiteX3" fmla="*/ 534937 w 534937"/>
                  <a:gd name="connsiteY3" fmla="*/ 0 h 204855"/>
                  <a:gd name="connsiteX0" fmla="*/ 106312 w 544490"/>
                  <a:gd name="connsiteY0" fmla="*/ 0 h 200382"/>
                  <a:gd name="connsiteX1" fmla="*/ 115837 w 544490"/>
                  <a:gd name="connsiteY1" fmla="*/ 184150 h 200382"/>
                  <a:gd name="connsiteX2" fmla="*/ 395237 w 544490"/>
                  <a:gd name="connsiteY2" fmla="*/ 184150 h 200382"/>
                  <a:gd name="connsiteX3" fmla="*/ 536513 w 544490"/>
                  <a:gd name="connsiteY3" fmla="*/ 71551 h 200382"/>
                  <a:gd name="connsiteX4" fmla="*/ 534937 w 544490"/>
                  <a:gd name="connsiteY4" fmla="*/ 0 h 200382"/>
                  <a:gd name="connsiteX0" fmla="*/ 106312 w 546395"/>
                  <a:gd name="connsiteY0" fmla="*/ 0 h 200382"/>
                  <a:gd name="connsiteX1" fmla="*/ 115837 w 546395"/>
                  <a:gd name="connsiteY1" fmla="*/ 184150 h 200382"/>
                  <a:gd name="connsiteX2" fmla="*/ 395237 w 546395"/>
                  <a:gd name="connsiteY2" fmla="*/ 184150 h 200382"/>
                  <a:gd name="connsiteX3" fmla="*/ 536513 w 546395"/>
                  <a:gd name="connsiteY3" fmla="*/ 71551 h 200382"/>
                  <a:gd name="connsiteX4" fmla="*/ 544462 w 546395"/>
                  <a:gd name="connsiteY4" fmla="*/ 0 h 200382"/>
                  <a:gd name="connsiteX0" fmla="*/ 106312 w 544462"/>
                  <a:gd name="connsiteY0" fmla="*/ 0 h 204855"/>
                  <a:gd name="connsiteX1" fmla="*/ 115837 w 544462"/>
                  <a:gd name="connsiteY1" fmla="*/ 184150 h 204855"/>
                  <a:gd name="connsiteX2" fmla="*/ 395237 w 544462"/>
                  <a:gd name="connsiteY2" fmla="*/ 184150 h 204855"/>
                  <a:gd name="connsiteX3" fmla="*/ 544462 w 544462"/>
                  <a:gd name="connsiteY3" fmla="*/ 0 h 204855"/>
                  <a:gd name="connsiteX0" fmla="*/ 106312 w 409208"/>
                  <a:gd name="connsiteY0" fmla="*/ 0 h 204855"/>
                  <a:gd name="connsiteX1" fmla="*/ 115837 w 409208"/>
                  <a:gd name="connsiteY1" fmla="*/ 184150 h 204855"/>
                  <a:gd name="connsiteX2" fmla="*/ 395237 w 409208"/>
                  <a:gd name="connsiteY2" fmla="*/ 184150 h 204855"/>
                  <a:gd name="connsiteX3" fmla="*/ 388887 w 409208"/>
                  <a:gd name="connsiteY3" fmla="*/ 0 h 204855"/>
                  <a:gd name="connsiteX0" fmla="*/ 101535 w 444843"/>
                  <a:gd name="connsiteY0" fmla="*/ 0 h 188592"/>
                  <a:gd name="connsiteX1" fmla="*/ 111060 w 444843"/>
                  <a:gd name="connsiteY1" fmla="*/ 184150 h 188592"/>
                  <a:gd name="connsiteX2" fmla="*/ 434910 w 444843"/>
                  <a:gd name="connsiteY2" fmla="*/ 120650 h 188592"/>
                  <a:gd name="connsiteX3" fmla="*/ 384110 w 444843"/>
                  <a:gd name="connsiteY3" fmla="*/ 0 h 188592"/>
                  <a:gd name="connsiteX0" fmla="*/ 101535 w 441663"/>
                  <a:gd name="connsiteY0" fmla="*/ 0 h 188381"/>
                  <a:gd name="connsiteX1" fmla="*/ 111060 w 441663"/>
                  <a:gd name="connsiteY1" fmla="*/ 184150 h 188381"/>
                  <a:gd name="connsiteX2" fmla="*/ 434910 w 441663"/>
                  <a:gd name="connsiteY2" fmla="*/ 120650 h 188381"/>
                  <a:gd name="connsiteX3" fmla="*/ 352360 w 441663"/>
                  <a:gd name="connsiteY3" fmla="*/ 22225 h 188381"/>
                  <a:gd name="connsiteX0" fmla="*/ 101535 w 437825"/>
                  <a:gd name="connsiteY0" fmla="*/ 0 h 188296"/>
                  <a:gd name="connsiteX1" fmla="*/ 111060 w 437825"/>
                  <a:gd name="connsiteY1" fmla="*/ 184150 h 188296"/>
                  <a:gd name="connsiteX2" fmla="*/ 434910 w 437825"/>
                  <a:gd name="connsiteY2" fmla="*/ 120650 h 188296"/>
                  <a:gd name="connsiteX3" fmla="*/ 288860 w 437825"/>
                  <a:gd name="connsiteY3" fmla="*/ 31750 h 188296"/>
                  <a:gd name="connsiteX0" fmla="*/ 101535 w 442366"/>
                  <a:gd name="connsiteY0" fmla="*/ 0 h 188296"/>
                  <a:gd name="connsiteX1" fmla="*/ 111060 w 442366"/>
                  <a:gd name="connsiteY1" fmla="*/ 184150 h 188296"/>
                  <a:gd name="connsiteX2" fmla="*/ 434910 w 442366"/>
                  <a:gd name="connsiteY2" fmla="*/ 120650 h 188296"/>
                  <a:gd name="connsiteX3" fmla="*/ 288860 w 442366"/>
                  <a:gd name="connsiteY3" fmla="*/ 31750 h 188296"/>
                  <a:gd name="connsiteX0" fmla="*/ 83806 w 420862"/>
                  <a:gd name="connsiteY0" fmla="*/ 0 h 188296"/>
                  <a:gd name="connsiteX1" fmla="*/ 162001 w 420862"/>
                  <a:gd name="connsiteY1" fmla="*/ 184150 h 188296"/>
                  <a:gd name="connsiteX2" fmla="*/ 417181 w 420862"/>
                  <a:gd name="connsiteY2" fmla="*/ 120650 h 188296"/>
                  <a:gd name="connsiteX3" fmla="*/ 271131 w 420862"/>
                  <a:gd name="connsiteY3" fmla="*/ 31750 h 188296"/>
                  <a:gd name="connsiteX0" fmla="*/ 83310 w 420366"/>
                  <a:gd name="connsiteY0" fmla="*/ 0 h 184954"/>
                  <a:gd name="connsiteX1" fmla="*/ 161505 w 420366"/>
                  <a:gd name="connsiteY1" fmla="*/ 184150 h 184954"/>
                  <a:gd name="connsiteX2" fmla="*/ 416685 w 420366"/>
                  <a:gd name="connsiteY2" fmla="*/ 120650 h 184954"/>
                  <a:gd name="connsiteX3" fmla="*/ 270635 w 420366"/>
                  <a:gd name="connsiteY3" fmla="*/ 31750 h 184954"/>
                  <a:gd name="connsiteX0" fmla="*/ 77036 w 412586"/>
                  <a:gd name="connsiteY0" fmla="*/ 0 h 181823"/>
                  <a:gd name="connsiteX1" fmla="*/ 186925 w 412586"/>
                  <a:gd name="connsiteY1" fmla="*/ 180975 h 181823"/>
                  <a:gd name="connsiteX2" fmla="*/ 410411 w 412586"/>
                  <a:gd name="connsiteY2" fmla="*/ 120650 h 181823"/>
                  <a:gd name="connsiteX3" fmla="*/ 264361 w 412586"/>
                  <a:gd name="connsiteY3" fmla="*/ 31750 h 181823"/>
                  <a:gd name="connsiteX0" fmla="*/ 74651 w 428689"/>
                  <a:gd name="connsiteY0" fmla="*/ 0 h 165231"/>
                  <a:gd name="connsiteX1" fmla="*/ 203028 w 428689"/>
                  <a:gd name="connsiteY1" fmla="*/ 161925 h 165231"/>
                  <a:gd name="connsiteX2" fmla="*/ 426514 w 428689"/>
                  <a:gd name="connsiteY2" fmla="*/ 101600 h 165231"/>
                  <a:gd name="connsiteX3" fmla="*/ 280464 w 428689"/>
                  <a:gd name="connsiteY3" fmla="*/ 12700 h 165231"/>
                  <a:gd name="connsiteX0" fmla="*/ 74651 w 448604"/>
                  <a:gd name="connsiteY0" fmla="*/ 0 h 165256"/>
                  <a:gd name="connsiteX1" fmla="*/ 203028 w 448604"/>
                  <a:gd name="connsiteY1" fmla="*/ 161925 h 165256"/>
                  <a:gd name="connsiteX2" fmla="*/ 426514 w 448604"/>
                  <a:gd name="connsiteY2" fmla="*/ 101600 h 165256"/>
                  <a:gd name="connsiteX3" fmla="*/ 362339 w 448604"/>
                  <a:gd name="connsiteY3" fmla="*/ 9525 h 165256"/>
                  <a:gd name="connsiteX0" fmla="*/ 74517 w 445313"/>
                  <a:gd name="connsiteY0" fmla="*/ 0 h 165591"/>
                  <a:gd name="connsiteX1" fmla="*/ 202894 w 445313"/>
                  <a:gd name="connsiteY1" fmla="*/ 161925 h 165591"/>
                  <a:gd name="connsiteX2" fmla="*/ 421098 w 445313"/>
                  <a:gd name="connsiteY2" fmla="*/ 104775 h 165591"/>
                  <a:gd name="connsiteX3" fmla="*/ 362205 w 445313"/>
                  <a:gd name="connsiteY3" fmla="*/ 9525 h 165591"/>
                  <a:gd name="connsiteX0" fmla="*/ 74517 w 433329"/>
                  <a:gd name="connsiteY0" fmla="*/ 0 h 165591"/>
                  <a:gd name="connsiteX1" fmla="*/ 202894 w 433329"/>
                  <a:gd name="connsiteY1" fmla="*/ 161925 h 165591"/>
                  <a:gd name="connsiteX2" fmla="*/ 421098 w 433329"/>
                  <a:gd name="connsiteY2" fmla="*/ 104775 h 165591"/>
                  <a:gd name="connsiteX3" fmla="*/ 362205 w 433329"/>
                  <a:gd name="connsiteY3" fmla="*/ 9525 h 165591"/>
                  <a:gd name="connsiteX0" fmla="*/ 71463 w 428915"/>
                  <a:gd name="connsiteY0" fmla="*/ 0 h 168619"/>
                  <a:gd name="connsiteX1" fmla="*/ 218328 w 428915"/>
                  <a:gd name="connsiteY1" fmla="*/ 165100 h 168619"/>
                  <a:gd name="connsiteX2" fmla="*/ 418044 w 428915"/>
                  <a:gd name="connsiteY2" fmla="*/ 104775 h 168619"/>
                  <a:gd name="connsiteX3" fmla="*/ 359151 w 428915"/>
                  <a:gd name="connsiteY3" fmla="*/ 9525 h 168619"/>
                  <a:gd name="connsiteX0" fmla="*/ 71840 w 429292"/>
                  <a:gd name="connsiteY0" fmla="*/ 0 h 165131"/>
                  <a:gd name="connsiteX1" fmla="*/ 218705 w 429292"/>
                  <a:gd name="connsiteY1" fmla="*/ 165100 h 165131"/>
                  <a:gd name="connsiteX2" fmla="*/ 418421 w 429292"/>
                  <a:gd name="connsiteY2" fmla="*/ 104775 h 165131"/>
                  <a:gd name="connsiteX3" fmla="*/ 359528 w 429292"/>
                  <a:gd name="connsiteY3" fmla="*/ 9525 h 165131"/>
                  <a:gd name="connsiteX0" fmla="*/ 72222 w 429674"/>
                  <a:gd name="connsiteY0" fmla="*/ 0 h 165496"/>
                  <a:gd name="connsiteX1" fmla="*/ 219087 w 429674"/>
                  <a:gd name="connsiteY1" fmla="*/ 165100 h 165496"/>
                  <a:gd name="connsiteX2" fmla="*/ 418803 w 429674"/>
                  <a:gd name="connsiteY2" fmla="*/ 104775 h 165496"/>
                  <a:gd name="connsiteX3" fmla="*/ 359910 w 429674"/>
                  <a:gd name="connsiteY3" fmla="*/ 9525 h 165496"/>
                  <a:gd name="connsiteX0" fmla="*/ 72222 w 429674"/>
                  <a:gd name="connsiteY0" fmla="*/ 6350 h 171872"/>
                  <a:gd name="connsiteX1" fmla="*/ 219087 w 429674"/>
                  <a:gd name="connsiteY1" fmla="*/ 171450 h 171872"/>
                  <a:gd name="connsiteX2" fmla="*/ 418803 w 429674"/>
                  <a:gd name="connsiteY2" fmla="*/ 111125 h 171872"/>
                  <a:gd name="connsiteX3" fmla="*/ 359910 w 429674"/>
                  <a:gd name="connsiteY3" fmla="*/ 0 h 171872"/>
                  <a:gd name="connsiteX0" fmla="*/ 72222 w 425379"/>
                  <a:gd name="connsiteY0" fmla="*/ 6350 h 171872"/>
                  <a:gd name="connsiteX1" fmla="*/ 219087 w 425379"/>
                  <a:gd name="connsiteY1" fmla="*/ 171450 h 171872"/>
                  <a:gd name="connsiteX2" fmla="*/ 418803 w 425379"/>
                  <a:gd name="connsiteY2" fmla="*/ 111125 h 171872"/>
                  <a:gd name="connsiteX3" fmla="*/ 359910 w 425379"/>
                  <a:gd name="connsiteY3" fmla="*/ 0 h 171872"/>
                  <a:gd name="connsiteX0" fmla="*/ 71526 w 427073"/>
                  <a:gd name="connsiteY0" fmla="*/ 6350 h 173928"/>
                  <a:gd name="connsiteX1" fmla="*/ 218391 w 427073"/>
                  <a:gd name="connsiteY1" fmla="*/ 171450 h 173928"/>
                  <a:gd name="connsiteX2" fmla="*/ 420748 w 427073"/>
                  <a:gd name="connsiteY2" fmla="*/ 98425 h 173928"/>
                  <a:gd name="connsiteX3" fmla="*/ 359214 w 427073"/>
                  <a:gd name="connsiteY3" fmla="*/ 0 h 173928"/>
                  <a:gd name="connsiteX0" fmla="*/ 70086 w 357774"/>
                  <a:gd name="connsiteY0" fmla="*/ 6350 h 171464"/>
                  <a:gd name="connsiteX1" fmla="*/ 216951 w 357774"/>
                  <a:gd name="connsiteY1" fmla="*/ 171450 h 171464"/>
                  <a:gd name="connsiteX2" fmla="*/ 357774 w 357774"/>
                  <a:gd name="connsiteY2" fmla="*/ 0 h 171464"/>
                  <a:gd name="connsiteX0" fmla="*/ 70086 w 384139"/>
                  <a:gd name="connsiteY0" fmla="*/ 6350 h 171464"/>
                  <a:gd name="connsiteX1" fmla="*/ 216951 w 384139"/>
                  <a:gd name="connsiteY1" fmla="*/ 171450 h 171464"/>
                  <a:gd name="connsiteX2" fmla="*/ 357774 w 384139"/>
                  <a:gd name="connsiteY2" fmla="*/ 0 h 171464"/>
                  <a:gd name="connsiteX0" fmla="*/ 70086 w 411620"/>
                  <a:gd name="connsiteY0" fmla="*/ 6350 h 171464"/>
                  <a:gd name="connsiteX1" fmla="*/ 216951 w 411620"/>
                  <a:gd name="connsiteY1" fmla="*/ 171450 h 171464"/>
                  <a:gd name="connsiteX2" fmla="*/ 357774 w 411620"/>
                  <a:gd name="connsiteY2" fmla="*/ 0 h 171464"/>
                  <a:gd name="connsiteX0" fmla="*/ 67868 w 409402"/>
                  <a:gd name="connsiteY0" fmla="*/ 6350 h 171461"/>
                  <a:gd name="connsiteX1" fmla="*/ 214733 w 409402"/>
                  <a:gd name="connsiteY1" fmla="*/ 171450 h 171461"/>
                  <a:gd name="connsiteX2" fmla="*/ 355556 w 409402"/>
                  <a:gd name="connsiteY2" fmla="*/ 0 h 171461"/>
                  <a:gd name="connsiteX0" fmla="*/ 68554 w 404694"/>
                  <a:gd name="connsiteY0" fmla="*/ 0 h 177809"/>
                  <a:gd name="connsiteX1" fmla="*/ 210137 w 404694"/>
                  <a:gd name="connsiteY1" fmla="*/ 177800 h 177809"/>
                  <a:gd name="connsiteX2" fmla="*/ 350960 w 404694"/>
                  <a:gd name="connsiteY2" fmla="*/ 6350 h 177809"/>
                  <a:gd name="connsiteX0" fmla="*/ 68554 w 426835"/>
                  <a:gd name="connsiteY0" fmla="*/ 0 h 177810"/>
                  <a:gd name="connsiteX1" fmla="*/ 210137 w 426835"/>
                  <a:gd name="connsiteY1" fmla="*/ 177800 h 177810"/>
                  <a:gd name="connsiteX2" fmla="*/ 350960 w 426835"/>
                  <a:gd name="connsiteY2" fmla="*/ 6350 h 177810"/>
                  <a:gd name="connsiteX0" fmla="*/ 68149 w 426856"/>
                  <a:gd name="connsiteY0" fmla="*/ 0 h 161937"/>
                  <a:gd name="connsiteX1" fmla="*/ 212373 w 426856"/>
                  <a:gd name="connsiteY1" fmla="*/ 161925 h 161937"/>
                  <a:gd name="connsiteX2" fmla="*/ 350555 w 426856"/>
                  <a:gd name="connsiteY2" fmla="*/ 6350 h 161937"/>
                  <a:gd name="connsiteX0" fmla="*/ 67748 w 426886"/>
                  <a:gd name="connsiteY0" fmla="*/ 0 h 146067"/>
                  <a:gd name="connsiteX1" fmla="*/ 214613 w 426886"/>
                  <a:gd name="connsiteY1" fmla="*/ 146050 h 146067"/>
                  <a:gd name="connsiteX2" fmla="*/ 350154 w 426886"/>
                  <a:gd name="connsiteY2" fmla="*/ 6350 h 146067"/>
                  <a:gd name="connsiteX0" fmla="*/ 68048 w 438594"/>
                  <a:gd name="connsiteY0" fmla="*/ 0 h 146054"/>
                  <a:gd name="connsiteX1" fmla="*/ 214913 w 438594"/>
                  <a:gd name="connsiteY1" fmla="*/ 146050 h 146054"/>
                  <a:gd name="connsiteX2" fmla="*/ 363660 w 438594"/>
                  <a:gd name="connsiteY2" fmla="*/ 3175 h 146054"/>
                  <a:gd name="connsiteX0" fmla="*/ 69125 w 480465"/>
                  <a:gd name="connsiteY0" fmla="*/ 0 h 146538"/>
                  <a:gd name="connsiteX1" fmla="*/ 215990 w 480465"/>
                  <a:gd name="connsiteY1" fmla="*/ 146050 h 146538"/>
                  <a:gd name="connsiteX2" fmla="*/ 411250 w 480465"/>
                  <a:gd name="connsiteY2" fmla="*/ 28575 h 146538"/>
                  <a:gd name="connsiteX0" fmla="*/ 69125 w 438887"/>
                  <a:gd name="connsiteY0" fmla="*/ 0 h 146439"/>
                  <a:gd name="connsiteX1" fmla="*/ 215990 w 438887"/>
                  <a:gd name="connsiteY1" fmla="*/ 146050 h 146439"/>
                  <a:gd name="connsiteX2" fmla="*/ 411250 w 438887"/>
                  <a:gd name="connsiteY2" fmla="*/ 28575 h 146439"/>
                  <a:gd name="connsiteX0" fmla="*/ 64379 w 472950"/>
                  <a:gd name="connsiteY0" fmla="*/ 0 h 120655"/>
                  <a:gd name="connsiteX1" fmla="*/ 249549 w 472950"/>
                  <a:gd name="connsiteY1" fmla="*/ 120650 h 120655"/>
                  <a:gd name="connsiteX2" fmla="*/ 444809 w 472950"/>
                  <a:gd name="connsiteY2" fmla="*/ 3175 h 120655"/>
                  <a:gd name="connsiteX0" fmla="*/ 28804 w 437375"/>
                  <a:gd name="connsiteY0" fmla="*/ 0 h 120655"/>
                  <a:gd name="connsiteX1" fmla="*/ 213974 w 437375"/>
                  <a:gd name="connsiteY1" fmla="*/ 120650 h 120655"/>
                  <a:gd name="connsiteX2" fmla="*/ 409234 w 437375"/>
                  <a:gd name="connsiteY2" fmla="*/ 3175 h 120655"/>
                  <a:gd name="connsiteX0" fmla="*/ 28557 w 437366"/>
                  <a:gd name="connsiteY0" fmla="*/ 0 h 111133"/>
                  <a:gd name="connsiteX1" fmla="*/ 216463 w 437366"/>
                  <a:gd name="connsiteY1" fmla="*/ 111125 h 111133"/>
                  <a:gd name="connsiteX2" fmla="*/ 408987 w 437366"/>
                  <a:gd name="connsiteY2" fmla="*/ 3175 h 111133"/>
                </a:gdLst>
                <a:ahLst/>
                <a:cxnLst>
                  <a:cxn ang="0">
                    <a:pos x="connsiteX0" y="connsiteY0"/>
                  </a:cxn>
                  <a:cxn ang="0">
                    <a:pos x="connsiteX1" y="connsiteY1"/>
                  </a:cxn>
                  <a:cxn ang="0">
                    <a:pos x="connsiteX2" y="connsiteY2"/>
                  </a:cxn>
                </a:cxnLst>
                <a:rect l="l" t="t" r="r" b="b"/>
                <a:pathLst>
                  <a:path w="437366" h="111133">
                    <a:moveTo>
                      <a:pt x="28557" y="0"/>
                    </a:moveTo>
                    <a:cubicBezTo>
                      <a:pt x="-80394" y="70643"/>
                      <a:pt x="153058" y="110596"/>
                      <a:pt x="216463" y="111125"/>
                    </a:cubicBezTo>
                    <a:cubicBezTo>
                      <a:pt x="279868" y="111654"/>
                      <a:pt x="518570" y="86519"/>
                      <a:pt x="408987" y="3175"/>
                    </a:cubicBezTo>
                  </a:path>
                </a:pathLst>
              </a:custGeom>
              <a:ln w="12700" cmpd="sng">
                <a:solidFill>
                  <a:schemeClr val="bg2">
                    <a:lumMod val="20000"/>
                    <a:lumOff val="80000"/>
                  </a:schemeClr>
                </a:solidFill>
              </a:ln>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grpSp>
        <p:sp>
          <p:nvSpPr>
            <p:cNvPr id="288" name="Rectangle 10">
              <a:extLst>
                <a:ext uri="{FF2B5EF4-FFF2-40B4-BE49-F238E27FC236}">
                  <a16:creationId xmlns:a16="http://schemas.microsoft.com/office/drawing/2014/main" id="{8AB12373-033A-EE43-8758-0954DF248B66}"/>
                </a:ext>
              </a:extLst>
            </p:cNvPr>
            <p:cNvSpPr>
              <a:spLocks noChangeArrowheads="1"/>
            </p:cNvSpPr>
            <p:nvPr/>
          </p:nvSpPr>
          <p:spPr bwMode="auto">
            <a:xfrm>
              <a:off x="3183420" y="6567194"/>
              <a:ext cx="72968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dirty="0">
                  <a:solidFill>
                    <a:srgbClr val="FFFFFF"/>
                  </a:solidFill>
                  <a:latin typeface="Arial"/>
                  <a:ea typeface="ＭＳ Ｐゴシック" charset="0"/>
                  <a:cs typeface="Arial"/>
                </a:rPr>
                <a:t>SAHF</a:t>
              </a:r>
              <a:endParaRPr lang="el-GR" sz="1600" dirty="0">
                <a:solidFill>
                  <a:srgbClr val="FFFFFF"/>
                </a:solidFill>
                <a:latin typeface="Arial"/>
                <a:ea typeface="ＭＳ Ｐゴシック" charset="0"/>
                <a:cs typeface="Arial"/>
              </a:endParaRPr>
            </a:p>
          </p:txBody>
        </p:sp>
      </p:grpSp>
      <p:sp>
        <p:nvSpPr>
          <p:cNvPr id="359" name="Freeform 358">
            <a:extLst>
              <a:ext uri="{FF2B5EF4-FFF2-40B4-BE49-F238E27FC236}">
                <a16:creationId xmlns:a16="http://schemas.microsoft.com/office/drawing/2014/main" id="{A47CEF2B-5593-B248-AE48-C29152E4C1B8}"/>
              </a:ext>
            </a:extLst>
          </p:cNvPr>
          <p:cNvSpPr/>
          <p:nvPr/>
        </p:nvSpPr>
        <p:spPr>
          <a:xfrm rot="7807513" flipH="1">
            <a:off x="6446534" y="5308813"/>
            <a:ext cx="598789" cy="277801"/>
          </a:xfrm>
          <a:custGeom>
            <a:avLst/>
            <a:gdLst>
              <a:gd name="connsiteX0" fmla="*/ 1915886 w 1915886"/>
              <a:gd name="connsiteY0" fmla="*/ 674915 h 674915"/>
              <a:gd name="connsiteX1" fmla="*/ 1099458 w 1915886"/>
              <a:gd name="connsiteY1" fmla="*/ 511629 h 674915"/>
              <a:gd name="connsiteX2" fmla="*/ 0 w 1915886"/>
              <a:gd name="connsiteY2" fmla="*/ 0 h 674915"/>
            </a:gdLst>
            <a:ahLst/>
            <a:cxnLst>
              <a:cxn ang="0">
                <a:pos x="connsiteX0" y="connsiteY0"/>
              </a:cxn>
              <a:cxn ang="0">
                <a:pos x="connsiteX1" y="connsiteY1"/>
              </a:cxn>
              <a:cxn ang="0">
                <a:pos x="connsiteX2" y="connsiteY2"/>
              </a:cxn>
            </a:cxnLst>
            <a:rect l="l" t="t" r="r" b="b"/>
            <a:pathLst>
              <a:path w="1915886" h="674915">
                <a:moveTo>
                  <a:pt x="1915886" y="674915"/>
                </a:moveTo>
                <a:cubicBezTo>
                  <a:pt x="1667329" y="649515"/>
                  <a:pt x="1418772" y="624115"/>
                  <a:pt x="1099458" y="511629"/>
                </a:cubicBezTo>
                <a:cubicBezTo>
                  <a:pt x="780144" y="399143"/>
                  <a:pt x="390072" y="199571"/>
                  <a:pt x="0" y="0"/>
                </a:cubicBezTo>
              </a:path>
            </a:pathLst>
          </a:custGeom>
          <a:ln w="19050" cmpd="sng">
            <a:solidFill>
              <a:srgbClr val="FFFFFF"/>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8F8F8"/>
              </a:solidFill>
              <a:latin typeface="Arial"/>
              <a:ea typeface="ＭＳ Ｐゴシック"/>
              <a:cs typeface="Arial"/>
            </a:endParaRPr>
          </a:p>
        </p:txBody>
      </p:sp>
      <p:sp>
        <p:nvSpPr>
          <p:cNvPr id="360" name="Rectangle 10">
            <a:extLst>
              <a:ext uri="{FF2B5EF4-FFF2-40B4-BE49-F238E27FC236}">
                <a16:creationId xmlns:a16="http://schemas.microsoft.com/office/drawing/2014/main" id="{13DEA2F6-0285-9049-931A-4AD06404E10E}"/>
              </a:ext>
            </a:extLst>
          </p:cNvPr>
          <p:cNvSpPr>
            <a:spLocks noChangeArrowheads="1"/>
          </p:cNvSpPr>
          <p:nvPr/>
        </p:nvSpPr>
        <p:spPr bwMode="auto">
          <a:xfrm>
            <a:off x="7636813" y="5863830"/>
            <a:ext cx="136165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50000"/>
              </a:spcBef>
              <a:spcAft>
                <a:spcPct val="0"/>
              </a:spcAft>
            </a:pPr>
            <a:r>
              <a:rPr lang="en-US" sz="1600" dirty="0">
                <a:solidFill>
                  <a:srgbClr val="FFFFFF"/>
                </a:solidFill>
                <a:latin typeface="Arial"/>
                <a:ea typeface="ＭＳ Ｐゴシック" charset="0"/>
                <a:cs typeface="Arial"/>
              </a:rPr>
              <a:t>Transcription</a:t>
            </a:r>
            <a:endParaRPr lang="el-GR" sz="1600" dirty="0">
              <a:solidFill>
                <a:srgbClr val="FFFFFF"/>
              </a:solidFill>
              <a:latin typeface="Arial"/>
              <a:ea typeface="ＭＳ Ｐゴシック" charset="0"/>
              <a:cs typeface="Arial"/>
            </a:endParaRPr>
          </a:p>
        </p:txBody>
      </p:sp>
      <p:grpSp>
        <p:nvGrpSpPr>
          <p:cNvPr id="361" name="Group 360">
            <a:extLst>
              <a:ext uri="{FF2B5EF4-FFF2-40B4-BE49-F238E27FC236}">
                <a16:creationId xmlns:a16="http://schemas.microsoft.com/office/drawing/2014/main" id="{6C4ADED6-10BC-CF4A-80CE-D3B4A3E0649B}"/>
              </a:ext>
            </a:extLst>
          </p:cNvPr>
          <p:cNvGrpSpPr/>
          <p:nvPr/>
        </p:nvGrpSpPr>
        <p:grpSpPr>
          <a:xfrm>
            <a:off x="7398934" y="6161681"/>
            <a:ext cx="1448851" cy="352831"/>
            <a:chOff x="5090577" y="4699223"/>
            <a:chExt cx="1125676" cy="281196"/>
          </a:xfrm>
        </p:grpSpPr>
        <p:sp>
          <p:nvSpPr>
            <p:cNvPr id="362" name="Freeform 9">
              <a:extLst>
                <a:ext uri="{FF2B5EF4-FFF2-40B4-BE49-F238E27FC236}">
                  <a16:creationId xmlns:a16="http://schemas.microsoft.com/office/drawing/2014/main" id="{4EBF32B6-DF8D-674C-81C6-C62B552F1AEC}"/>
                </a:ext>
              </a:extLst>
            </p:cNvPr>
            <p:cNvSpPr>
              <a:spLocks noChangeAspect="1"/>
            </p:cNvSpPr>
            <p:nvPr/>
          </p:nvSpPr>
          <p:spPr bwMode="auto">
            <a:xfrm>
              <a:off x="5969446" y="4703352"/>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endParaRPr lang="en-US">
                <a:solidFill>
                  <a:srgbClr val="FFFFFF"/>
                </a:solidFill>
                <a:latin typeface="Arial"/>
                <a:ea typeface="ＭＳ Ｐゴシック"/>
                <a:cs typeface="Arial"/>
              </a:endParaRPr>
            </a:p>
          </p:txBody>
        </p:sp>
        <p:sp>
          <p:nvSpPr>
            <p:cNvPr id="363" name="Freeform 14">
              <a:extLst>
                <a:ext uri="{FF2B5EF4-FFF2-40B4-BE49-F238E27FC236}">
                  <a16:creationId xmlns:a16="http://schemas.microsoft.com/office/drawing/2014/main" id="{610CFE51-261D-254C-9AF0-A8C5040701DF}"/>
                </a:ext>
              </a:extLst>
            </p:cNvPr>
            <p:cNvSpPr>
              <a:spLocks noChangeAspect="1"/>
            </p:cNvSpPr>
            <p:nvPr/>
          </p:nvSpPr>
          <p:spPr bwMode="auto">
            <a:xfrm>
              <a:off x="5818089" y="4699223"/>
              <a:ext cx="228936"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75000"/>
              </a:schemeClr>
            </a:solidFill>
            <a:ln w="6350">
              <a:solidFill>
                <a:schemeClr val="bg2"/>
              </a:solidFill>
              <a:round/>
              <a:headEnd/>
              <a:tailEnd/>
            </a:ln>
          </p:spPr>
          <p:txBody>
            <a:bodyPr/>
            <a:lstStyle/>
            <a:p>
              <a:endParaRPr lang="en-US">
                <a:solidFill>
                  <a:srgbClr val="FFFFFF"/>
                </a:solidFill>
                <a:latin typeface="Arial"/>
                <a:ea typeface="ＭＳ Ｐゴシック"/>
                <a:cs typeface="Arial"/>
              </a:endParaRPr>
            </a:p>
          </p:txBody>
        </p:sp>
        <p:sp>
          <p:nvSpPr>
            <p:cNvPr id="364" name="Freeform 13">
              <a:extLst>
                <a:ext uri="{FF2B5EF4-FFF2-40B4-BE49-F238E27FC236}">
                  <a16:creationId xmlns:a16="http://schemas.microsoft.com/office/drawing/2014/main" id="{5C48CA80-601E-104C-ABF5-7C52A96A5AE8}"/>
                </a:ext>
              </a:extLst>
            </p:cNvPr>
            <p:cNvSpPr>
              <a:spLocks noChangeAspect="1"/>
            </p:cNvSpPr>
            <p:nvPr/>
          </p:nvSpPr>
          <p:spPr bwMode="auto">
            <a:xfrm>
              <a:off x="5622968"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endParaRPr lang="en-US">
                <a:solidFill>
                  <a:srgbClr val="FFFFFF"/>
                </a:solidFill>
                <a:latin typeface="Arial"/>
                <a:ea typeface="ＭＳ Ｐゴシック"/>
                <a:cs typeface="Arial"/>
              </a:endParaRPr>
            </a:p>
          </p:txBody>
        </p:sp>
        <p:sp>
          <p:nvSpPr>
            <p:cNvPr id="365" name="Freeform 8">
              <a:extLst>
                <a:ext uri="{FF2B5EF4-FFF2-40B4-BE49-F238E27FC236}">
                  <a16:creationId xmlns:a16="http://schemas.microsoft.com/office/drawing/2014/main" id="{E7D4114A-BDE8-3B46-B4C8-224CFA90B82C}"/>
                </a:ext>
              </a:extLst>
            </p:cNvPr>
            <p:cNvSpPr>
              <a:spLocks noChangeAspect="1"/>
            </p:cNvSpPr>
            <p:nvPr/>
          </p:nvSpPr>
          <p:spPr bwMode="auto">
            <a:xfrm>
              <a:off x="5097805"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endParaRPr lang="en-US">
                <a:solidFill>
                  <a:srgbClr val="FFFFFF"/>
                </a:solidFill>
                <a:latin typeface="Arial"/>
                <a:ea typeface="ＭＳ Ｐゴシック"/>
                <a:cs typeface="Arial"/>
              </a:endParaRPr>
            </a:p>
          </p:txBody>
        </p:sp>
        <p:sp>
          <p:nvSpPr>
            <p:cNvPr id="366" name="Freeform 7">
              <a:extLst>
                <a:ext uri="{FF2B5EF4-FFF2-40B4-BE49-F238E27FC236}">
                  <a16:creationId xmlns:a16="http://schemas.microsoft.com/office/drawing/2014/main" id="{3E285A8A-D7AC-0C45-A4F4-74362651F9FF}"/>
                </a:ext>
              </a:extLst>
            </p:cNvPr>
            <p:cNvSpPr>
              <a:spLocks noChangeAspect="1"/>
            </p:cNvSpPr>
            <p:nvPr/>
          </p:nvSpPr>
          <p:spPr bwMode="auto">
            <a:xfrm>
              <a:off x="5468226"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75000"/>
              </a:schemeClr>
            </a:solidFill>
            <a:ln w="6350">
              <a:solidFill>
                <a:schemeClr val="bg2"/>
              </a:solidFill>
              <a:round/>
              <a:headEnd/>
              <a:tailEnd/>
            </a:ln>
          </p:spPr>
          <p:txBody>
            <a:bodyPr/>
            <a:lstStyle/>
            <a:p>
              <a:endParaRPr lang="en-US">
                <a:solidFill>
                  <a:srgbClr val="FFFFFF"/>
                </a:solidFill>
                <a:latin typeface="Arial"/>
                <a:ea typeface="ＭＳ Ｐゴシック"/>
                <a:cs typeface="Arial"/>
              </a:endParaRPr>
            </a:p>
          </p:txBody>
        </p:sp>
        <p:sp>
          <p:nvSpPr>
            <p:cNvPr id="367" name="Freeform 11">
              <a:extLst>
                <a:ext uri="{FF2B5EF4-FFF2-40B4-BE49-F238E27FC236}">
                  <a16:creationId xmlns:a16="http://schemas.microsoft.com/office/drawing/2014/main" id="{D6ADD001-1D3D-B548-B2D6-A6B9D86F9615}"/>
                </a:ext>
              </a:extLst>
            </p:cNvPr>
            <p:cNvSpPr>
              <a:spLocks noChangeAspect="1"/>
            </p:cNvSpPr>
            <p:nvPr/>
          </p:nvSpPr>
          <p:spPr bwMode="auto">
            <a:xfrm>
              <a:off x="5269577" y="4699223"/>
              <a:ext cx="229704" cy="277067"/>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chemeClr val="tx1">
                <a:lumMod val="25000"/>
              </a:schemeClr>
            </a:solidFill>
            <a:ln w="6350">
              <a:solidFill>
                <a:schemeClr val="bg2">
                  <a:lumMod val="60000"/>
                  <a:lumOff val="40000"/>
                </a:schemeClr>
              </a:solidFill>
              <a:round/>
              <a:headEnd/>
              <a:tailEnd/>
            </a:ln>
          </p:spPr>
          <p:txBody>
            <a:bodyPr/>
            <a:lstStyle/>
            <a:p>
              <a:endParaRPr lang="en-US">
                <a:solidFill>
                  <a:srgbClr val="FFFFFF"/>
                </a:solidFill>
                <a:latin typeface="Arial"/>
                <a:ea typeface="ＭＳ Ｐゴシック"/>
                <a:cs typeface="Arial"/>
              </a:endParaRPr>
            </a:p>
          </p:txBody>
        </p:sp>
        <p:cxnSp>
          <p:nvCxnSpPr>
            <p:cNvPr id="368" name="Straight Connector 367">
              <a:extLst>
                <a:ext uri="{FF2B5EF4-FFF2-40B4-BE49-F238E27FC236}">
                  <a16:creationId xmlns:a16="http://schemas.microsoft.com/office/drawing/2014/main" id="{82E6C035-01EB-4C48-87F3-247F46793762}"/>
                </a:ext>
              </a:extLst>
            </p:cNvPr>
            <p:cNvCxnSpPr/>
            <p:nvPr/>
          </p:nvCxnSpPr>
          <p:spPr bwMode="auto">
            <a:xfrm>
              <a:off x="5343384" y="4709266"/>
              <a:ext cx="4395" cy="212640"/>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9" name="Straight Connector 368">
              <a:extLst>
                <a:ext uri="{FF2B5EF4-FFF2-40B4-BE49-F238E27FC236}">
                  <a16:creationId xmlns:a16="http://schemas.microsoft.com/office/drawing/2014/main" id="{FFEE3631-7932-294C-9F99-923EC449B1B6}"/>
                </a:ext>
              </a:extLst>
            </p:cNvPr>
            <p:cNvCxnSpPr/>
            <p:nvPr/>
          </p:nvCxnSpPr>
          <p:spPr bwMode="auto">
            <a:xfrm>
              <a:off x="5428221" y="4734814"/>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0" name="Straight Connector 369">
              <a:extLst>
                <a:ext uri="{FF2B5EF4-FFF2-40B4-BE49-F238E27FC236}">
                  <a16:creationId xmlns:a16="http://schemas.microsoft.com/office/drawing/2014/main" id="{E63E8594-11CB-7E4E-8A17-263E92443144}"/>
                </a:ext>
              </a:extLst>
            </p:cNvPr>
            <p:cNvCxnSpPr/>
            <p:nvPr/>
          </p:nvCxnSpPr>
          <p:spPr bwMode="auto">
            <a:xfrm>
              <a:off x="5480151" y="4728748"/>
              <a:ext cx="12074" cy="21868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1" name="Straight Connector 370">
              <a:extLst>
                <a:ext uri="{FF2B5EF4-FFF2-40B4-BE49-F238E27FC236}">
                  <a16:creationId xmlns:a16="http://schemas.microsoft.com/office/drawing/2014/main" id="{0B96C303-DCE6-4044-99AA-D1AAD3517E6C}"/>
                </a:ext>
              </a:extLst>
            </p:cNvPr>
            <p:cNvCxnSpPr/>
            <p:nvPr/>
          </p:nvCxnSpPr>
          <p:spPr bwMode="auto">
            <a:xfrm>
              <a:off x="5548924" y="4785352"/>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2" name="Straight Connector 371">
              <a:extLst>
                <a:ext uri="{FF2B5EF4-FFF2-40B4-BE49-F238E27FC236}">
                  <a16:creationId xmlns:a16="http://schemas.microsoft.com/office/drawing/2014/main" id="{FFF3E3BD-D459-C145-B05C-52C070AB3525}"/>
                </a:ext>
              </a:extLst>
            </p:cNvPr>
            <p:cNvCxnSpPr/>
            <p:nvPr/>
          </p:nvCxnSpPr>
          <p:spPr bwMode="auto">
            <a:xfrm>
              <a:off x="5179466" y="4764988"/>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3" name="Straight Connector 372">
              <a:extLst>
                <a:ext uri="{FF2B5EF4-FFF2-40B4-BE49-F238E27FC236}">
                  <a16:creationId xmlns:a16="http://schemas.microsoft.com/office/drawing/2014/main" id="{BDB416EA-93FF-F74C-9266-82F9286E2B57}"/>
                </a:ext>
              </a:extLst>
            </p:cNvPr>
            <p:cNvCxnSpPr/>
            <p:nvPr/>
          </p:nvCxnSpPr>
          <p:spPr bwMode="auto">
            <a:xfrm>
              <a:off x="5124694" y="4734098"/>
              <a:ext cx="4395" cy="23097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4" name="Straight Connector 373">
              <a:extLst>
                <a:ext uri="{FF2B5EF4-FFF2-40B4-BE49-F238E27FC236}">
                  <a16:creationId xmlns:a16="http://schemas.microsoft.com/office/drawing/2014/main" id="{9CBE1851-2A10-6048-8607-D5E757D384E8}"/>
                </a:ext>
              </a:extLst>
            </p:cNvPr>
            <p:cNvCxnSpPr/>
            <p:nvPr/>
          </p:nvCxnSpPr>
          <p:spPr bwMode="auto">
            <a:xfrm flipH="1">
              <a:off x="5672904" y="4734098"/>
              <a:ext cx="851" cy="183241"/>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5" name="Straight Connector 374">
              <a:extLst>
                <a:ext uri="{FF2B5EF4-FFF2-40B4-BE49-F238E27FC236}">
                  <a16:creationId xmlns:a16="http://schemas.microsoft.com/office/drawing/2014/main" id="{3930FB58-3FF7-F04B-9865-9FCB84F61465}"/>
                </a:ext>
              </a:extLst>
            </p:cNvPr>
            <p:cNvCxnSpPr/>
            <p:nvPr/>
          </p:nvCxnSpPr>
          <p:spPr bwMode="auto">
            <a:xfrm>
              <a:off x="5722854" y="4719562"/>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6" name="Straight Connector 375">
              <a:extLst>
                <a:ext uri="{FF2B5EF4-FFF2-40B4-BE49-F238E27FC236}">
                  <a16:creationId xmlns:a16="http://schemas.microsoft.com/office/drawing/2014/main" id="{D58D2DE9-6C8D-DD46-8983-5897E6C6C1B0}"/>
                </a:ext>
              </a:extLst>
            </p:cNvPr>
            <p:cNvCxnSpPr/>
            <p:nvPr/>
          </p:nvCxnSpPr>
          <p:spPr bwMode="auto">
            <a:xfrm>
              <a:off x="5780416" y="4729436"/>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7" name="Straight Connector 376">
              <a:extLst>
                <a:ext uri="{FF2B5EF4-FFF2-40B4-BE49-F238E27FC236}">
                  <a16:creationId xmlns:a16="http://schemas.microsoft.com/office/drawing/2014/main" id="{02B2B7E4-2A7C-DC47-8764-8932C8C230A4}"/>
                </a:ext>
              </a:extLst>
            </p:cNvPr>
            <p:cNvCxnSpPr/>
            <p:nvPr/>
          </p:nvCxnSpPr>
          <p:spPr bwMode="auto">
            <a:xfrm>
              <a:off x="5837978" y="4736555"/>
              <a:ext cx="0" cy="228514"/>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8" name="Straight Connector 377">
              <a:extLst>
                <a:ext uri="{FF2B5EF4-FFF2-40B4-BE49-F238E27FC236}">
                  <a16:creationId xmlns:a16="http://schemas.microsoft.com/office/drawing/2014/main" id="{9D67F03F-A70C-234A-92B7-76CDAC7DE5B1}"/>
                </a:ext>
              </a:extLst>
            </p:cNvPr>
            <p:cNvCxnSpPr/>
            <p:nvPr/>
          </p:nvCxnSpPr>
          <p:spPr bwMode="auto">
            <a:xfrm>
              <a:off x="5895540" y="4756816"/>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9" name="Straight Connector 378">
              <a:extLst>
                <a:ext uri="{FF2B5EF4-FFF2-40B4-BE49-F238E27FC236}">
                  <a16:creationId xmlns:a16="http://schemas.microsoft.com/office/drawing/2014/main" id="{BAB8B905-716C-534D-B3B8-8FB07C129E42}"/>
                </a:ext>
              </a:extLst>
            </p:cNvPr>
            <p:cNvCxnSpPr/>
            <p:nvPr/>
          </p:nvCxnSpPr>
          <p:spPr bwMode="auto">
            <a:xfrm>
              <a:off x="5953102" y="478538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0" name="Straight Connector 379">
              <a:extLst>
                <a:ext uri="{FF2B5EF4-FFF2-40B4-BE49-F238E27FC236}">
                  <a16:creationId xmlns:a16="http://schemas.microsoft.com/office/drawing/2014/main" id="{95108B03-90F5-9049-8FA8-517B96916AB9}"/>
                </a:ext>
              </a:extLst>
            </p:cNvPr>
            <p:cNvCxnSpPr/>
            <p:nvPr/>
          </p:nvCxnSpPr>
          <p:spPr bwMode="auto">
            <a:xfrm>
              <a:off x="6010664" y="4720628"/>
              <a:ext cx="4395" cy="219483"/>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1" name="Straight Connector 380">
              <a:extLst>
                <a:ext uri="{FF2B5EF4-FFF2-40B4-BE49-F238E27FC236}">
                  <a16:creationId xmlns:a16="http://schemas.microsoft.com/office/drawing/2014/main" id="{EAF910CC-ACE9-0A44-8963-7F9F3F23DFE8}"/>
                </a:ext>
              </a:extLst>
            </p:cNvPr>
            <p:cNvCxnSpPr/>
            <p:nvPr/>
          </p:nvCxnSpPr>
          <p:spPr bwMode="auto">
            <a:xfrm>
              <a:off x="6068226" y="4739387"/>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2" name="Straight Connector 381">
              <a:extLst>
                <a:ext uri="{FF2B5EF4-FFF2-40B4-BE49-F238E27FC236}">
                  <a16:creationId xmlns:a16="http://schemas.microsoft.com/office/drawing/2014/main" id="{D666D8E6-15FA-1F47-AD11-4C794B0495D6}"/>
                </a:ext>
              </a:extLst>
            </p:cNvPr>
            <p:cNvCxnSpPr/>
            <p:nvPr/>
          </p:nvCxnSpPr>
          <p:spPr bwMode="auto">
            <a:xfrm>
              <a:off x="6125788" y="4728097"/>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3" name="Freeform 18">
              <a:extLst>
                <a:ext uri="{FF2B5EF4-FFF2-40B4-BE49-F238E27FC236}">
                  <a16:creationId xmlns:a16="http://schemas.microsoft.com/office/drawing/2014/main" id="{570EA5D3-35A6-EF48-A3F3-7E1E57E14731}"/>
                </a:ext>
              </a:extLst>
            </p:cNvPr>
            <p:cNvSpPr>
              <a:spLocks noChangeAspect="1"/>
            </p:cNvSpPr>
            <p:nvPr/>
          </p:nvSpPr>
          <p:spPr bwMode="auto">
            <a:xfrm>
              <a:off x="5796591"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50000"/>
              </a:schemeClr>
            </a:solidFill>
            <a:ln w="6350">
              <a:solidFill>
                <a:schemeClr val="tx1">
                  <a:lumMod val="50000"/>
                </a:schemeClr>
              </a:solidFill>
              <a:round/>
              <a:headEnd/>
              <a:tailEnd/>
            </a:ln>
          </p:spPr>
          <p:txBody>
            <a:bodyPr/>
            <a:lstStyle/>
            <a:p>
              <a:endParaRPr lang="en-US">
                <a:solidFill>
                  <a:srgbClr val="FFFFFF"/>
                </a:solidFill>
                <a:latin typeface="Arial"/>
                <a:ea typeface="ＭＳ Ｐゴシック"/>
                <a:cs typeface="Arial"/>
              </a:endParaRPr>
            </a:p>
          </p:txBody>
        </p:sp>
        <p:sp>
          <p:nvSpPr>
            <p:cNvPr id="384" name="Freeform 15">
              <a:extLst>
                <a:ext uri="{FF2B5EF4-FFF2-40B4-BE49-F238E27FC236}">
                  <a16:creationId xmlns:a16="http://schemas.microsoft.com/office/drawing/2014/main" id="{A392CEDC-EF18-7448-B9E3-47030F64DE62}"/>
                </a:ext>
              </a:extLst>
            </p:cNvPr>
            <p:cNvSpPr>
              <a:spLocks noChangeAspect="1"/>
            </p:cNvSpPr>
            <p:nvPr/>
          </p:nvSpPr>
          <p:spPr bwMode="auto">
            <a:xfrm>
              <a:off x="5987317" y="4699223"/>
              <a:ext cx="228936" cy="277067"/>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chemeClr val="tx1">
                <a:lumMod val="90000"/>
              </a:schemeClr>
            </a:solidFill>
            <a:ln w="6350">
              <a:solidFill>
                <a:schemeClr val="tx1">
                  <a:lumMod val="75000"/>
                </a:schemeClr>
              </a:solidFill>
              <a:round/>
              <a:headEnd/>
              <a:tailEnd/>
            </a:ln>
          </p:spPr>
          <p:txBody>
            <a:bodyPr/>
            <a:lstStyle/>
            <a:p>
              <a:endParaRPr lang="en-US">
                <a:solidFill>
                  <a:srgbClr val="FFFFFF"/>
                </a:solidFill>
                <a:latin typeface="Arial"/>
                <a:ea typeface="ＭＳ Ｐゴシック"/>
                <a:cs typeface="Arial"/>
              </a:endParaRPr>
            </a:p>
          </p:txBody>
        </p:sp>
        <p:sp>
          <p:nvSpPr>
            <p:cNvPr id="385" name="Freeform 17">
              <a:extLst>
                <a:ext uri="{FF2B5EF4-FFF2-40B4-BE49-F238E27FC236}">
                  <a16:creationId xmlns:a16="http://schemas.microsoft.com/office/drawing/2014/main" id="{2C9F0546-A46F-F845-B69C-18EDB20CABFE}"/>
                </a:ext>
              </a:extLst>
            </p:cNvPr>
            <p:cNvSpPr>
              <a:spLocks noChangeAspect="1"/>
            </p:cNvSpPr>
            <p:nvPr/>
          </p:nvSpPr>
          <p:spPr bwMode="auto">
            <a:xfrm>
              <a:off x="5638321"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90000"/>
              </a:schemeClr>
            </a:solidFill>
            <a:ln w="6350">
              <a:solidFill>
                <a:schemeClr val="tx1">
                  <a:lumMod val="75000"/>
                </a:schemeClr>
              </a:solidFill>
              <a:round/>
              <a:headEnd/>
              <a:tailEnd/>
            </a:ln>
          </p:spPr>
          <p:txBody>
            <a:bodyPr/>
            <a:lstStyle/>
            <a:p>
              <a:endParaRPr lang="en-US">
                <a:solidFill>
                  <a:srgbClr val="FFFFFF"/>
                </a:solidFill>
                <a:latin typeface="Arial"/>
                <a:ea typeface="ＭＳ Ｐゴシック"/>
                <a:cs typeface="Arial"/>
              </a:endParaRPr>
            </a:p>
          </p:txBody>
        </p:sp>
        <p:cxnSp>
          <p:nvCxnSpPr>
            <p:cNvPr id="386" name="Straight Connector 385">
              <a:extLst>
                <a:ext uri="{FF2B5EF4-FFF2-40B4-BE49-F238E27FC236}">
                  <a16:creationId xmlns:a16="http://schemas.microsoft.com/office/drawing/2014/main" id="{907772C0-AAC6-4645-B965-9EEA7F11A8DA}"/>
                </a:ext>
              </a:extLst>
            </p:cNvPr>
            <p:cNvCxnSpPr/>
            <p:nvPr/>
          </p:nvCxnSpPr>
          <p:spPr bwMode="auto">
            <a:xfrm>
              <a:off x="5248600" y="4749113"/>
              <a:ext cx="4395" cy="16207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7" name="Straight Connector 386">
              <a:extLst>
                <a:ext uri="{FF2B5EF4-FFF2-40B4-BE49-F238E27FC236}">
                  <a16:creationId xmlns:a16="http://schemas.microsoft.com/office/drawing/2014/main" id="{CBCD4D64-6212-6842-A44D-8742C43AE067}"/>
                </a:ext>
              </a:extLst>
            </p:cNvPr>
            <p:cNvCxnSpPr/>
            <p:nvPr/>
          </p:nvCxnSpPr>
          <p:spPr bwMode="auto">
            <a:xfrm>
              <a:off x="5297178" y="4714932"/>
              <a:ext cx="4395" cy="247246"/>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8" name="Freeform 10">
              <a:extLst>
                <a:ext uri="{FF2B5EF4-FFF2-40B4-BE49-F238E27FC236}">
                  <a16:creationId xmlns:a16="http://schemas.microsoft.com/office/drawing/2014/main" id="{C626DD70-8173-2141-BF3F-D1F831724D7E}"/>
                </a:ext>
              </a:extLst>
            </p:cNvPr>
            <p:cNvSpPr>
              <a:spLocks noChangeAspect="1"/>
            </p:cNvSpPr>
            <p:nvPr/>
          </p:nvSpPr>
          <p:spPr bwMode="auto">
            <a:xfrm>
              <a:off x="5090577"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50000"/>
              </a:schemeClr>
            </a:solidFill>
            <a:ln w="6350">
              <a:solidFill>
                <a:schemeClr val="tx1">
                  <a:lumMod val="50000"/>
                </a:schemeClr>
              </a:solidFill>
              <a:round/>
              <a:headEnd/>
              <a:tailEnd/>
            </a:ln>
          </p:spPr>
          <p:txBody>
            <a:bodyPr/>
            <a:lstStyle/>
            <a:p>
              <a:endParaRPr lang="en-US">
                <a:solidFill>
                  <a:srgbClr val="FFFFFF"/>
                </a:solidFill>
                <a:latin typeface="Arial"/>
                <a:ea typeface="ＭＳ Ｐゴシック"/>
                <a:cs typeface="Arial"/>
              </a:endParaRPr>
            </a:p>
          </p:txBody>
        </p:sp>
        <p:cxnSp>
          <p:nvCxnSpPr>
            <p:cNvPr id="389" name="Straight Connector 388">
              <a:extLst>
                <a:ext uri="{FF2B5EF4-FFF2-40B4-BE49-F238E27FC236}">
                  <a16:creationId xmlns:a16="http://schemas.microsoft.com/office/drawing/2014/main" id="{A5479200-F4D1-CC4C-9020-953BBFCC001C}"/>
                </a:ext>
              </a:extLst>
            </p:cNvPr>
            <p:cNvCxnSpPr/>
            <p:nvPr/>
          </p:nvCxnSpPr>
          <p:spPr bwMode="auto">
            <a:xfrm>
              <a:off x="5620137" y="4764184"/>
              <a:ext cx="0" cy="175927"/>
            </a:xfrm>
            <a:prstGeom prst="line">
              <a:avLst/>
            </a:prstGeom>
            <a:solidFill>
              <a:schemeClr val="accent1"/>
            </a:solidFill>
            <a:ln w="9525" cap="flat" cmpd="sng" algn="ctr">
              <a:solidFill>
                <a:schemeClr val="tx1">
                  <a:lumMod val="1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0" name="Freeform 12">
              <a:extLst>
                <a:ext uri="{FF2B5EF4-FFF2-40B4-BE49-F238E27FC236}">
                  <a16:creationId xmlns:a16="http://schemas.microsoft.com/office/drawing/2014/main" id="{852EF7ED-D66E-3D4B-BD77-5D5487CFB6B2}"/>
                </a:ext>
              </a:extLst>
            </p:cNvPr>
            <p:cNvSpPr>
              <a:spLocks noChangeAspect="1"/>
            </p:cNvSpPr>
            <p:nvPr/>
          </p:nvSpPr>
          <p:spPr bwMode="auto">
            <a:xfrm>
              <a:off x="5443200" y="4699223"/>
              <a:ext cx="230473" cy="277067"/>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chemeClr val="tx1">
                <a:lumMod val="50000"/>
              </a:schemeClr>
            </a:solidFill>
            <a:ln w="6350">
              <a:solidFill>
                <a:schemeClr val="tx1">
                  <a:lumMod val="50000"/>
                </a:schemeClr>
              </a:solidFill>
              <a:round/>
              <a:headEnd/>
              <a:tailEnd/>
            </a:ln>
          </p:spPr>
          <p:txBody>
            <a:bodyPr/>
            <a:lstStyle/>
            <a:p>
              <a:endParaRPr lang="en-US">
                <a:solidFill>
                  <a:srgbClr val="FFFFFF"/>
                </a:solidFill>
                <a:latin typeface="Arial"/>
                <a:ea typeface="ＭＳ Ｐゴシック"/>
                <a:cs typeface="Arial"/>
              </a:endParaRPr>
            </a:p>
          </p:txBody>
        </p:sp>
        <p:sp>
          <p:nvSpPr>
            <p:cNvPr id="391" name="Freeform 16">
              <a:extLst>
                <a:ext uri="{FF2B5EF4-FFF2-40B4-BE49-F238E27FC236}">
                  <a16:creationId xmlns:a16="http://schemas.microsoft.com/office/drawing/2014/main" id="{44C8AA60-6955-AF47-BECC-7C7731E49FBC}"/>
                </a:ext>
              </a:extLst>
            </p:cNvPr>
            <p:cNvSpPr>
              <a:spLocks noChangeAspect="1"/>
            </p:cNvSpPr>
            <p:nvPr/>
          </p:nvSpPr>
          <p:spPr bwMode="auto">
            <a:xfrm>
              <a:off x="5285698" y="4699223"/>
              <a:ext cx="229704" cy="277067"/>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chemeClr val="tx1">
                <a:lumMod val="90000"/>
              </a:schemeClr>
            </a:solidFill>
            <a:ln w="6350">
              <a:solidFill>
                <a:schemeClr val="tx1">
                  <a:lumMod val="75000"/>
                </a:schemeClr>
              </a:solidFill>
              <a:round/>
              <a:headEnd/>
              <a:tailEnd/>
            </a:ln>
          </p:spPr>
          <p:txBody>
            <a:bodyPr/>
            <a:lstStyle/>
            <a:p>
              <a:endParaRPr lang="en-US">
                <a:solidFill>
                  <a:srgbClr val="FFFFFF"/>
                </a:solidFill>
                <a:latin typeface="Arial"/>
                <a:ea typeface="ＭＳ Ｐゴシック"/>
                <a:cs typeface="Arial"/>
              </a:endParaRPr>
            </a:p>
          </p:txBody>
        </p:sp>
      </p:grpSp>
      <p:cxnSp>
        <p:nvCxnSpPr>
          <p:cNvPr id="392" name="Straight Arrow Connector 391">
            <a:extLst>
              <a:ext uri="{FF2B5EF4-FFF2-40B4-BE49-F238E27FC236}">
                <a16:creationId xmlns:a16="http://schemas.microsoft.com/office/drawing/2014/main" id="{8BA7A616-58DC-AB48-B7A2-968790A8147E}"/>
              </a:ext>
            </a:extLst>
          </p:cNvPr>
          <p:cNvCxnSpPr/>
          <p:nvPr/>
        </p:nvCxnSpPr>
        <p:spPr bwMode="auto">
          <a:xfrm>
            <a:off x="6970583" y="6294825"/>
            <a:ext cx="315458" cy="0"/>
          </a:xfrm>
          <a:prstGeom prst="straightConnector1">
            <a:avLst/>
          </a:prstGeom>
          <a:ln w="19050" cmpd="sng">
            <a:solidFill>
              <a:srgbClr val="FFFFFF"/>
            </a:solidFill>
            <a:headEnd type="none" w="med" len="med"/>
            <a:tailEnd type="triangle" w="med" len="sm"/>
          </a:ln>
        </p:spPr>
        <p:style>
          <a:lnRef idx="3">
            <a:schemeClr val="dk1"/>
          </a:lnRef>
          <a:fillRef idx="0">
            <a:schemeClr val="dk1"/>
          </a:fillRef>
          <a:effectRef idx="2">
            <a:schemeClr val="dk1"/>
          </a:effectRef>
          <a:fontRef idx="minor">
            <a:schemeClr val="tx1"/>
          </a:fontRef>
        </p:style>
      </p:cxnSp>
      <p:sp>
        <p:nvSpPr>
          <p:cNvPr id="393" name="Down Arrow 392">
            <a:extLst>
              <a:ext uri="{FF2B5EF4-FFF2-40B4-BE49-F238E27FC236}">
                <a16:creationId xmlns:a16="http://schemas.microsoft.com/office/drawing/2014/main" id="{FD54329B-53A0-3647-933B-2137573BA103}"/>
              </a:ext>
            </a:extLst>
          </p:cNvPr>
          <p:cNvSpPr>
            <a:spLocks noChangeAspect="1"/>
          </p:cNvSpPr>
          <p:nvPr/>
        </p:nvSpPr>
        <p:spPr bwMode="auto">
          <a:xfrm>
            <a:off x="7555804" y="5742420"/>
            <a:ext cx="162017" cy="365760"/>
          </a:xfrm>
          <a:prstGeom prst="downArrow">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solidFill>
                <a:srgbClr val="F8F8F8"/>
              </a:solidFill>
              <a:latin typeface="Arial"/>
              <a:ea typeface="ＭＳ Ｐゴシック" charset="0"/>
              <a:cs typeface="Arial"/>
            </a:endParaRPr>
          </a:p>
        </p:txBody>
      </p:sp>
      <p:grpSp>
        <p:nvGrpSpPr>
          <p:cNvPr id="395" name="Group 394">
            <a:extLst>
              <a:ext uri="{FF2B5EF4-FFF2-40B4-BE49-F238E27FC236}">
                <a16:creationId xmlns:a16="http://schemas.microsoft.com/office/drawing/2014/main" id="{AB71178E-0E92-824C-B7DE-B7ACACEF3326}"/>
              </a:ext>
            </a:extLst>
          </p:cNvPr>
          <p:cNvGrpSpPr/>
          <p:nvPr/>
        </p:nvGrpSpPr>
        <p:grpSpPr>
          <a:xfrm>
            <a:off x="9196941" y="5121072"/>
            <a:ext cx="1261763" cy="332076"/>
            <a:chOff x="1742331" y="4438784"/>
            <a:chExt cx="1000648" cy="349756"/>
          </a:xfrm>
        </p:grpSpPr>
        <p:sp>
          <p:nvSpPr>
            <p:cNvPr id="396" name="Freeform 14">
              <a:extLst>
                <a:ext uri="{FF2B5EF4-FFF2-40B4-BE49-F238E27FC236}">
                  <a16:creationId xmlns:a16="http://schemas.microsoft.com/office/drawing/2014/main" id="{FC37C8D4-B8BF-A749-BE37-EC990C74E36A}"/>
                </a:ext>
              </a:extLst>
            </p:cNvPr>
            <p:cNvSpPr>
              <a:spLocks/>
            </p:cNvSpPr>
            <p:nvPr/>
          </p:nvSpPr>
          <p:spPr bwMode="auto">
            <a:xfrm>
              <a:off x="2448317" y="4505459"/>
              <a:ext cx="294662" cy="27432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7" name="Freeform 13">
              <a:extLst>
                <a:ext uri="{FF2B5EF4-FFF2-40B4-BE49-F238E27FC236}">
                  <a16:creationId xmlns:a16="http://schemas.microsoft.com/office/drawing/2014/main" id="{50FB8F79-DDCD-2A41-B5B5-3A2AC1373145}"/>
                </a:ext>
              </a:extLst>
            </p:cNvPr>
            <p:cNvSpPr>
              <a:spLocks noChangeAspect="1"/>
            </p:cNvSpPr>
            <p:nvPr/>
          </p:nvSpPr>
          <p:spPr bwMode="auto">
            <a:xfrm>
              <a:off x="2197178" y="443878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7" y="2813"/>
                    <a:pt x="1254" y="0"/>
                    <a:pt x="1926"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8" name="Freeform 7">
              <a:extLst>
                <a:ext uri="{FF2B5EF4-FFF2-40B4-BE49-F238E27FC236}">
                  <a16:creationId xmlns:a16="http://schemas.microsoft.com/office/drawing/2014/main" id="{C8AA2C99-496A-234E-B0ED-353C8590C142}"/>
                </a:ext>
              </a:extLst>
            </p:cNvPr>
            <p:cNvSpPr>
              <a:spLocks noChangeAspect="1"/>
            </p:cNvSpPr>
            <p:nvPr/>
          </p:nvSpPr>
          <p:spPr bwMode="auto">
            <a:xfrm>
              <a:off x="1998011" y="4438784"/>
              <a:ext cx="295651" cy="347650"/>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75000"/>
              </a:srgbClr>
            </a:solidFill>
            <a:ln w="6350">
              <a:solidFill>
                <a:srgbClr val="969696"/>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9" name="Freeform 11">
              <a:extLst>
                <a:ext uri="{FF2B5EF4-FFF2-40B4-BE49-F238E27FC236}">
                  <a16:creationId xmlns:a16="http://schemas.microsoft.com/office/drawing/2014/main" id="{BE34C8F0-7444-084C-9FE7-863F9D342AB7}"/>
                </a:ext>
              </a:extLst>
            </p:cNvPr>
            <p:cNvSpPr>
              <a:spLocks/>
            </p:cNvSpPr>
            <p:nvPr/>
          </p:nvSpPr>
          <p:spPr bwMode="auto">
            <a:xfrm>
              <a:off x="1742331" y="4438784"/>
              <a:ext cx="295651" cy="301752"/>
            </a:xfrm>
            <a:custGeom>
              <a:avLst/>
              <a:gdLst>
                <a:gd name="T0" fmla="*/ 36 w 2492"/>
                <a:gd name="T1" fmla="*/ 0 h 3359"/>
                <a:gd name="T2" fmla="*/ 8 w 2492"/>
                <a:gd name="T3" fmla="*/ 48 h 3359"/>
                <a:gd name="T4" fmla="*/ 0 w 2492"/>
                <a:gd name="T5" fmla="*/ 48 h 3359"/>
                <a:gd name="T6" fmla="*/ 28 w 2492"/>
                <a:gd name="T7" fmla="*/ 0 h 3359"/>
                <a:gd name="T8" fmla="*/ 36 w 2492"/>
                <a:gd name="T9" fmla="*/ 0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0"/>
                  </a:moveTo>
                  <a:cubicBezTo>
                    <a:pt x="1653" y="551"/>
                    <a:pt x="1144" y="3359"/>
                    <a:pt x="572" y="3359"/>
                  </a:cubicBezTo>
                  <a:cubicBezTo>
                    <a:pt x="0" y="3359"/>
                    <a:pt x="0" y="3359"/>
                    <a:pt x="0" y="3359"/>
                  </a:cubicBezTo>
                  <a:cubicBezTo>
                    <a:pt x="666" y="2813"/>
                    <a:pt x="1254" y="0"/>
                    <a:pt x="1925" y="0"/>
                  </a:cubicBezTo>
                  <a:lnTo>
                    <a:pt x="2492" y="0"/>
                  </a:lnTo>
                  <a:close/>
                </a:path>
              </a:pathLst>
            </a:custGeom>
            <a:solidFill>
              <a:srgbClr val="F8F8F8">
                <a:lumMod val="25000"/>
              </a:srgbClr>
            </a:solidFill>
            <a:ln w="6350">
              <a:solidFill>
                <a:srgbClr val="969696">
                  <a:lumMod val="60000"/>
                  <a:lumOff val="4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00" name="Straight Connector 399">
              <a:extLst>
                <a:ext uri="{FF2B5EF4-FFF2-40B4-BE49-F238E27FC236}">
                  <a16:creationId xmlns:a16="http://schemas.microsoft.com/office/drawing/2014/main" id="{C7FF69E6-4A41-5D46-AF28-305479D60427}"/>
                </a:ext>
              </a:extLst>
            </p:cNvPr>
            <p:cNvCxnSpPr/>
            <p:nvPr/>
          </p:nvCxnSpPr>
          <p:spPr bwMode="auto">
            <a:xfrm>
              <a:off x="1837327" y="4521238"/>
              <a:ext cx="0" cy="16622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1" name="Straight Connector 400">
              <a:extLst>
                <a:ext uri="{FF2B5EF4-FFF2-40B4-BE49-F238E27FC236}">
                  <a16:creationId xmlns:a16="http://schemas.microsoft.com/office/drawing/2014/main" id="{E6BCA982-AF48-0544-A162-E16DD20BEA23}"/>
                </a:ext>
              </a:extLst>
            </p:cNvPr>
            <p:cNvCxnSpPr/>
            <p:nvPr/>
          </p:nvCxnSpPr>
          <p:spPr bwMode="auto">
            <a:xfrm>
              <a:off x="1946521" y="4483442"/>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2" name="Straight Connector 401">
              <a:extLst>
                <a:ext uri="{FF2B5EF4-FFF2-40B4-BE49-F238E27FC236}">
                  <a16:creationId xmlns:a16="http://schemas.microsoft.com/office/drawing/2014/main" id="{3A4323CA-5AD3-1748-BB34-A73BF78CA99C}"/>
                </a:ext>
              </a:extLst>
            </p:cNvPr>
            <p:cNvCxnSpPr/>
            <p:nvPr/>
          </p:nvCxnSpPr>
          <p:spPr bwMode="auto">
            <a:xfrm>
              <a:off x="2013360" y="4475831"/>
              <a:ext cx="6395" cy="274390"/>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3" name="Straight Connector 402">
              <a:extLst>
                <a:ext uri="{FF2B5EF4-FFF2-40B4-BE49-F238E27FC236}">
                  <a16:creationId xmlns:a16="http://schemas.microsoft.com/office/drawing/2014/main" id="{378C54BB-5250-1C4F-B0E7-55D7D09EA5CC}"/>
                </a:ext>
              </a:extLst>
            </p:cNvPr>
            <p:cNvCxnSpPr/>
            <p:nvPr/>
          </p:nvCxnSpPr>
          <p:spPr bwMode="auto">
            <a:xfrm>
              <a:off x="2101877" y="4546854"/>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4" name="Straight Connector 403">
              <a:extLst>
                <a:ext uri="{FF2B5EF4-FFF2-40B4-BE49-F238E27FC236}">
                  <a16:creationId xmlns:a16="http://schemas.microsoft.com/office/drawing/2014/main" id="{D686B88C-8DCA-2342-AD3E-C4C77A569D8D}"/>
                </a:ext>
              </a:extLst>
            </p:cNvPr>
            <p:cNvCxnSpPr/>
            <p:nvPr/>
          </p:nvCxnSpPr>
          <p:spPr bwMode="auto">
            <a:xfrm flipH="1">
              <a:off x="2261451" y="4482543"/>
              <a:ext cx="0" cy="2299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5" name="Straight Connector 404">
              <a:extLst>
                <a:ext uri="{FF2B5EF4-FFF2-40B4-BE49-F238E27FC236}">
                  <a16:creationId xmlns:a16="http://schemas.microsoft.com/office/drawing/2014/main" id="{8D7EC632-1E39-DF40-971C-C0E1489D81BB}"/>
                </a:ext>
              </a:extLst>
            </p:cNvPr>
            <p:cNvCxnSpPr/>
            <p:nvPr/>
          </p:nvCxnSpPr>
          <p:spPr bwMode="auto">
            <a:xfrm>
              <a:off x="2325741" y="4477004"/>
              <a:ext cx="0" cy="19422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6" name="Straight Connector 405">
              <a:extLst>
                <a:ext uri="{FF2B5EF4-FFF2-40B4-BE49-F238E27FC236}">
                  <a16:creationId xmlns:a16="http://schemas.microsoft.com/office/drawing/2014/main" id="{61B1182B-D677-6C4A-BA74-92D295DFF0E6}"/>
                </a:ext>
              </a:extLst>
            </p:cNvPr>
            <p:cNvCxnSpPr/>
            <p:nvPr/>
          </p:nvCxnSpPr>
          <p:spPr bwMode="auto">
            <a:xfrm>
              <a:off x="2399829" y="4476694"/>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7" name="Straight Connector 406">
              <a:extLst>
                <a:ext uri="{FF2B5EF4-FFF2-40B4-BE49-F238E27FC236}">
                  <a16:creationId xmlns:a16="http://schemas.microsoft.com/office/drawing/2014/main" id="{8C886050-41CA-2F40-BFDE-BDD99289FA54}"/>
                </a:ext>
              </a:extLst>
            </p:cNvPr>
            <p:cNvCxnSpPr/>
            <p:nvPr/>
          </p:nvCxnSpPr>
          <p:spPr bwMode="auto">
            <a:xfrm>
              <a:off x="2473916" y="4485626"/>
              <a:ext cx="0" cy="286728"/>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8" name="Straight Connector 407">
              <a:extLst>
                <a:ext uri="{FF2B5EF4-FFF2-40B4-BE49-F238E27FC236}">
                  <a16:creationId xmlns:a16="http://schemas.microsoft.com/office/drawing/2014/main" id="{028C2054-95B1-D348-A583-71E7059262D2}"/>
                </a:ext>
              </a:extLst>
            </p:cNvPr>
            <p:cNvCxnSpPr/>
            <p:nvPr/>
          </p:nvCxnSpPr>
          <p:spPr bwMode="auto">
            <a:xfrm>
              <a:off x="2548004" y="4511049"/>
              <a:ext cx="0" cy="203366"/>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9" name="Straight Connector 408">
              <a:extLst>
                <a:ext uri="{FF2B5EF4-FFF2-40B4-BE49-F238E27FC236}">
                  <a16:creationId xmlns:a16="http://schemas.microsoft.com/office/drawing/2014/main" id="{53B63600-79AD-4746-B0A9-936280F47707}"/>
                </a:ext>
              </a:extLst>
            </p:cNvPr>
            <p:cNvCxnSpPr/>
            <p:nvPr/>
          </p:nvCxnSpPr>
          <p:spPr bwMode="auto">
            <a:xfrm>
              <a:off x="2622092" y="4546894"/>
              <a:ext cx="0" cy="130212"/>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0" name="Freeform 18">
              <a:extLst>
                <a:ext uri="{FF2B5EF4-FFF2-40B4-BE49-F238E27FC236}">
                  <a16:creationId xmlns:a16="http://schemas.microsoft.com/office/drawing/2014/main" id="{435CAB40-2E71-864B-8E3C-E994D0405274}"/>
                </a:ext>
              </a:extLst>
            </p:cNvPr>
            <p:cNvSpPr>
              <a:spLocks/>
            </p:cNvSpPr>
            <p:nvPr/>
          </p:nvSpPr>
          <p:spPr bwMode="auto">
            <a:xfrm>
              <a:off x="2420647" y="4438784"/>
              <a:ext cx="294662" cy="256032"/>
            </a:xfrm>
            <a:custGeom>
              <a:avLst/>
              <a:gdLst>
                <a:gd name="T0" fmla="*/ 36 w 2491"/>
                <a:gd name="T1" fmla="*/ 48 h 3359"/>
                <a:gd name="T2" fmla="*/ 8 w 2491"/>
                <a:gd name="T3" fmla="*/ 0 h 3359"/>
                <a:gd name="T4" fmla="*/ 0 w 2491"/>
                <a:gd name="T5" fmla="*/ 0 h 3359"/>
                <a:gd name="T6" fmla="*/ 28 w 2491"/>
                <a:gd name="T7" fmla="*/ 48 h 3359"/>
                <a:gd name="T8" fmla="*/ 36 w 2491"/>
                <a:gd name="T9" fmla="*/ 48 h 3359"/>
                <a:gd name="T10" fmla="*/ 0 60000 65536"/>
                <a:gd name="T11" fmla="*/ 0 60000 65536"/>
                <a:gd name="T12" fmla="*/ 0 60000 65536"/>
                <a:gd name="T13" fmla="*/ 0 60000 65536"/>
                <a:gd name="T14" fmla="*/ 0 60000 65536"/>
                <a:gd name="T15" fmla="*/ 0 w 2491"/>
                <a:gd name="T16" fmla="*/ 0 h 3359"/>
                <a:gd name="T17" fmla="*/ 2491 w 2491"/>
                <a:gd name="T18" fmla="*/ 3359 h 3359"/>
              </a:gdLst>
              <a:ahLst/>
              <a:cxnLst>
                <a:cxn ang="T10">
                  <a:pos x="T0" y="T1"/>
                </a:cxn>
                <a:cxn ang="T11">
                  <a:pos x="T2" y="T3"/>
                </a:cxn>
                <a:cxn ang="T12">
                  <a:pos x="T4" y="T5"/>
                </a:cxn>
                <a:cxn ang="T13">
                  <a:pos x="T6" y="T7"/>
                </a:cxn>
                <a:cxn ang="T14">
                  <a:pos x="T8" y="T9"/>
                </a:cxn>
              </a:cxnLst>
              <a:rect l="T15" t="T16" r="T17" b="T18"/>
              <a:pathLst>
                <a:path w="2491" h="3359">
                  <a:moveTo>
                    <a:pt x="2491" y="3359"/>
                  </a:moveTo>
                  <a:cubicBezTo>
                    <a:pt x="1647" y="2808"/>
                    <a:pt x="1138" y="0"/>
                    <a:pt x="566" y="0"/>
                  </a:cubicBezTo>
                  <a:cubicBezTo>
                    <a:pt x="0" y="0"/>
                    <a:pt x="0" y="0"/>
                    <a:pt x="0" y="0"/>
                  </a:cubicBezTo>
                  <a:cubicBezTo>
                    <a:pt x="666" y="546"/>
                    <a:pt x="1254" y="3359"/>
                    <a:pt x="1920" y="3359"/>
                  </a:cubicBezTo>
                  <a:lnTo>
                    <a:pt x="2491"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11" name="Freeform 17">
              <a:extLst>
                <a:ext uri="{FF2B5EF4-FFF2-40B4-BE49-F238E27FC236}">
                  <a16:creationId xmlns:a16="http://schemas.microsoft.com/office/drawing/2014/main" id="{1FF9AF12-C851-0F40-9556-E038130496CD}"/>
                </a:ext>
              </a:extLst>
            </p:cNvPr>
            <p:cNvSpPr>
              <a:spLocks noChangeAspect="1"/>
            </p:cNvSpPr>
            <p:nvPr/>
          </p:nvSpPr>
          <p:spPr bwMode="auto">
            <a:xfrm>
              <a:off x="2216939" y="443878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cxnSp>
          <p:nvCxnSpPr>
            <p:cNvPr id="412" name="Straight Connector 411">
              <a:extLst>
                <a:ext uri="{FF2B5EF4-FFF2-40B4-BE49-F238E27FC236}">
                  <a16:creationId xmlns:a16="http://schemas.microsoft.com/office/drawing/2014/main" id="{2321AAD9-970B-B34D-8A48-FDC8B722AE3B}"/>
                </a:ext>
              </a:extLst>
            </p:cNvPr>
            <p:cNvCxnSpPr/>
            <p:nvPr/>
          </p:nvCxnSpPr>
          <p:spPr bwMode="auto">
            <a:xfrm>
              <a:off x="2193535" y="4520294"/>
              <a:ext cx="0" cy="220745"/>
            </a:xfrm>
            <a:prstGeom prst="line">
              <a:avLst/>
            </a:prstGeom>
            <a:solidFill>
              <a:srgbClr val="FD8F2B"/>
            </a:solidFill>
            <a:ln w="9525" cap="flat" cmpd="sng" algn="ctr">
              <a:solidFill>
                <a:srgbClr val="F8F8F8">
                  <a:lumMod val="10000"/>
                </a:srgb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3" name="Freeform 12">
              <a:extLst>
                <a:ext uri="{FF2B5EF4-FFF2-40B4-BE49-F238E27FC236}">
                  <a16:creationId xmlns:a16="http://schemas.microsoft.com/office/drawing/2014/main" id="{FE178307-0890-544A-A79D-664BF9BD1701}"/>
                </a:ext>
              </a:extLst>
            </p:cNvPr>
            <p:cNvSpPr>
              <a:spLocks noChangeAspect="1"/>
            </p:cNvSpPr>
            <p:nvPr/>
          </p:nvSpPr>
          <p:spPr bwMode="auto">
            <a:xfrm>
              <a:off x="1965800" y="4438784"/>
              <a:ext cx="296640" cy="347650"/>
            </a:xfrm>
            <a:custGeom>
              <a:avLst/>
              <a:gdLst>
                <a:gd name="T0" fmla="*/ 36 w 2500"/>
                <a:gd name="T1" fmla="*/ 48 h 3359"/>
                <a:gd name="T2" fmla="*/ 8 w 2500"/>
                <a:gd name="T3" fmla="*/ 0 h 3359"/>
                <a:gd name="T4" fmla="*/ 0 w 2500"/>
                <a:gd name="T5" fmla="*/ 0 h 3359"/>
                <a:gd name="T6" fmla="*/ 28 w 2500"/>
                <a:gd name="T7" fmla="*/ 48 h 3359"/>
                <a:gd name="T8" fmla="*/ 36 w 2500"/>
                <a:gd name="T9" fmla="*/ 48 h 3359"/>
                <a:gd name="T10" fmla="*/ 0 60000 65536"/>
                <a:gd name="T11" fmla="*/ 0 60000 65536"/>
                <a:gd name="T12" fmla="*/ 0 60000 65536"/>
                <a:gd name="T13" fmla="*/ 0 60000 65536"/>
                <a:gd name="T14" fmla="*/ 0 60000 65536"/>
                <a:gd name="T15" fmla="*/ 0 w 2500"/>
                <a:gd name="T16" fmla="*/ 0 h 3359"/>
                <a:gd name="T17" fmla="*/ 2500 w 2500"/>
                <a:gd name="T18" fmla="*/ 3359 h 3359"/>
              </a:gdLst>
              <a:ahLst/>
              <a:cxnLst>
                <a:cxn ang="T10">
                  <a:pos x="T0" y="T1"/>
                </a:cxn>
                <a:cxn ang="T11">
                  <a:pos x="T2" y="T3"/>
                </a:cxn>
                <a:cxn ang="T12">
                  <a:pos x="T4" y="T5"/>
                </a:cxn>
                <a:cxn ang="T13">
                  <a:pos x="T6" y="T7"/>
                </a:cxn>
                <a:cxn ang="T14">
                  <a:pos x="T8" y="T9"/>
                </a:cxn>
              </a:cxnLst>
              <a:rect l="T15" t="T16" r="T17" b="T18"/>
              <a:pathLst>
                <a:path w="2500" h="3359">
                  <a:moveTo>
                    <a:pt x="2500" y="3359"/>
                  </a:moveTo>
                  <a:cubicBezTo>
                    <a:pt x="1653" y="2808"/>
                    <a:pt x="1143" y="0"/>
                    <a:pt x="569" y="0"/>
                  </a:cubicBezTo>
                  <a:cubicBezTo>
                    <a:pt x="0" y="0"/>
                    <a:pt x="0" y="0"/>
                    <a:pt x="0" y="0"/>
                  </a:cubicBezTo>
                  <a:cubicBezTo>
                    <a:pt x="669" y="546"/>
                    <a:pt x="1258" y="3359"/>
                    <a:pt x="1927" y="3359"/>
                  </a:cubicBezTo>
                  <a:lnTo>
                    <a:pt x="2500" y="3359"/>
                  </a:lnTo>
                  <a:close/>
                </a:path>
              </a:pathLst>
            </a:custGeom>
            <a:solidFill>
              <a:srgbClr val="F8F8F8">
                <a:lumMod val="50000"/>
              </a:srgbClr>
            </a:solidFill>
            <a:ln w="6350">
              <a:solidFill>
                <a:srgbClr val="F8F8F8">
                  <a:lumMod val="50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14" name="Freeform 16">
              <a:extLst>
                <a:ext uri="{FF2B5EF4-FFF2-40B4-BE49-F238E27FC236}">
                  <a16:creationId xmlns:a16="http://schemas.microsoft.com/office/drawing/2014/main" id="{DBF8FA65-C88C-7D43-B01B-C17F5690419A}"/>
                </a:ext>
              </a:extLst>
            </p:cNvPr>
            <p:cNvSpPr>
              <a:spLocks/>
            </p:cNvSpPr>
            <p:nvPr/>
          </p:nvSpPr>
          <p:spPr bwMode="auto">
            <a:xfrm>
              <a:off x="1763080" y="4495934"/>
              <a:ext cx="295651" cy="292606"/>
            </a:xfrm>
            <a:custGeom>
              <a:avLst/>
              <a:gdLst>
                <a:gd name="T0" fmla="*/ 36 w 2492"/>
                <a:gd name="T1" fmla="*/ 48 h 3359"/>
                <a:gd name="T2" fmla="*/ 8 w 2492"/>
                <a:gd name="T3" fmla="*/ 0 h 3359"/>
                <a:gd name="T4" fmla="*/ 0 w 2492"/>
                <a:gd name="T5" fmla="*/ 0 h 3359"/>
                <a:gd name="T6" fmla="*/ 28 w 2492"/>
                <a:gd name="T7" fmla="*/ 48 h 3359"/>
                <a:gd name="T8" fmla="*/ 36 w 2492"/>
                <a:gd name="T9" fmla="*/ 48 h 3359"/>
                <a:gd name="T10" fmla="*/ 0 60000 65536"/>
                <a:gd name="T11" fmla="*/ 0 60000 65536"/>
                <a:gd name="T12" fmla="*/ 0 60000 65536"/>
                <a:gd name="T13" fmla="*/ 0 60000 65536"/>
                <a:gd name="T14" fmla="*/ 0 60000 65536"/>
                <a:gd name="T15" fmla="*/ 0 w 2492"/>
                <a:gd name="T16" fmla="*/ 0 h 3359"/>
                <a:gd name="T17" fmla="*/ 2492 w 2492"/>
                <a:gd name="T18" fmla="*/ 3359 h 3359"/>
              </a:gdLst>
              <a:ahLst/>
              <a:cxnLst>
                <a:cxn ang="T10">
                  <a:pos x="T0" y="T1"/>
                </a:cxn>
                <a:cxn ang="T11">
                  <a:pos x="T2" y="T3"/>
                </a:cxn>
                <a:cxn ang="T12">
                  <a:pos x="T4" y="T5"/>
                </a:cxn>
                <a:cxn ang="T13">
                  <a:pos x="T6" y="T7"/>
                </a:cxn>
                <a:cxn ang="T14">
                  <a:pos x="T8" y="T9"/>
                </a:cxn>
              </a:cxnLst>
              <a:rect l="T15" t="T16" r="T17" b="T18"/>
              <a:pathLst>
                <a:path w="2492" h="3359">
                  <a:moveTo>
                    <a:pt x="2492" y="3359"/>
                  </a:moveTo>
                  <a:cubicBezTo>
                    <a:pt x="1648" y="2808"/>
                    <a:pt x="1139" y="0"/>
                    <a:pt x="567" y="0"/>
                  </a:cubicBezTo>
                  <a:cubicBezTo>
                    <a:pt x="0" y="0"/>
                    <a:pt x="0" y="0"/>
                    <a:pt x="0" y="0"/>
                  </a:cubicBezTo>
                  <a:cubicBezTo>
                    <a:pt x="667" y="546"/>
                    <a:pt x="1254" y="3359"/>
                    <a:pt x="1920" y="3359"/>
                  </a:cubicBezTo>
                  <a:lnTo>
                    <a:pt x="2492" y="3359"/>
                  </a:lnTo>
                  <a:close/>
                </a:path>
              </a:pathLst>
            </a:custGeom>
            <a:solidFill>
              <a:srgbClr val="F8F8F8">
                <a:lumMod val="90000"/>
              </a:srgbClr>
            </a:solidFill>
            <a:ln w="6350">
              <a:solidFill>
                <a:srgbClr val="F8F8F8">
                  <a:lumMod val="75000"/>
                </a:srgb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ＭＳ Ｐゴシック"/>
                <a:cs typeface="Arial"/>
              </a:endParaRPr>
            </a:p>
          </p:txBody>
        </p:sp>
      </p:grpSp>
      <p:sp>
        <p:nvSpPr>
          <p:cNvPr id="415" name="Rectangle 10">
            <a:extLst>
              <a:ext uri="{FF2B5EF4-FFF2-40B4-BE49-F238E27FC236}">
                <a16:creationId xmlns:a16="http://schemas.microsoft.com/office/drawing/2014/main" id="{0B8F0201-0067-134B-A773-26C9B4422618}"/>
              </a:ext>
            </a:extLst>
          </p:cNvPr>
          <p:cNvSpPr>
            <a:spLocks noChangeArrowheads="1"/>
          </p:cNvSpPr>
          <p:nvPr/>
        </p:nvSpPr>
        <p:spPr bwMode="auto">
          <a:xfrm>
            <a:off x="9111711" y="5427176"/>
            <a:ext cx="1373543"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defTabSz="914400" fontAlgn="base">
              <a:spcBef>
                <a:spcPct val="50000"/>
              </a:spcBef>
              <a:spcAft>
                <a:spcPct val="0"/>
              </a:spcAft>
            </a:pPr>
            <a:r>
              <a:rPr lang="en-US" sz="1200" dirty="0">
                <a:solidFill>
                  <a:schemeClr val="bg1"/>
                </a:solidFill>
                <a:latin typeface="Arial"/>
                <a:ea typeface="ＭＳ Ｐゴシック" charset="0"/>
                <a:cs typeface="Arial"/>
              </a:rPr>
              <a:t>Telomere Attrition</a:t>
            </a:r>
            <a:endParaRPr lang="el-GR" sz="1200" dirty="0">
              <a:solidFill>
                <a:schemeClr val="bg1"/>
              </a:solidFill>
              <a:latin typeface="Arial"/>
              <a:ea typeface="ＭＳ Ｐゴシック" charset="0"/>
              <a:cs typeface="Arial"/>
            </a:endParaRPr>
          </a:p>
        </p:txBody>
      </p:sp>
      <p:grpSp>
        <p:nvGrpSpPr>
          <p:cNvPr id="416" name="Group 415">
            <a:extLst>
              <a:ext uri="{FF2B5EF4-FFF2-40B4-BE49-F238E27FC236}">
                <a16:creationId xmlns:a16="http://schemas.microsoft.com/office/drawing/2014/main" id="{2A58D01F-D70D-134C-828B-79BD6D69D710}"/>
              </a:ext>
            </a:extLst>
          </p:cNvPr>
          <p:cNvGrpSpPr/>
          <p:nvPr/>
        </p:nvGrpSpPr>
        <p:grpSpPr>
          <a:xfrm>
            <a:off x="9523006" y="1585557"/>
            <a:ext cx="478201" cy="837894"/>
            <a:chOff x="6946957" y="1451603"/>
            <a:chExt cx="379240" cy="882504"/>
          </a:xfrm>
        </p:grpSpPr>
        <p:grpSp>
          <p:nvGrpSpPr>
            <p:cNvPr id="417" name="Group 12">
              <a:extLst>
                <a:ext uri="{FF2B5EF4-FFF2-40B4-BE49-F238E27FC236}">
                  <a16:creationId xmlns:a16="http://schemas.microsoft.com/office/drawing/2014/main" id="{71ACBDB7-B4C1-9542-8D98-035BCC9628EC}"/>
                </a:ext>
              </a:extLst>
            </p:cNvPr>
            <p:cNvGrpSpPr>
              <a:grpSpLocks noChangeAspect="1"/>
            </p:cNvGrpSpPr>
            <p:nvPr/>
          </p:nvGrpSpPr>
          <p:grpSpPr bwMode="auto">
            <a:xfrm rot="16200000">
              <a:off x="6973899" y="1994933"/>
              <a:ext cx="312232" cy="366116"/>
              <a:chOff x="3486" y="1868"/>
              <a:chExt cx="200" cy="262"/>
            </a:xfrm>
            <a:solidFill>
              <a:srgbClr val="FD8F2B">
                <a:lumMod val="60000"/>
                <a:lumOff val="40000"/>
              </a:srgbClr>
            </a:solidFill>
          </p:grpSpPr>
          <p:sp>
            <p:nvSpPr>
              <p:cNvPr id="449" name="Oval 13">
                <a:extLst>
                  <a:ext uri="{FF2B5EF4-FFF2-40B4-BE49-F238E27FC236}">
                    <a16:creationId xmlns:a16="http://schemas.microsoft.com/office/drawing/2014/main" id="{8DBBDC03-69E4-3244-9540-5C6F7CA64E84}"/>
                  </a:ext>
                </a:extLst>
              </p:cNvPr>
              <p:cNvSpPr>
                <a:spLocks noChangeAspect="1" noChangeArrowheads="1"/>
              </p:cNvSpPr>
              <p:nvPr/>
            </p:nvSpPr>
            <p:spPr bwMode="auto">
              <a:xfrm rot="5400000">
                <a:off x="3582" y="1911"/>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0" name="Oval 14">
                <a:extLst>
                  <a:ext uri="{FF2B5EF4-FFF2-40B4-BE49-F238E27FC236}">
                    <a16:creationId xmlns:a16="http://schemas.microsoft.com/office/drawing/2014/main" id="{7BC9D736-31A6-6045-883F-B9E095EA323B}"/>
                  </a:ext>
                </a:extLst>
              </p:cNvPr>
              <p:cNvSpPr>
                <a:spLocks noChangeAspect="1" noChangeArrowheads="1"/>
              </p:cNvSpPr>
              <p:nvPr/>
            </p:nvSpPr>
            <p:spPr bwMode="auto">
              <a:xfrm rot="5400000">
                <a:off x="3549" y="1868"/>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1" name="Oval 15">
                <a:extLst>
                  <a:ext uri="{FF2B5EF4-FFF2-40B4-BE49-F238E27FC236}">
                    <a16:creationId xmlns:a16="http://schemas.microsoft.com/office/drawing/2014/main" id="{062B2AAE-028B-E24A-99C5-CECECA98F6C1}"/>
                  </a:ext>
                </a:extLst>
              </p:cNvPr>
              <p:cNvSpPr>
                <a:spLocks noChangeAspect="1" noChangeArrowheads="1"/>
              </p:cNvSpPr>
              <p:nvPr/>
            </p:nvSpPr>
            <p:spPr bwMode="auto">
              <a:xfrm rot="5400000">
                <a:off x="3503" y="1894"/>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2" name="Oval 16">
                <a:extLst>
                  <a:ext uri="{FF2B5EF4-FFF2-40B4-BE49-F238E27FC236}">
                    <a16:creationId xmlns:a16="http://schemas.microsoft.com/office/drawing/2014/main" id="{21FF5BC6-0DA4-3B40-A7B5-379B3EF317C9}"/>
                  </a:ext>
                </a:extLst>
              </p:cNvPr>
              <p:cNvSpPr>
                <a:spLocks noChangeAspect="1" noChangeArrowheads="1"/>
              </p:cNvSpPr>
              <p:nvPr/>
            </p:nvSpPr>
            <p:spPr bwMode="auto">
              <a:xfrm rot="5400000">
                <a:off x="3581" y="1983"/>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3" name="Oval 17">
                <a:extLst>
                  <a:ext uri="{FF2B5EF4-FFF2-40B4-BE49-F238E27FC236}">
                    <a16:creationId xmlns:a16="http://schemas.microsoft.com/office/drawing/2014/main" id="{2E6ABD71-DF85-1843-9CBC-3D216BBBC55C}"/>
                  </a:ext>
                </a:extLst>
              </p:cNvPr>
              <p:cNvSpPr>
                <a:spLocks noChangeAspect="1" noChangeArrowheads="1"/>
              </p:cNvSpPr>
              <p:nvPr/>
            </p:nvSpPr>
            <p:spPr bwMode="auto">
              <a:xfrm rot="5400000">
                <a:off x="3549" y="202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4" name="Oval 18">
                <a:extLst>
                  <a:ext uri="{FF2B5EF4-FFF2-40B4-BE49-F238E27FC236}">
                    <a16:creationId xmlns:a16="http://schemas.microsoft.com/office/drawing/2014/main" id="{D8AD623B-E0E2-4C46-9C55-E6C853B0A705}"/>
                  </a:ext>
                </a:extLst>
              </p:cNvPr>
              <p:cNvSpPr>
                <a:spLocks noChangeAspect="1" noChangeArrowheads="1"/>
              </p:cNvSpPr>
              <p:nvPr/>
            </p:nvSpPr>
            <p:spPr bwMode="auto">
              <a:xfrm rot="5400000">
                <a:off x="3507" y="1992"/>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55" name="Oval 19">
                <a:extLst>
                  <a:ext uri="{FF2B5EF4-FFF2-40B4-BE49-F238E27FC236}">
                    <a16:creationId xmlns:a16="http://schemas.microsoft.com/office/drawing/2014/main" id="{E8F66142-06F3-A94E-A749-95A671E3AB06}"/>
                  </a:ext>
                </a:extLst>
              </p:cNvPr>
              <p:cNvSpPr>
                <a:spLocks noChangeAspect="1" noChangeArrowheads="1"/>
              </p:cNvSpPr>
              <p:nvPr/>
            </p:nvSpPr>
            <p:spPr bwMode="auto">
              <a:xfrm rot="5400000">
                <a:off x="3486" y="194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418" name="Group 20">
              <a:extLst>
                <a:ext uri="{FF2B5EF4-FFF2-40B4-BE49-F238E27FC236}">
                  <a16:creationId xmlns:a16="http://schemas.microsoft.com/office/drawing/2014/main" id="{ADF1490D-D20E-ED46-B0E0-BA3CCCBE8356}"/>
                </a:ext>
              </a:extLst>
            </p:cNvPr>
            <p:cNvGrpSpPr>
              <a:grpSpLocks noChangeAspect="1"/>
            </p:cNvGrpSpPr>
            <p:nvPr/>
          </p:nvGrpSpPr>
          <p:grpSpPr bwMode="auto">
            <a:xfrm rot="16200000">
              <a:off x="6973899" y="1896580"/>
              <a:ext cx="312232" cy="366116"/>
              <a:chOff x="3486" y="1868"/>
              <a:chExt cx="200" cy="262"/>
            </a:xfrm>
            <a:solidFill>
              <a:srgbClr val="FD8F2B">
                <a:lumMod val="60000"/>
                <a:lumOff val="40000"/>
              </a:srgbClr>
            </a:solidFill>
          </p:grpSpPr>
          <p:sp>
            <p:nvSpPr>
              <p:cNvPr id="442" name="Oval 21">
                <a:extLst>
                  <a:ext uri="{FF2B5EF4-FFF2-40B4-BE49-F238E27FC236}">
                    <a16:creationId xmlns:a16="http://schemas.microsoft.com/office/drawing/2014/main" id="{E9AD92BC-B3B3-EA46-B3F8-471DB23AABAB}"/>
                  </a:ext>
                </a:extLst>
              </p:cNvPr>
              <p:cNvSpPr>
                <a:spLocks noChangeAspect="1" noChangeArrowheads="1"/>
              </p:cNvSpPr>
              <p:nvPr/>
            </p:nvSpPr>
            <p:spPr bwMode="auto">
              <a:xfrm rot="5400000">
                <a:off x="3582" y="1911"/>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3" name="Oval 22">
                <a:extLst>
                  <a:ext uri="{FF2B5EF4-FFF2-40B4-BE49-F238E27FC236}">
                    <a16:creationId xmlns:a16="http://schemas.microsoft.com/office/drawing/2014/main" id="{E93A4D25-CBD7-1F49-B862-BD4F018AF0F6}"/>
                  </a:ext>
                </a:extLst>
              </p:cNvPr>
              <p:cNvSpPr>
                <a:spLocks noChangeAspect="1" noChangeArrowheads="1"/>
              </p:cNvSpPr>
              <p:nvPr/>
            </p:nvSpPr>
            <p:spPr bwMode="auto">
              <a:xfrm rot="5400000">
                <a:off x="3549" y="1868"/>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4" name="Oval 23">
                <a:extLst>
                  <a:ext uri="{FF2B5EF4-FFF2-40B4-BE49-F238E27FC236}">
                    <a16:creationId xmlns:a16="http://schemas.microsoft.com/office/drawing/2014/main" id="{3A52661D-2C43-6B46-8D26-A97AD177A17C}"/>
                  </a:ext>
                </a:extLst>
              </p:cNvPr>
              <p:cNvSpPr>
                <a:spLocks noChangeAspect="1" noChangeArrowheads="1"/>
              </p:cNvSpPr>
              <p:nvPr/>
            </p:nvSpPr>
            <p:spPr bwMode="auto">
              <a:xfrm rot="5400000">
                <a:off x="3503" y="1894"/>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5" name="Oval 24">
                <a:extLst>
                  <a:ext uri="{FF2B5EF4-FFF2-40B4-BE49-F238E27FC236}">
                    <a16:creationId xmlns:a16="http://schemas.microsoft.com/office/drawing/2014/main" id="{8B48E0E3-7680-C74D-B9CA-5C6160E295F1}"/>
                  </a:ext>
                </a:extLst>
              </p:cNvPr>
              <p:cNvSpPr>
                <a:spLocks noChangeAspect="1" noChangeArrowheads="1"/>
              </p:cNvSpPr>
              <p:nvPr/>
            </p:nvSpPr>
            <p:spPr bwMode="auto">
              <a:xfrm rot="5400000">
                <a:off x="3581" y="1983"/>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6" name="Oval 25">
                <a:extLst>
                  <a:ext uri="{FF2B5EF4-FFF2-40B4-BE49-F238E27FC236}">
                    <a16:creationId xmlns:a16="http://schemas.microsoft.com/office/drawing/2014/main" id="{B06DF0AD-403E-F74C-99B4-1CC7580CD929}"/>
                  </a:ext>
                </a:extLst>
              </p:cNvPr>
              <p:cNvSpPr>
                <a:spLocks noChangeAspect="1" noChangeArrowheads="1"/>
              </p:cNvSpPr>
              <p:nvPr/>
            </p:nvSpPr>
            <p:spPr bwMode="auto">
              <a:xfrm rot="5400000">
                <a:off x="3549" y="202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7" name="Oval 26">
                <a:extLst>
                  <a:ext uri="{FF2B5EF4-FFF2-40B4-BE49-F238E27FC236}">
                    <a16:creationId xmlns:a16="http://schemas.microsoft.com/office/drawing/2014/main" id="{4574AC8C-1137-B64C-AD95-34D1410EC116}"/>
                  </a:ext>
                </a:extLst>
              </p:cNvPr>
              <p:cNvSpPr>
                <a:spLocks noChangeAspect="1" noChangeArrowheads="1"/>
              </p:cNvSpPr>
              <p:nvPr/>
            </p:nvSpPr>
            <p:spPr bwMode="auto">
              <a:xfrm rot="5400000">
                <a:off x="3507" y="1992"/>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8" name="Oval 27">
                <a:extLst>
                  <a:ext uri="{FF2B5EF4-FFF2-40B4-BE49-F238E27FC236}">
                    <a16:creationId xmlns:a16="http://schemas.microsoft.com/office/drawing/2014/main" id="{A33F8D01-72EA-BE47-B1B9-A1F79C74F88B}"/>
                  </a:ext>
                </a:extLst>
              </p:cNvPr>
              <p:cNvSpPr>
                <a:spLocks noChangeAspect="1" noChangeArrowheads="1"/>
              </p:cNvSpPr>
              <p:nvPr/>
            </p:nvSpPr>
            <p:spPr bwMode="auto">
              <a:xfrm rot="5400000">
                <a:off x="3486" y="194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419" name="Group 28">
              <a:extLst>
                <a:ext uri="{FF2B5EF4-FFF2-40B4-BE49-F238E27FC236}">
                  <a16:creationId xmlns:a16="http://schemas.microsoft.com/office/drawing/2014/main" id="{4806A850-C378-C144-A60A-C1A26D584D94}"/>
                </a:ext>
              </a:extLst>
            </p:cNvPr>
            <p:cNvGrpSpPr>
              <a:grpSpLocks noChangeAspect="1"/>
            </p:cNvGrpSpPr>
            <p:nvPr/>
          </p:nvGrpSpPr>
          <p:grpSpPr bwMode="auto">
            <a:xfrm rot="16200000">
              <a:off x="6973899" y="1806033"/>
              <a:ext cx="312232" cy="366116"/>
              <a:chOff x="3486" y="1868"/>
              <a:chExt cx="200" cy="262"/>
            </a:xfrm>
            <a:solidFill>
              <a:srgbClr val="FD8F2B">
                <a:lumMod val="60000"/>
                <a:lumOff val="40000"/>
              </a:srgbClr>
            </a:solidFill>
          </p:grpSpPr>
          <p:sp>
            <p:nvSpPr>
              <p:cNvPr id="435" name="Oval 29">
                <a:extLst>
                  <a:ext uri="{FF2B5EF4-FFF2-40B4-BE49-F238E27FC236}">
                    <a16:creationId xmlns:a16="http://schemas.microsoft.com/office/drawing/2014/main" id="{73A5A732-7BC7-0E4E-AF4C-FD03CD317202}"/>
                  </a:ext>
                </a:extLst>
              </p:cNvPr>
              <p:cNvSpPr>
                <a:spLocks noChangeAspect="1" noChangeArrowheads="1"/>
              </p:cNvSpPr>
              <p:nvPr/>
            </p:nvSpPr>
            <p:spPr bwMode="auto">
              <a:xfrm rot="5400000">
                <a:off x="3582" y="1911"/>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6" name="Oval 30">
                <a:extLst>
                  <a:ext uri="{FF2B5EF4-FFF2-40B4-BE49-F238E27FC236}">
                    <a16:creationId xmlns:a16="http://schemas.microsoft.com/office/drawing/2014/main" id="{E74CA970-9D2F-7A4F-AEF2-F4BC13BFA674}"/>
                  </a:ext>
                </a:extLst>
              </p:cNvPr>
              <p:cNvSpPr>
                <a:spLocks noChangeAspect="1" noChangeArrowheads="1"/>
              </p:cNvSpPr>
              <p:nvPr/>
            </p:nvSpPr>
            <p:spPr bwMode="auto">
              <a:xfrm rot="5400000">
                <a:off x="3549" y="1868"/>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7" name="Oval 31">
                <a:extLst>
                  <a:ext uri="{FF2B5EF4-FFF2-40B4-BE49-F238E27FC236}">
                    <a16:creationId xmlns:a16="http://schemas.microsoft.com/office/drawing/2014/main" id="{7D29F59E-029F-B445-B5A4-A2595EA87817}"/>
                  </a:ext>
                </a:extLst>
              </p:cNvPr>
              <p:cNvSpPr>
                <a:spLocks noChangeAspect="1" noChangeArrowheads="1"/>
              </p:cNvSpPr>
              <p:nvPr/>
            </p:nvSpPr>
            <p:spPr bwMode="auto">
              <a:xfrm rot="5400000">
                <a:off x="3503" y="1894"/>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8" name="Oval 32">
                <a:extLst>
                  <a:ext uri="{FF2B5EF4-FFF2-40B4-BE49-F238E27FC236}">
                    <a16:creationId xmlns:a16="http://schemas.microsoft.com/office/drawing/2014/main" id="{1FA9AF2C-68ED-CF49-9AD7-412F3AE45149}"/>
                  </a:ext>
                </a:extLst>
              </p:cNvPr>
              <p:cNvSpPr>
                <a:spLocks noChangeAspect="1" noChangeArrowheads="1"/>
              </p:cNvSpPr>
              <p:nvPr/>
            </p:nvSpPr>
            <p:spPr bwMode="auto">
              <a:xfrm rot="5400000">
                <a:off x="3581" y="1983"/>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9" name="Oval 33">
                <a:extLst>
                  <a:ext uri="{FF2B5EF4-FFF2-40B4-BE49-F238E27FC236}">
                    <a16:creationId xmlns:a16="http://schemas.microsoft.com/office/drawing/2014/main" id="{A5D5981B-8983-4742-ACA3-A0B25DD76A44}"/>
                  </a:ext>
                </a:extLst>
              </p:cNvPr>
              <p:cNvSpPr>
                <a:spLocks noChangeAspect="1" noChangeArrowheads="1"/>
              </p:cNvSpPr>
              <p:nvPr/>
            </p:nvSpPr>
            <p:spPr bwMode="auto">
              <a:xfrm rot="5400000">
                <a:off x="3549" y="202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0" name="Oval 34">
                <a:extLst>
                  <a:ext uri="{FF2B5EF4-FFF2-40B4-BE49-F238E27FC236}">
                    <a16:creationId xmlns:a16="http://schemas.microsoft.com/office/drawing/2014/main" id="{85C808C4-5424-2B4C-92C8-90D2E13D9828}"/>
                  </a:ext>
                </a:extLst>
              </p:cNvPr>
              <p:cNvSpPr>
                <a:spLocks noChangeAspect="1" noChangeArrowheads="1"/>
              </p:cNvSpPr>
              <p:nvPr/>
            </p:nvSpPr>
            <p:spPr bwMode="auto">
              <a:xfrm rot="5400000">
                <a:off x="3507" y="1992"/>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1" name="Oval 35">
                <a:extLst>
                  <a:ext uri="{FF2B5EF4-FFF2-40B4-BE49-F238E27FC236}">
                    <a16:creationId xmlns:a16="http://schemas.microsoft.com/office/drawing/2014/main" id="{B359477C-CFD0-2145-B85A-E522E245DFEA}"/>
                  </a:ext>
                </a:extLst>
              </p:cNvPr>
              <p:cNvSpPr>
                <a:spLocks noChangeAspect="1" noChangeArrowheads="1"/>
              </p:cNvSpPr>
              <p:nvPr/>
            </p:nvSpPr>
            <p:spPr bwMode="auto">
              <a:xfrm rot="5400000">
                <a:off x="3486" y="1946"/>
                <a:ext cx="104" cy="104"/>
              </a:xfrm>
              <a:prstGeom prst="ellipse">
                <a:avLst/>
              </a:prstGeom>
              <a:grp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420" name="Oval 419">
              <a:extLst>
                <a:ext uri="{FF2B5EF4-FFF2-40B4-BE49-F238E27FC236}">
                  <a16:creationId xmlns:a16="http://schemas.microsoft.com/office/drawing/2014/main" id="{299FAF71-947A-1944-A5FE-EDFA267EEFD7}"/>
                </a:ext>
              </a:extLst>
            </p:cNvPr>
            <p:cNvSpPr>
              <a:spLocks noChangeAspect="1"/>
            </p:cNvSpPr>
            <p:nvPr/>
          </p:nvSpPr>
          <p:spPr bwMode="auto">
            <a:xfrm>
              <a:off x="7084910" y="1775003"/>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grpSp>
          <p:nvGrpSpPr>
            <p:cNvPr id="421" name="Group 420">
              <a:extLst>
                <a:ext uri="{FF2B5EF4-FFF2-40B4-BE49-F238E27FC236}">
                  <a16:creationId xmlns:a16="http://schemas.microsoft.com/office/drawing/2014/main" id="{6822DFFA-7DFE-3549-9164-D2F95CA1CD47}"/>
                </a:ext>
              </a:extLst>
            </p:cNvPr>
            <p:cNvGrpSpPr/>
            <p:nvPr/>
          </p:nvGrpSpPr>
          <p:grpSpPr>
            <a:xfrm>
              <a:off x="6960081" y="1679191"/>
              <a:ext cx="366116" cy="349144"/>
              <a:chOff x="7287958" y="2611947"/>
              <a:chExt cx="366116" cy="349144"/>
            </a:xfrm>
          </p:grpSpPr>
          <p:sp>
            <p:nvSpPr>
              <p:cNvPr id="427" name="Oval 37">
                <a:extLst>
                  <a:ext uri="{FF2B5EF4-FFF2-40B4-BE49-F238E27FC236}">
                    <a16:creationId xmlns:a16="http://schemas.microsoft.com/office/drawing/2014/main" id="{C47BF55E-104F-F24C-A86C-F80757C358D7}"/>
                  </a:ext>
                </a:extLst>
              </p:cNvPr>
              <p:cNvSpPr>
                <a:spLocks noChangeAspect="1" noChangeArrowheads="1"/>
              </p:cNvSpPr>
              <p:nvPr/>
            </p:nvSpPr>
            <p:spPr bwMode="auto">
              <a:xfrm>
                <a:off x="7397902" y="2611947"/>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8" name="Oval 37">
                <a:extLst>
                  <a:ext uri="{FF2B5EF4-FFF2-40B4-BE49-F238E27FC236}">
                    <a16:creationId xmlns:a16="http://schemas.microsoft.com/office/drawing/2014/main" id="{8281E3CB-A2E5-CF42-A2ED-8FCA04F742EA}"/>
                  </a:ext>
                </a:extLst>
              </p:cNvPr>
              <p:cNvSpPr>
                <a:spLocks noChangeAspect="1" noChangeArrowheads="1"/>
              </p:cNvSpPr>
              <p:nvPr/>
            </p:nvSpPr>
            <p:spPr bwMode="auto">
              <a:xfrm>
                <a:off x="7316494" y="2648859"/>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9" name="Oval 38">
                <a:extLst>
                  <a:ext uri="{FF2B5EF4-FFF2-40B4-BE49-F238E27FC236}">
                    <a16:creationId xmlns:a16="http://schemas.microsoft.com/office/drawing/2014/main" id="{B3FD74C0-CB90-3D42-A7F2-7EAF613FDE2A}"/>
                  </a:ext>
                </a:extLst>
              </p:cNvPr>
              <p:cNvSpPr>
                <a:spLocks noChangeAspect="1" noChangeArrowheads="1"/>
              </p:cNvSpPr>
              <p:nvPr/>
            </p:nvSpPr>
            <p:spPr bwMode="auto">
              <a:xfrm>
                <a:off x="7287958" y="2700377"/>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0" name="Oval 39">
                <a:extLst>
                  <a:ext uri="{FF2B5EF4-FFF2-40B4-BE49-F238E27FC236}">
                    <a16:creationId xmlns:a16="http://schemas.microsoft.com/office/drawing/2014/main" id="{E589BE2D-726C-204F-A462-FFF1600B98FF}"/>
                  </a:ext>
                </a:extLst>
              </p:cNvPr>
              <p:cNvSpPr>
                <a:spLocks noChangeAspect="1" noChangeArrowheads="1"/>
              </p:cNvSpPr>
              <p:nvPr/>
            </p:nvSpPr>
            <p:spPr bwMode="auto">
              <a:xfrm>
                <a:off x="7324290" y="2772191"/>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1" name="Oval 40">
                <a:extLst>
                  <a:ext uri="{FF2B5EF4-FFF2-40B4-BE49-F238E27FC236}">
                    <a16:creationId xmlns:a16="http://schemas.microsoft.com/office/drawing/2014/main" id="{5DA56F5B-83C1-DD45-B81E-D8D300D655E1}"/>
                  </a:ext>
                </a:extLst>
              </p:cNvPr>
              <p:cNvSpPr>
                <a:spLocks noChangeAspect="1" noChangeArrowheads="1"/>
              </p:cNvSpPr>
              <p:nvPr/>
            </p:nvSpPr>
            <p:spPr bwMode="auto">
              <a:xfrm>
                <a:off x="7488098" y="2650420"/>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2" name="Oval 41">
                <a:extLst>
                  <a:ext uri="{FF2B5EF4-FFF2-40B4-BE49-F238E27FC236}">
                    <a16:creationId xmlns:a16="http://schemas.microsoft.com/office/drawing/2014/main" id="{90DD1B86-87E3-B44A-B6EB-7B7F7DFCBAD2}"/>
                  </a:ext>
                </a:extLst>
              </p:cNvPr>
              <p:cNvSpPr>
                <a:spLocks noChangeAspect="1" noChangeArrowheads="1"/>
              </p:cNvSpPr>
              <p:nvPr/>
            </p:nvSpPr>
            <p:spPr bwMode="auto">
              <a:xfrm>
                <a:off x="7508746" y="2700377"/>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3" name="Oval 42">
                <a:extLst>
                  <a:ext uri="{FF2B5EF4-FFF2-40B4-BE49-F238E27FC236}">
                    <a16:creationId xmlns:a16="http://schemas.microsoft.com/office/drawing/2014/main" id="{B6D0D81D-20C5-774C-846A-871361BA0E28}"/>
                  </a:ext>
                </a:extLst>
              </p:cNvPr>
              <p:cNvSpPr>
                <a:spLocks noChangeAspect="1" noChangeArrowheads="1"/>
              </p:cNvSpPr>
              <p:nvPr/>
            </p:nvSpPr>
            <p:spPr bwMode="auto">
              <a:xfrm>
                <a:off x="7461234" y="2765946"/>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34" name="Oval 43">
                <a:extLst>
                  <a:ext uri="{FF2B5EF4-FFF2-40B4-BE49-F238E27FC236}">
                    <a16:creationId xmlns:a16="http://schemas.microsoft.com/office/drawing/2014/main" id="{AEC5BF27-22C2-4A42-BF98-F90272BAC430}"/>
                  </a:ext>
                </a:extLst>
              </p:cNvPr>
              <p:cNvSpPr>
                <a:spLocks noChangeAspect="1" noChangeArrowheads="1"/>
              </p:cNvSpPr>
              <p:nvPr/>
            </p:nvSpPr>
            <p:spPr bwMode="auto">
              <a:xfrm>
                <a:off x="7396954" y="2798730"/>
                <a:ext cx="145328" cy="162361"/>
              </a:xfrm>
              <a:prstGeom prst="ellipse">
                <a:avLst/>
              </a:prstGeom>
              <a:solidFill>
                <a:srgbClr val="FD8F2B">
                  <a:lumMod val="60000"/>
                  <a:lumOff val="40000"/>
                </a:srgbClr>
              </a:solidFill>
              <a:ln w="19050" cmpd="sng">
                <a:solidFill>
                  <a:srgbClr val="FFC000"/>
                </a:solidFill>
                <a:round/>
                <a:headEnd/>
                <a:tailEnd/>
              </a:ln>
              <a:effectLst/>
              <a:scene3d>
                <a:camera prst="orthographicFront"/>
                <a:lightRig rig="threePt" dir="t"/>
              </a:scene3d>
              <a:sp3d>
                <a:bevel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422" name="Oval 421">
              <a:extLst>
                <a:ext uri="{FF2B5EF4-FFF2-40B4-BE49-F238E27FC236}">
                  <a16:creationId xmlns:a16="http://schemas.microsoft.com/office/drawing/2014/main" id="{E15A0545-F0E5-2040-B1F2-36F6E200133D}"/>
                </a:ext>
              </a:extLst>
            </p:cNvPr>
            <p:cNvSpPr>
              <a:spLocks noChangeAspect="1"/>
            </p:cNvSpPr>
            <p:nvPr/>
          </p:nvSpPr>
          <p:spPr bwMode="auto">
            <a:xfrm>
              <a:off x="7177226" y="1605110"/>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423" name="Oval 422">
              <a:extLst>
                <a:ext uri="{FF2B5EF4-FFF2-40B4-BE49-F238E27FC236}">
                  <a16:creationId xmlns:a16="http://schemas.microsoft.com/office/drawing/2014/main" id="{3300EE3F-9EC8-8141-BB5E-018E9BE012D2}"/>
                </a:ext>
              </a:extLst>
            </p:cNvPr>
            <p:cNvSpPr>
              <a:spLocks noChangeAspect="1"/>
            </p:cNvSpPr>
            <p:nvPr/>
          </p:nvSpPr>
          <p:spPr bwMode="auto">
            <a:xfrm>
              <a:off x="7041380" y="1535843"/>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424" name="Oval 423">
              <a:extLst>
                <a:ext uri="{FF2B5EF4-FFF2-40B4-BE49-F238E27FC236}">
                  <a16:creationId xmlns:a16="http://schemas.microsoft.com/office/drawing/2014/main" id="{305A5E0F-19F7-B141-A77A-C3C3C45453FC}"/>
                </a:ext>
              </a:extLst>
            </p:cNvPr>
            <p:cNvSpPr>
              <a:spLocks noChangeAspect="1"/>
            </p:cNvSpPr>
            <p:nvPr/>
          </p:nvSpPr>
          <p:spPr bwMode="auto">
            <a:xfrm>
              <a:off x="6972336" y="1666488"/>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425" name="Oval 424">
              <a:extLst>
                <a:ext uri="{FF2B5EF4-FFF2-40B4-BE49-F238E27FC236}">
                  <a16:creationId xmlns:a16="http://schemas.microsoft.com/office/drawing/2014/main" id="{B358893F-2D13-A949-8B9C-DBCD6F2F9E31}"/>
                </a:ext>
              </a:extLst>
            </p:cNvPr>
            <p:cNvSpPr>
              <a:spLocks noChangeAspect="1"/>
            </p:cNvSpPr>
            <p:nvPr/>
          </p:nvSpPr>
          <p:spPr bwMode="auto">
            <a:xfrm>
              <a:off x="7162228" y="1451603"/>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sp>
          <p:nvSpPr>
            <p:cNvPr id="426" name="Oval 425">
              <a:extLst>
                <a:ext uri="{FF2B5EF4-FFF2-40B4-BE49-F238E27FC236}">
                  <a16:creationId xmlns:a16="http://schemas.microsoft.com/office/drawing/2014/main" id="{AE35ECB0-B419-634E-A943-DA1B29D6572A}"/>
                </a:ext>
              </a:extLst>
            </p:cNvPr>
            <p:cNvSpPr>
              <a:spLocks noChangeAspect="1"/>
            </p:cNvSpPr>
            <p:nvPr/>
          </p:nvSpPr>
          <p:spPr bwMode="auto">
            <a:xfrm>
              <a:off x="7100874" y="1733846"/>
              <a:ext cx="121920" cy="138533"/>
            </a:xfrm>
            <a:prstGeom prst="ellipse">
              <a:avLst/>
            </a:prstGeom>
            <a:solidFill>
              <a:srgbClr val="FFFF91">
                <a:lumMod val="40000"/>
                <a:lumOff val="60000"/>
              </a:srgbClr>
            </a:solidFill>
            <a:ln w="19050" cap="flat" cmpd="sng" algn="ctr">
              <a:solidFill>
                <a:srgbClr val="F8F8F8"/>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cs typeface="Arial"/>
              </a:endParaRPr>
            </a:p>
          </p:txBody>
        </p:sp>
      </p:grpSp>
      <p:sp>
        <p:nvSpPr>
          <p:cNvPr id="456" name="AutoShape 70">
            <a:extLst>
              <a:ext uri="{FF2B5EF4-FFF2-40B4-BE49-F238E27FC236}">
                <a16:creationId xmlns:a16="http://schemas.microsoft.com/office/drawing/2014/main" id="{40A24B71-6684-9D43-9ECE-6DE6A19D3C50}"/>
              </a:ext>
            </a:extLst>
          </p:cNvPr>
          <p:cNvSpPr>
            <a:spLocks noChangeArrowheads="1"/>
          </p:cNvSpPr>
          <p:nvPr/>
        </p:nvSpPr>
        <p:spPr bwMode="auto">
          <a:xfrm>
            <a:off x="8873856" y="2724011"/>
            <a:ext cx="608532" cy="211317"/>
          </a:xfrm>
          <a:prstGeom prst="roundRect">
            <a:avLst>
              <a:gd name="adj" fmla="val 16667"/>
            </a:avLst>
          </a:prstGeom>
          <a:solidFill>
            <a:srgbClr val="FFFF91">
              <a:lumMod val="40000"/>
              <a:lumOff val="60000"/>
            </a:srgbClr>
          </a:solidFill>
          <a:ln w="19050" cap="flat" cmpd="sng" algn="ctr">
            <a:solidFill>
              <a:srgbClr val="F8F8F8"/>
            </a:solidFill>
            <a:prstDash val="solid"/>
            <a:headEnd/>
            <a:tailEnd/>
          </a:ln>
          <a:effectLst/>
          <a:scene3d>
            <a:camera prst="orthographicFront"/>
            <a:lightRig rig="threePt" dir="t"/>
          </a:scene3d>
          <a:sp3d>
            <a:bevelT/>
          </a:sp3d>
        </p:spPr>
        <p:txBody>
          <a:bodyPr wrap="none" bIns="9144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252C8">
                    <a:lumMod val="75000"/>
                  </a:srgbClr>
                </a:solidFill>
                <a:effectLst/>
                <a:uLnTx/>
                <a:uFillTx/>
                <a:latin typeface="Arial"/>
                <a:ea typeface="ＭＳ Ｐゴシック" charset="0"/>
                <a:cs typeface="Arial"/>
              </a:rPr>
              <a:t>p53</a:t>
            </a:r>
            <a:endParaRPr kumimoji="0" lang="en-US" sz="1200" b="0" i="0" u="none" strike="noStrike" kern="0" cap="none" spc="0" normalizeH="0" baseline="-25000" noProof="0" dirty="0">
              <a:ln>
                <a:noFill/>
              </a:ln>
              <a:solidFill>
                <a:srgbClr val="0252C8">
                  <a:lumMod val="75000"/>
                </a:srgbClr>
              </a:solidFill>
              <a:effectLst/>
              <a:uLnTx/>
              <a:uFillTx/>
              <a:latin typeface="Arial"/>
              <a:ea typeface="ＭＳ Ｐゴシック" charset="0"/>
              <a:cs typeface="Arial"/>
            </a:endParaRPr>
          </a:p>
        </p:txBody>
      </p:sp>
      <p:sp>
        <p:nvSpPr>
          <p:cNvPr id="457" name="AutoShape 70">
            <a:extLst>
              <a:ext uri="{FF2B5EF4-FFF2-40B4-BE49-F238E27FC236}">
                <a16:creationId xmlns:a16="http://schemas.microsoft.com/office/drawing/2014/main" id="{CE533BF3-F807-864D-B576-768538D81CAB}"/>
              </a:ext>
            </a:extLst>
          </p:cNvPr>
          <p:cNvSpPr>
            <a:spLocks noChangeArrowheads="1"/>
          </p:cNvSpPr>
          <p:nvPr/>
        </p:nvSpPr>
        <p:spPr bwMode="auto">
          <a:xfrm>
            <a:off x="8239386" y="1853334"/>
            <a:ext cx="688262" cy="216163"/>
          </a:xfrm>
          <a:prstGeom prst="roundRect">
            <a:avLst>
              <a:gd name="adj" fmla="val 16667"/>
            </a:avLst>
          </a:prstGeom>
          <a:gradFill rotWithShape="1">
            <a:gsLst>
              <a:gs pos="0">
                <a:srgbClr val="00BE8C">
                  <a:tint val="100000"/>
                  <a:shade val="100000"/>
                  <a:satMod val="130000"/>
                </a:srgbClr>
              </a:gs>
              <a:gs pos="100000">
                <a:srgbClr val="00BE8C">
                  <a:tint val="50000"/>
                  <a:shade val="100000"/>
                  <a:satMod val="350000"/>
                </a:srgbClr>
              </a:gs>
            </a:gsLst>
            <a:lin ang="16200000" scaled="0"/>
          </a:gradFill>
          <a:ln w="19050" cmpd="sng">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EC6AC">
                    <a:lumMod val="25000"/>
                  </a:srgbClr>
                </a:solidFill>
                <a:effectLst/>
                <a:uLnTx/>
                <a:uFillTx/>
                <a:latin typeface="Arial"/>
                <a:ea typeface="ＭＳ Ｐゴシック" charset="0"/>
                <a:cs typeface="Arial"/>
              </a:rPr>
              <a:t>MDM2</a:t>
            </a:r>
          </a:p>
        </p:txBody>
      </p:sp>
      <p:sp>
        <p:nvSpPr>
          <p:cNvPr id="458" name="Freeform 46">
            <a:extLst>
              <a:ext uri="{FF2B5EF4-FFF2-40B4-BE49-F238E27FC236}">
                <a16:creationId xmlns:a16="http://schemas.microsoft.com/office/drawing/2014/main" id="{673854C1-229F-4640-A657-99C7C34338A6}"/>
              </a:ext>
            </a:extLst>
          </p:cNvPr>
          <p:cNvSpPr>
            <a:spLocks/>
          </p:cNvSpPr>
          <p:nvPr/>
        </p:nvSpPr>
        <p:spPr bwMode="auto">
          <a:xfrm rot="4514532" flipH="1" flipV="1">
            <a:off x="8883857" y="1998249"/>
            <a:ext cx="585834" cy="701151"/>
          </a:xfrm>
          <a:custGeom>
            <a:avLst/>
            <a:gdLst>
              <a:gd name="T0" fmla="*/ 294 w 294"/>
              <a:gd name="T1" fmla="*/ 25 h 679"/>
              <a:gd name="T2" fmla="*/ 54 w 294"/>
              <a:gd name="T3" fmla="*/ 109 h 679"/>
              <a:gd name="T4" fmla="*/ 0 w 294"/>
              <a:gd name="T5" fmla="*/ 679 h 679"/>
              <a:gd name="connsiteX0" fmla="*/ 13522 w 13522"/>
              <a:gd name="connsiteY0" fmla="*/ 0 h 9632"/>
              <a:gd name="connsiteX1" fmla="*/ 328 w 13522"/>
              <a:gd name="connsiteY1" fmla="*/ 3818 h 9632"/>
              <a:gd name="connsiteX2" fmla="*/ 3522 w 13522"/>
              <a:gd name="connsiteY2" fmla="*/ 9632 h 9632"/>
              <a:gd name="connsiteX0" fmla="*/ 10304 w 10304"/>
              <a:gd name="connsiteY0" fmla="*/ 0 h 10000"/>
              <a:gd name="connsiteX1" fmla="*/ 547 w 10304"/>
              <a:gd name="connsiteY1" fmla="*/ 3964 h 10000"/>
              <a:gd name="connsiteX2" fmla="*/ 1169 w 10304"/>
              <a:gd name="connsiteY2" fmla="*/ 8628 h 10000"/>
              <a:gd name="connsiteX3" fmla="*/ 2909 w 10304"/>
              <a:gd name="connsiteY3" fmla="*/ 10000 h 10000"/>
              <a:gd name="connsiteX0" fmla="*/ 10304 w 10304"/>
              <a:gd name="connsiteY0" fmla="*/ 0 h 11253"/>
              <a:gd name="connsiteX1" fmla="*/ 547 w 10304"/>
              <a:gd name="connsiteY1" fmla="*/ 3964 h 11253"/>
              <a:gd name="connsiteX2" fmla="*/ 1169 w 10304"/>
              <a:gd name="connsiteY2" fmla="*/ 8628 h 11253"/>
              <a:gd name="connsiteX3" fmla="*/ 2675 w 10304"/>
              <a:gd name="connsiteY3" fmla="*/ 11253 h 11253"/>
              <a:gd name="connsiteX0" fmla="*/ 10633 w 10633"/>
              <a:gd name="connsiteY0" fmla="*/ 0 h 11253"/>
              <a:gd name="connsiteX1" fmla="*/ 876 w 10633"/>
              <a:gd name="connsiteY1" fmla="*/ 3964 h 11253"/>
              <a:gd name="connsiteX2" fmla="*/ 454 w 10633"/>
              <a:gd name="connsiteY2" fmla="*/ 6530 h 11253"/>
              <a:gd name="connsiteX3" fmla="*/ 3004 w 10633"/>
              <a:gd name="connsiteY3" fmla="*/ 11253 h 11253"/>
              <a:gd name="connsiteX0" fmla="*/ 10680 w 10680"/>
              <a:gd name="connsiteY0" fmla="*/ 0 h 11253"/>
              <a:gd name="connsiteX1" fmla="*/ 923 w 10680"/>
              <a:gd name="connsiteY1" fmla="*/ 3964 h 11253"/>
              <a:gd name="connsiteX2" fmla="*/ 405 w 10680"/>
              <a:gd name="connsiteY2" fmla="*/ 6915 h 11253"/>
              <a:gd name="connsiteX3" fmla="*/ 3051 w 10680"/>
              <a:gd name="connsiteY3" fmla="*/ 11253 h 11253"/>
              <a:gd name="connsiteX0" fmla="*/ 10841 w 10841"/>
              <a:gd name="connsiteY0" fmla="*/ 0 h 11253"/>
              <a:gd name="connsiteX1" fmla="*/ 789 w 10841"/>
              <a:gd name="connsiteY1" fmla="*/ 1188 h 11253"/>
              <a:gd name="connsiteX2" fmla="*/ 566 w 10841"/>
              <a:gd name="connsiteY2" fmla="*/ 6915 h 11253"/>
              <a:gd name="connsiteX3" fmla="*/ 3212 w 10841"/>
              <a:gd name="connsiteY3" fmla="*/ 11253 h 11253"/>
            </a:gdLst>
            <a:ahLst/>
            <a:cxnLst>
              <a:cxn ang="0">
                <a:pos x="connsiteX0" y="connsiteY0"/>
              </a:cxn>
              <a:cxn ang="0">
                <a:pos x="connsiteX1" y="connsiteY1"/>
              </a:cxn>
              <a:cxn ang="0">
                <a:pos x="connsiteX2" y="connsiteY2"/>
              </a:cxn>
              <a:cxn ang="0">
                <a:pos x="connsiteX3" y="connsiteY3"/>
              </a:cxn>
            </a:cxnLst>
            <a:rect l="l" t="t" r="r" b="b"/>
            <a:pathLst>
              <a:path w="10841" h="11253">
                <a:moveTo>
                  <a:pt x="10841" y="0"/>
                </a:moveTo>
                <a:cubicBezTo>
                  <a:pt x="9834" y="214"/>
                  <a:pt x="2021" y="-478"/>
                  <a:pt x="789" y="1188"/>
                </a:cubicBezTo>
                <a:cubicBezTo>
                  <a:pt x="-588" y="2460"/>
                  <a:pt x="172" y="5909"/>
                  <a:pt x="566" y="6915"/>
                </a:cubicBezTo>
                <a:cubicBezTo>
                  <a:pt x="960" y="7921"/>
                  <a:pt x="3068" y="10859"/>
                  <a:pt x="3212" y="11253"/>
                </a:cubicBez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8F8F8"/>
              </a:solidFill>
              <a:effectLst/>
              <a:uLnTx/>
              <a:uFillTx/>
              <a:latin typeface="Arial"/>
              <a:ea typeface="ＭＳ Ｐゴシック" charset="0"/>
              <a:cs typeface="Arial"/>
            </a:endParaRPr>
          </a:p>
        </p:txBody>
      </p:sp>
      <p:cxnSp>
        <p:nvCxnSpPr>
          <p:cNvPr id="459" name="Straight Connector 458">
            <a:extLst>
              <a:ext uri="{FF2B5EF4-FFF2-40B4-BE49-F238E27FC236}">
                <a16:creationId xmlns:a16="http://schemas.microsoft.com/office/drawing/2014/main" id="{F2D8D7A8-2919-ED43-9A65-369F87424EE0}"/>
              </a:ext>
            </a:extLst>
          </p:cNvPr>
          <p:cNvCxnSpPr/>
          <p:nvPr/>
        </p:nvCxnSpPr>
        <p:spPr bwMode="auto">
          <a:xfrm rot="15349473" flipH="1" flipV="1">
            <a:off x="8070324" y="1672430"/>
            <a:ext cx="289537" cy="0"/>
          </a:xfrm>
          <a:prstGeom prst="line">
            <a:avLst/>
          </a:prstGeom>
          <a:solidFill>
            <a:srgbClr val="FD8F2B"/>
          </a:solidFill>
          <a:ln w="19050" cap="flat" cmpd="sng" algn="ctr">
            <a:solidFill>
              <a:schemeClr val="bg1"/>
            </a:solidFill>
            <a:prstDash val="solid"/>
            <a:round/>
            <a:headEnd type="none" w="med" len="med"/>
            <a:tailEnd type="none" w="med" len="med"/>
          </a:ln>
          <a:effectLst/>
        </p:spPr>
      </p:cxnSp>
      <p:cxnSp>
        <p:nvCxnSpPr>
          <p:cNvPr id="460" name="Straight Connector 459">
            <a:extLst>
              <a:ext uri="{FF2B5EF4-FFF2-40B4-BE49-F238E27FC236}">
                <a16:creationId xmlns:a16="http://schemas.microsoft.com/office/drawing/2014/main" id="{A67FE304-A2C9-2340-B8E1-243B22DCD490}"/>
              </a:ext>
            </a:extLst>
          </p:cNvPr>
          <p:cNvCxnSpPr/>
          <p:nvPr/>
        </p:nvCxnSpPr>
        <p:spPr bwMode="auto">
          <a:xfrm rot="15349473" flipV="1">
            <a:off x="8266256" y="1732579"/>
            <a:ext cx="0" cy="171055"/>
          </a:xfrm>
          <a:prstGeom prst="line">
            <a:avLst/>
          </a:prstGeom>
          <a:solidFill>
            <a:srgbClr val="FD8F2B"/>
          </a:solidFill>
          <a:ln w="19050" cap="flat" cmpd="sng" algn="ctr">
            <a:solidFill>
              <a:schemeClr val="bg1"/>
            </a:solidFill>
            <a:prstDash val="solid"/>
            <a:round/>
            <a:headEnd type="none" w="med" len="med"/>
            <a:tailEnd type="none" w="med" len="med"/>
          </a:ln>
          <a:effectLst/>
        </p:spPr>
      </p:cxnSp>
      <p:sp>
        <p:nvSpPr>
          <p:cNvPr id="461" name="AutoShape 70">
            <a:extLst>
              <a:ext uri="{FF2B5EF4-FFF2-40B4-BE49-F238E27FC236}">
                <a16:creationId xmlns:a16="http://schemas.microsoft.com/office/drawing/2014/main" id="{6787FBF3-2771-3747-A3FA-03915E5E6DD4}"/>
              </a:ext>
            </a:extLst>
          </p:cNvPr>
          <p:cNvSpPr>
            <a:spLocks noChangeArrowheads="1"/>
          </p:cNvSpPr>
          <p:nvPr/>
        </p:nvSpPr>
        <p:spPr bwMode="auto">
          <a:xfrm>
            <a:off x="7715454" y="1288049"/>
            <a:ext cx="568420" cy="211317"/>
          </a:xfrm>
          <a:prstGeom prst="roundRect">
            <a:avLst>
              <a:gd name="adj" fmla="val 16667"/>
            </a:avLst>
          </a:prstGeom>
          <a:solidFill>
            <a:srgbClr val="D4D4D4"/>
          </a:solidFill>
          <a:ln w="25400" cap="flat" cmpd="sng" algn="ctr">
            <a:noFill/>
            <a:prstDash val="solid"/>
            <a:headEnd/>
            <a:tailEnd/>
          </a:ln>
          <a:effectLst/>
          <a:scene3d>
            <a:camera prst="orthographicFront"/>
            <a:lightRig rig="threePt" dir="t"/>
          </a:scene3d>
          <a:sp3d>
            <a:bevelT/>
          </a:sp3d>
        </p:spPr>
        <p:txBody>
          <a:bodyPr wrap="none" bIns="9144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252C8">
                    <a:lumMod val="75000"/>
                  </a:srgbClr>
                </a:solidFill>
                <a:effectLst/>
                <a:uLnTx/>
                <a:uFillTx/>
                <a:latin typeface="Arial"/>
                <a:ea typeface="ＭＳ Ｐゴシック" charset="0"/>
                <a:cs typeface="Arial"/>
              </a:rPr>
              <a:t>ARF</a:t>
            </a:r>
            <a:endParaRPr kumimoji="0" lang="en-US" sz="1200" b="0" i="0" u="none" strike="noStrike" kern="0" cap="none" spc="0" normalizeH="0" baseline="-25000" noProof="0" dirty="0">
              <a:ln>
                <a:noFill/>
              </a:ln>
              <a:solidFill>
                <a:srgbClr val="0252C8">
                  <a:lumMod val="75000"/>
                </a:srgbClr>
              </a:solidFill>
              <a:effectLst/>
              <a:uLnTx/>
              <a:uFillTx/>
              <a:latin typeface="Arial"/>
              <a:ea typeface="ＭＳ Ｐゴシック" charset="0"/>
              <a:cs typeface="Arial"/>
            </a:endParaRPr>
          </a:p>
        </p:txBody>
      </p:sp>
      <p:sp>
        <p:nvSpPr>
          <p:cNvPr id="462" name="Freeform 46">
            <a:extLst>
              <a:ext uri="{FF2B5EF4-FFF2-40B4-BE49-F238E27FC236}">
                <a16:creationId xmlns:a16="http://schemas.microsoft.com/office/drawing/2014/main" id="{98CFAE72-1C2B-B14C-A857-518457DA4223}"/>
              </a:ext>
            </a:extLst>
          </p:cNvPr>
          <p:cNvSpPr>
            <a:spLocks/>
          </p:cNvSpPr>
          <p:nvPr/>
        </p:nvSpPr>
        <p:spPr bwMode="auto">
          <a:xfrm rot="15468347">
            <a:off x="9446751" y="2999287"/>
            <a:ext cx="419612" cy="324450"/>
          </a:xfrm>
          <a:custGeom>
            <a:avLst/>
            <a:gdLst>
              <a:gd name="T0" fmla="*/ 294 w 294"/>
              <a:gd name="T1" fmla="*/ 25 h 679"/>
              <a:gd name="T2" fmla="*/ 54 w 294"/>
              <a:gd name="T3" fmla="*/ 109 h 679"/>
              <a:gd name="T4" fmla="*/ 0 w 294"/>
              <a:gd name="T5" fmla="*/ 679 h 679"/>
              <a:gd name="connsiteX0" fmla="*/ 10072 w 10072"/>
              <a:gd name="connsiteY0" fmla="*/ 0 h 9632"/>
              <a:gd name="connsiteX1" fmla="*/ 914 w 10072"/>
              <a:gd name="connsiteY1" fmla="*/ 2338 h 9632"/>
              <a:gd name="connsiteX2" fmla="*/ 72 w 10072"/>
              <a:gd name="connsiteY2" fmla="*/ 9632 h 9632"/>
              <a:gd name="connsiteX0" fmla="*/ 10572 w 10572"/>
              <a:gd name="connsiteY0" fmla="*/ 0 h 10000"/>
              <a:gd name="connsiteX1" fmla="*/ 1479 w 10572"/>
              <a:gd name="connsiteY1" fmla="*/ 2427 h 10000"/>
              <a:gd name="connsiteX2" fmla="*/ 643 w 10572"/>
              <a:gd name="connsiteY2" fmla="*/ 10000 h 10000"/>
              <a:gd name="connsiteX0" fmla="*/ 10753 w 10753"/>
              <a:gd name="connsiteY0" fmla="*/ 0 h 10000"/>
              <a:gd name="connsiteX1" fmla="*/ 1660 w 10753"/>
              <a:gd name="connsiteY1" fmla="*/ 2427 h 10000"/>
              <a:gd name="connsiteX2" fmla="*/ 824 w 10753"/>
              <a:gd name="connsiteY2" fmla="*/ 10000 h 10000"/>
              <a:gd name="connsiteX0" fmla="*/ 10494 w 10494"/>
              <a:gd name="connsiteY0" fmla="*/ 0 h 9833"/>
              <a:gd name="connsiteX1" fmla="*/ 1401 w 10494"/>
              <a:gd name="connsiteY1" fmla="*/ 2427 h 9833"/>
              <a:gd name="connsiteX2" fmla="*/ 980 w 10494"/>
              <a:gd name="connsiteY2" fmla="*/ 9833 h 9833"/>
              <a:gd name="connsiteX0" fmla="*/ 9505 w 9505"/>
              <a:gd name="connsiteY0" fmla="*/ 0 h 10000"/>
              <a:gd name="connsiteX1" fmla="*/ 2921 w 9505"/>
              <a:gd name="connsiteY1" fmla="*/ 3828 h 10000"/>
              <a:gd name="connsiteX2" fmla="*/ 439 w 9505"/>
              <a:gd name="connsiteY2" fmla="*/ 10000 h 10000"/>
              <a:gd name="connsiteX0" fmla="*/ 10472 w 10472"/>
              <a:gd name="connsiteY0" fmla="*/ 0 h 10670"/>
              <a:gd name="connsiteX1" fmla="*/ 3545 w 10472"/>
              <a:gd name="connsiteY1" fmla="*/ 3828 h 10670"/>
              <a:gd name="connsiteX2" fmla="*/ 404 w 10472"/>
              <a:gd name="connsiteY2" fmla="*/ 10670 h 10670"/>
              <a:gd name="connsiteX0" fmla="*/ 10214 w 10214"/>
              <a:gd name="connsiteY0" fmla="*/ 0 h 10670"/>
              <a:gd name="connsiteX1" fmla="*/ 3287 w 10214"/>
              <a:gd name="connsiteY1" fmla="*/ 3828 h 10670"/>
              <a:gd name="connsiteX2" fmla="*/ 146 w 10214"/>
              <a:gd name="connsiteY2" fmla="*/ 10670 h 10670"/>
              <a:gd name="connsiteX0" fmla="*/ 10122 w 10122"/>
              <a:gd name="connsiteY0" fmla="*/ 0 h 10670"/>
              <a:gd name="connsiteX1" fmla="*/ 3195 w 10122"/>
              <a:gd name="connsiteY1" fmla="*/ 3828 h 10670"/>
              <a:gd name="connsiteX2" fmla="*/ 54 w 10122"/>
              <a:gd name="connsiteY2" fmla="*/ 10670 h 10670"/>
              <a:gd name="connsiteX0" fmla="*/ 10068 w 10068"/>
              <a:gd name="connsiteY0" fmla="*/ 0 h 10670"/>
              <a:gd name="connsiteX1" fmla="*/ 0 w 10068"/>
              <a:gd name="connsiteY1" fmla="*/ 10670 h 10670"/>
              <a:gd name="connsiteX0" fmla="*/ 7028 w 7028"/>
              <a:gd name="connsiteY0" fmla="*/ 0 h 7996"/>
              <a:gd name="connsiteX1" fmla="*/ 0 w 7028"/>
              <a:gd name="connsiteY1" fmla="*/ 7996 h 7996"/>
            </a:gdLst>
            <a:ahLst/>
            <a:cxnLst>
              <a:cxn ang="0">
                <a:pos x="connsiteX0" y="connsiteY0"/>
              </a:cxn>
              <a:cxn ang="0">
                <a:pos x="connsiteX1" y="connsiteY1"/>
              </a:cxn>
            </a:cxnLst>
            <a:rect l="l" t="t" r="r" b="b"/>
            <a:pathLst>
              <a:path w="7028" h="7996">
                <a:moveTo>
                  <a:pt x="7028" y="0"/>
                </a:moveTo>
                <a:lnTo>
                  <a:pt x="0" y="7996"/>
                </a:ln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8F8F8"/>
              </a:solidFill>
              <a:effectLst/>
              <a:uLnTx/>
              <a:uFillTx/>
              <a:latin typeface="Arial"/>
              <a:ea typeface="ＭＳ Ｐゴシック" charset="0"/>
              <a:cs typeface="Arial"/>
            </a:endParaRPr>
          </a:p>
        </p:txBody>
      </p:sp>
      <p:sp>
        <p:nvSpPr>
          <p:cNvPr id="463" name="Oval 462">
            <a:extLst>
              <a:ext uri="{FF2B5EF4-FFF2-40B4-BE49-F238E27FC236}">
                <a16:creationId xmlns:a16="http://schemas.microsoft.com/office/drawing/2014/main" id="{9EA8F2AB-1A25-4E43-813A-79FC1491AF29}"/>
              </a:ext>
            </a:extLst>
          </p:cNvPr>
          <p:cNvSpPr/>
          <p:nvPr/>
        </p:nvSpPr>
        <p:spPr bwMode="auto">
          <a:xfrm>
            <a:off x="10428246" y="2402093"/>
            <a:ext cx="604017" cy="269095"/>
          </a:xfrm>
          <a:prstGeom prst="ellipse">
            <a:avLst/>
          </a:prstGeom>
          <a:solidFill>
            <a:srgbClr val="FD8F2B"/>
          </a:solidFill>
          <a:ln w="317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ATR</a:t>
            </a:r>
          </a:p>
        </p:txBody>
      </p:sp>
      <p:sp>
        <p:nvSpPr>
          <p:cNvPr id="464" name="Oval 463">
            <a:extLst>
              <a:ext uri="{FF2B5EF4-FFF2-40B4-BE49-F238E27FC236}">
                <a16:creationId xmlns:a16="http://schemas.microsoft.com/office/drawing/2014/main" id="{C4409652-BFB0-A344-B661-71DE02326A61}"/>
              </a:ext>
            </a:extLst>
          </p:cNvPr>
          <p:cNvSpPr/>
          <p:nvPr/>
        </p:nvSpPr>
        <p:spPr bwMode="auto">
          <a:xfrm>
            <a:off x="7745163" y="2543297"/>
            <a:ext cx="604017" cy="269095"/>
          </a:xfrm>
          <a:prstGeom prst="ellipse">
            <a:avLst/>
          </a:prstGeom>
          <a:solidFill>
            <a:srgbClr val="FD7E43"/>
          </a:solidFill>
          <a:ln w="317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ATM</a:t>
            </a:r>
          </a:p>
        </p:txBody>
      </p:sp>
      <p:sp>
        <p:nvSpPr>
          <p:cNvPr id="465" name="Freeform 46">
            <a:extLst>
              <a:ext uri="{FF2B5EF4-FFF2-40B4-BE49-F238E27FC236}">
                <a16:creationId xmlns:a16="http://schemas.microsoft.com/office/drawing/2014/main" id="{70B75021-7A5B-1144-893C-05EE95EA9965}"/>
              </a:ext>
            </a:extLst>
          </p:cNvPr>
          <p:cNvSpPr>
            <a:spLocks/>
          </p:cNvSpPr>
          <p:nvPr/>
        </p:nvSpPr>
        <p:spPr bwMode="auto">
          <a:xfrm rot="19786013" flipV="1">
            <a:off x="9586294" y="2584883"/>
            <a:ext cx="731094" cy="132855"/>
          </a:xfrm>
          <a:custGeom>
            <a:avLst/>
            <a:gdLst>
              <a:gd name="T0" fmla="*/ 294 w 294"/>
              <a:gd name="T1" fmla="*/ 25 h 679"/>
              <a:gd name="T2" fmla="*/ 54 w 294"/>
              <a:gd name="T3" fmla="*/ 109 h 679"/>
              <a:gd name="T4" fmla="*/ 0 w 294"/>
              <a:gd name="T5" fmla="*/ 679 h 679"/>
              <a:gd name="connsiteX0" fmla="*/ 10072 w 10072"/>
              <a:gd name="connsiteY0" fmla="*/ 0 h 9632"/>
              <a:gd name="connsiteX1" fmla="*/ 914 w 10072"/>
              <a:gd name="connsiteY1" fmla="*/ 2338 h 9632"/>
              <a:gd name="connsiteX2" fmla="*/ 72 w 10072"/>
              <a:gd name="connsiteY2" fmla="*/ 9632 h 9632"/>
              <a:gd name="connsiteX0" fmla="*/ 10572 w 10572"/>
              <a:gd name="connsiteY0" fmla="*/ 0 h 10000"/>
              <a:gd name="connsiteX1" fmla="*/ 1479 w 10572"/>
              <a:gd name="connsiteY1" fmla="*/ 2427 h 10000"/>
              <a:gd name="connsiteX2" fmla="*/ 643 w 10572"/>
              <a:gd name="connsiteY2" fmla="*/ 10000 h 10000"/>
              <a:gd name="connsiteX0" fmla="*/ 10753 w 10753"/>
              <a:gd name="connsiteY0" fmla="*/ 0 h 10000"/>
              <a:gd name="connsiteX1" fmla="*/ 1660 w 10753"/>
              <a:gd name="connsiteY1" fmla="*/ 2427 h 10000"/>
              <a:gd name="connsiteX2" fmla="*/ 824 w 10753"/>
              <a:gd name="connsiteY2" fmla="*/ 10000 h 10000"/>
              <a:gd name="connsiteX0" fmla="*/ 10494 w 10494"/>
              <a:gd name="connsiteY0" fmla="*/ 0 h 9833"/>
              <a:gd name="connsiteX1" fmla="*/ 1401 w 10494"/>
              <a:gd name="connsiteY1" fmla="*/ 2427 h 9833"/>
              <a:gd name="connsiteX2" fmla="*/ 980 w 10494"/>
              <a:gd name="connsiteY2" fmla="*/ 9833 h 9833"/>
              <a:gd name="connsiteX0" fmla="*/ 9505 w 9505"/>
              <a:gd name="connsiteY0" fmla="*/ 0 h 10000"/>
              <a:gd name="connsiteX1" fmla="*/ 2921 w 9505"/>
              <a:gd name="connsiteY1" fmla="*/ 3828 h 10000"/>
              <a:gd name="connsiteX2" fmla="*/ 439 w 9505"/>
              <a:gd name="connsiteY2" fmla="*/ 10000 h 10000"/>
              <a:gd name="connsiteX0" fmla="*/ 10472 w 10472"/>
              <a:gd name="connsiteY0" fmla="*/ 0 h 10670"/>
              <a:gd name="connsiteX1" fmla="*/ 3545 w 10472"/>
              <a:gd name="connsiteY1" fmla="*/ 3828 h 10670"/>
              <a:gd name="connsiteX2" fmla="*/ 404 w 10472"/>
              <a:gd name="connsiteY2" fmla="*/ 10670 h 10670"/>
              <a:gd name="connsiteX0" fmla="*/ 10214 w 10214"/>
              <a:gd name="connsiteY0" fmla="*/ 0 h 10670"/>
              <a:gd name="connsiteX1" fmla="*/ 3287 w 10214"/>
              <a:gd name="connsiteY1" fmla="*/ 3828 h 10670"/>
              <a:gd name="connsiteX2" fmla="*/ 146 w 10214"/>
              <a:gd name="connsiteY2" fmla="*/ 10670 h 10670"/>
              <a:gd name="connsiteX0" fmla="*/ 10122 w 10122"/>
              <a:gd name="connsiteY0" fmla="*/ 0 h 10670"/>
              <a:gd name="connsiteX1" fmla="*/ 3195 w 10122"/>
              <a:gd name="connsiteY1" fmla="*/ 3828 h 10670"/>
              <a:gd name="connsiteX2" fmla="*/ 54 w 10122"/>
              <a:gd name="connsiteY2" fmla="*/ 10670 h 10670"/>
              <a:gd name="connsiteX0" fmla="*/ 10068 w 10068"/>
              <a:gd name="connsiteY0" fmla="*/ 0 h 10670"/>
              <a:gd name="connsiteX1" fmla="*/ 0 w 10068"/>
              <a:gd name="connsiteY1" fmla="*/ 10670 h 10670"/>
              <a:gd name="connsiteX0" fmla="*/ 7028 w 7028"/>
              <a:gd name="connsiteY0" fmla="*/ 0 h 7996"/>
              <a:gd name="connsiteX1" fmla="*/ 0 w 7028"/>
              <a:gd name="connsiteY1" fmla="*/ 7996 h 7996"/>
            </a:gdLst>
            <a:ahLst/>
            <a:cxnLst>
              <a:cxn ang="0">
                <a:pos x="connsiteX0" y="connsiteY0"/>
              </a:cxn>
              <a:cxn ang="0">
                <a:pos x="connsiteX1" y="connsiteY1"/>
              </a:cxn>
            </a:cxnLst>
            <a:rect l="l" t="t" r="r" b="b"/>
            <a:pathLst>
              <a:path w="7028" h="7996">
                <a:moveTo>
                  <a:pt x="7028" y="0"/>
                </a:moveTo>
                <a:lnTo>
                  <a:pt x="0" y="7996"/>
                </a:ln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8F8F8"/>
              </a:solidFill>
              <a:effectLst/>
              <a:uLnTx/>
              <a:uFillTx/>
              <a:latin typeface="Arial"/>
              <a:ea typeface="ＭＳ Ｐゴシック" charset="0"/>
              <a:cs typeface="Arial"/>
            </a:endParaRPr>
          </a:p>
        </p:txBody>
      </p:sp>
      <p:sp>
        <p:nvSpPr>
          <p:cNvPr id="466" name="Freeform 46">
            <a:extLst>
              <a:ext uri="{FF2B5EF4-FFF2-40B4-BE49-F238E27FC236}">
                <a16:creationId xmlns:a16="http://schemas.microsoft.com/office/drawing/2014/main" id="{1E2D7428-98BA-4149-8F2D-47C47E8EC186}"/>
              </a:ext>
            </a:extLst>
          </p:cNvPr>
          <p:cNvSpPr>
            <a:spLocks/>
          </p:cNvSpPr>
          <p:nvPr/>
        </p:nvSpPr>
        <p:spPr bwMode="auto">
          <a:xfrm rot="13806380">
            <a:off x="8466217" y="2609490"/>
            <a:ext cx="257895" cy="254585"/>
          </a:xfrm>
          <a:custGeom>
            <a:avLst/>
            <a:gdLst>
              <a:gd name="T0" fmla="*/ 294 w 294"/>
              <a:gd name="T1" fmla="*/ 25 h 679"/>
              <a:gd name="T2" fmla="*/ 54 w 294"/>
              <a:gd name="T3" fmla="*/ 109 h 679"/>
              <a:gd name="T4" fmla="*/ 0 w 294"/>
              <a:gd name="T5" fmla="*/ 679 h 679"/>
              <a:gd name="connsiteX0" fmla="*/ 10072 w 10072"/>
              <a:gd name="connsiteY0" fmla="*/ 0 h 9632"/>
              <a:gd name="connsiteX1" fmla="*/ 914 w 10072"/>
              <a:gd name="connsiteY1" fmla="*/ 2338 h 9632"/>
              <a:gd name="connsiteX2" fmla="*/ 72 w 10072"/>
              <a:gd name="connsiteY2" fmla="*/ 9632 h 9632"/>
              <a:gd name="connsiteX0" fmla="*/ 10572 w 10572"/>
              <a:gd name="connsiteY0" fmla="*/ 0 h 10000"/>
              <a:gd name="connsiteX1" fmla="*/ 1479 w 10572"/>
              <a:gd name="connsiteY1" fmla="*/ 2427 h 10000"/>
              <a:gd name="connsiteX2" fmla="*/ 643 w 10572"/>
              <a:gd name="connsiteY2" fmla="*/ 10000 h 10000"/>
              <a:gd name="connsiteX0" fmla="*/ 10753 w 10753"/>
              <a:gd name="connsiteY0" fmla="*/ 0 h 10000"/>
              <a:gd name="connsiteX1" fmla="*/ 1660 w 10753"/>
              <a:gd name="connsiteY1" fmla="*/ 2427 h 10000"/>
              <a:gd name="connsiteX2" fmla="*/ 824 w 10753"/>
              <a:gd name="connsiteY2" fmla="*/ 10000 h 10000"/>
              <a:gd name="connsiteX0" fmla="*/ 10494 w 10494"/>
              <a:gd name="connsiteY0" fmla="*/ 0 h 9833"/>
              <a:gd name="connsiteX1" fmla="*/ 1401 w 10494"/>
              <a:gd name="connsiteY1" fmla="*/ 2427 h 9833"/>
              <a:gd name="connsiteX2" fmla="*/ 980 w 10494"/>
              <a:gd name="connsiteY2" fmla="*/ 9833 h 9833"/>
              <a:gd name="connsiteX0" fmla="*/ 9505 w 9505"/>
              <a:gd name="connsiteY0" fmla="*/ 0 h 10000"/>
              <a:gd name="connsiteX1" fmla="*/ 2921 w 9505"/>
              <a:gd name="connsiteY1" fmla="*/ 3828 h 10000"/>
              <a:gd name="connsiteX2" fmla="*/ 439 w 9505"/>
              <a:gd name="connsiteY2" fmla="*/ 10000 h 10000"/>
              <a:gd name="connsiteX0" fmla="*/ 10472 w 10472"/>
              <a:gd name="connsiteY0" fmla="*/ 0 h 10670"/>
              <a:gd name="connsiteX1" fmla="*/ 3545 w 10472"/>
              <a:gd name="connsiteY1" fmla="*/ 3828 h 10670"/>
              <a:gd name="connsiteX2" fmla="*/ 404 w 10472"/>
              <a:gd name="connsiteY2" fmla="*/ 10670 h 10670"/>
              <a:gd name="connsiteX0" fmla="*/ 10214 w 10214"/>
              <a:gd name="connsiteY0" fmla="*/ 0 h 10670"/>
              <a:gd name="connsiteX1" fmla="*/ 3287 w 10214"/>
              <a:gd name="connsiteY1" fmla="*/ 3828 h 10670"/>
              <a:gd name="connsiteX2" fmla="*/ 146 w 10214"/>
              <a:gd name="connsiteY2" fmla="*/ 10670 h 10670"/>
              <a:gd name="connsiteX0" fmla="*/ 10122 w 10122"/>
              <a:gd name="connsiteY0" fmla="*/ 0 h 10670"/>
              <a:gd name="connsiteX1" fmla="*/ 3195 w 10122"/>
              <a:gd name="connsiteY1" fmla="*/ 3828 h 10670"/>
              <a:gd name="connsiteX2" fmla="*/ 54 w 10122"/>
              <a:gd name="connsiteY2" fmla="*/ 10670 h 10670"/>
              <a:gd name="connsiteX0" fmla="*/ 10068 w 10068"/>
              <a:gd name="connsiteY0" fmla="*/ 0 h 10670"/>
              <a:gd name="connsiteX1" fmla="*/ 0 w 10068"/>
              <a:gd name="connsiteY1" fmla="*/ 10670 h 10670"/>
              <a:gd name="connsiteX0" fmla="*/ 7028 w 7028"/>
              <a:gd name="connsiteY0" fmla="*/ 0 h 7996"/>
              <a:gd name="connsiteX1" fmla="*/ 0 w 7028"/>
              <a:gd name="connsiteY1" fmla="*/ 7996 h 7996"/>
            </a:gdLst>
            <a:ahLst/>
            <a:cxnLst>
              <a:cxn ang="0">
                <a:pos x="connsiteX0" y="connsiteY0"/>
              </a:cxn>
              <a:cxn ang="0">
                <a:pos x="connsiteX1" y="connsiteY1"/>
              </a:cxn>
            </a:cxnLst>
            <a:rect l="l" t="t" r="r" b="b"/>
            <a:pathLst>
              <a:path w="7028" h="7996">
                <a:moveTo>
                  <a:pt x="7028" y="0"/>
                </a:moveTo>
                <a:lnTo>
                  <a:pt x="0" y="7996"/>
                </a:ln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8F8F8"/>
              </a:solidFill>
              <a:effectLst/>
              <a:uLnTx/>
              <a:uFillTx/>
              <a:latin typeface="Arial"/>
              <a:ea typeface="ＭＳ Ｐゴシック" charset="0"/>
              <a:cs typeface="Arial"/>
            </a:endParaRPr>
          </a:p>
        </p:txBody>
      </p:sp>
      <p:sp>
        <p:nvSpPr>
          <p:cNvPr id="467" name="Oval 466">
            <a:extLst>
              <a:ext uri="{FF2B5EF4-FFF2-40B4-BE49-F238E27FC236}">
                <a16:creationId xmlns:a16="http://schemas.microsoft.com/office/drawing/2014/main" id="{58B16101-8DA2-E344-B4F4-613BB2A28827}"/>
              </a:ext>
            </a:extLst>
          </p:cNvPr>
          <p:cNvSpPr/>
          <p:nvPr/>
        </p:nvSpPr>
        <p:spPr bwMode="auto">
          <a:xfrm>
            <a:off x="10046090" y="3049897"/>
            <a:ext cx="604017" cy="269095"/>
          </a:xfrm>
          <a:prstGeom prst="ellipse">
            <a:avLst/>
          </a:prstGeom>
          <a:solidFill>
            <a:srgbClr val="FD7E43"/>
          </a:solidFill>
          <a:ln w="317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ATM</a:t>
            </a:r>
          </a:p>
        </p:txBody>
      </p:sp>
      <p:sp>
        <p:nvSpPr>
          <p:cNvPr id="468" name="Freeform 46">
            <a:extLst>
              <a:ext uri="{FF2B5EF4-FFF2-40B4-BE49-F238E27FC236}">
                <a16:creationId xmlns:a16="http://schemas.microsoft.com/office/drawing/2014/main" id="{61DCE50E-B372-704E-8F31-2BEAEB02946E}"/>
              </a:ext>
            </a:extLst>
          </p:cNvPr>
          <p:cNvSpPr>
            <a:spLocks/>
          </p:cNvSpPr>
          <p:nvPr/>
        </p:nvSpPr>
        <p:spPr bwMode="auto">
          <a:xfrm rot="3064874">
            <a:off x="9611339" y="2915838"/>
            <a:ext cx="327254" cy="177582"/>
          </a:xfrm>
          <a:custGeom>
            <a:avLst/>
            <a:gdLst>
              <a:gd name="T0" fmla="*/ 294 w 294"/>
              <a:gd name="T1" fmla="*/ 25 h 679"/>
              <a:gd name="T2" fmla="*/ 54 w 294"/>
              <a:gd name="T3" fmla="*/ 109 h 679"/>
              <a:gd name="T4" fmla="*/ 0 w 294"/>
              <a:gd name="T5" fmla="*/ 679 h 679"/>
              <a:gd name="connsiteX0" fmla="*/ 10072 w 10072"/>
              <a:gd name="connsiteY0" fmla="*/ 0 h 9632"/>
              <a:gd name="connsiteX1" fmla="*/ 914 w 10072"/>
              <a:gd name="connsiteY1" fmla="*/ 2338 h 9632"/>
              <a:gd name="connsiteX2" fmla="*/ 72 w 10072"/>
              <a:gd name="connsiteY2" fmla="*/ 9632 h 9632"/>
              <a:gd name="connsiteX0" fmla="*/ 10572 w 10572"/>
              <a:gd name="connsiteY0" fmla="*/ 0 h 10000"/>
              <a:gd name="connsiteX1" fmla="*/ 1479 w 10572"/>
              <a:gd name="connsiteY1" fmla="*/ 2427 h 10000"/>
              <a:gd name="connsiteX2" fmla="*/ 643 w 10572"/>
              <a:gd name="connsiteY2" fmla="*/ 10000 h 10000"/>
              <a:gd name="connsiteX0" fmla="*/ 10753 w 10753"/>
              <a:gd name="connsiteY0" fmla="*/ 0 h 10000"/>
              <a:gd name="connsiteX1" fmla="*/ 1660 w 10753"/>
              <a:gd name="connsiteY1" fmla="*/ 2427 h 10000"/>
              <a:gd name="connsiteX2" fmla="*/ 824 w 10753"/>
              <a:gd name="connsiteY2" fmla="*/ 10000 h 10000"/>
              <a:gd name="connsiteX0" fmla="*/ 10494 w 10494"/>
              <a:gd name="connsiteY0" fmla="*/ 0 h 9833"/>
              <a:gd name="connsiteX1" fmla="*/ 1401 w 10494"/>
              <a:gd name="connsiteY1" fmla="*/ 2427 h 9833"/>
              <a:gd name="connsiteX2" fmla="*/ 980 w 10494"/>
              <a:gd name="connsiteY2" fmla="*/ 9833 h 9833"/>
              <a:gd name="connsiteX0" fmla="*/ 9505 w 9505"/>
              <a:gd name="connsiteY0" fmla="*/ 0 h 10000"/>
              <a:gd name="connsiteX1" fmla="*/ 2921 w 9505"/>
              <a:gd name="connsiteY1" fmla="*/ 3828 h 10000"/>
              <a:gd name="connsiteX2" fmla="*/ 439 w 9505"/>
              <a:gd name="connsiteY2" fmla="*/ 10000 h 10000"/>
              <a:gd name="connsiteX0" fmla="*/ 10472 w 10472"/>
              <a:gd name="connsiteY0" fmla="*/ 0 h 10670"/>
              <a:gd name="connsiteX1" fmla="*/ 3545 w 10472"/>
              <a:gd name="connsiteY1" fmla="*/ 3828 h 10670"/>
              <a:gd name="connsiteX2" fmla="*/ 404 w 10472"/>
              <a:gd name="connsiteY2" fmla="*/ 10670 h 10670"/>
              <a:gd name="connsiteX0" fmla="*/ 10214 w 10214"/>
              <a:gd name="connsiteY0" fmla="*/ 0 h 10670"/>
              <a:gd name="connsiteX1" fmla="*/ 3287 w 10214"/>
              <a:gd name="connsiteY1" fmla="*/ 3828 h 10670"/>
              <a:gd name="connsiteX2" fmla="*/ 146 w 10214"/>
              <a:gd name="connsiteY2" fmla="*/ 10670 h 10670"/>
              <a:gd name="connsiteX0" fmla="*/ 10122 w 10122"/>
              <a:gd name="connsiteY0" fmla="*/ 0 h 10670"/>
              <a:gd name="connsiteX1" fmla="*/ 3195 w 10122"/>
              <a:gd name="connsiteY1" fmla="*/ 3828 h 10670"/>
              <a:gd name="connsiteX2" fmla="*/ 54 w 10122"/>
              <a:gd name="connsiteY2" fmla="*/ 10670 h 10670"/>
              <a:gd name="connsiteX0" fmla="*/ 10068 w 10068"/>
              <a:gd name="connsiteY0" fmla="*/ 0 h 10670"/>
              <a:gd name="connsiteX1" fmla="*/ 0 w 10068"/>
              <a:gd name="connsiteY1" fmla="*/ 10670 h 10670"/>
              <a:gd name="connsiteX0" fmla="*/ 7028 w 7028"/>
              <a:gd name="connsiteY0" fmla="*/ 0 h 7996"/>
              <a:gd name="connsiteX1" fmla="*/ 0 w 7028"/>
              <a:gd name="connsiteY1" fmla="*/ 7996 h 7996"/>
            </a:gdLst>
            <a:ahLst/>
            <a:cxnLst>
              <a:cxn ang="0">
                <a:pos x="connsiteX0" y="connsiteY0"/>
              </a:cxn>
              <a:cxn ang="0">
                <a:pos x="connsiteX1" y="connsiteY1"/>
              </a:cxn>
            </a:cxnLst>
            <a:rect l="l" t="t" r="r" b="b"/>
            <a:pathLst>
              <a:path w="7028" h="7996">
                <a:moveTo>
                  <a:pt x="7028" y="0"/>
                </a:moveTo>
                <a:lnTo>
                  <a:pt x="0" y="7996"/>
                </a:ln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8F8F8"/>
              </a:solidFill>
              <a:effectLst/>
              <a:uLnTx/>
              <a:uFillTx/>
              <a:latin typeface="Arial"/>
              <a:ea typeface="ＭＳ Ｐゴシック" charset="0"/>
              <a:cs typeface="Arial"/>
            </a:endParaRPr>
          </a:p>
        </p:txBody>
      </p:sp>
      <p:sp>
        <p:nvSpPr>
          <p:cNvPr id="469" name="Oval 468">
            <a:extLst>
              <a:ext uri="{FF2B5EF4-FFF2-40B4-BE49-F238E27FC236}">
                <a16:creationId xmlns:a16="http://schemas.microsoft.com/office/drawing/2014/main" id="{1AE5E2A4-463D-E747-8764-3E214609814B}"/>
              </a:ext>
            </a:extLst>
          </p:cNvPr>
          <p:cNvSpPr/>
          <p:nvPr/>
        </p:nvSpPr>
        <p:spPr bwMode="auto">
          <a:xfrm>
            <a:off x="10126238" y="2726393"/>
            <a:ext cx="604017" cy="269095"/>
          </a:xfrm>
          <a:prstGeom prst="ellipse">
            <a:avLst/>
          </a:prstGeom>
          <a:solidFill>
            <a:srgbClr val="FD8F2B">
              <a:lumMod val="75000"/>
            </a:srgbClr>
          </a:solidFill>
          <a:ln w="3175"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CHK2</a:t>
            </a:r>
          </a:p>
        </p:txBody>
      </p:sp>
      <p:sp>
        <p:nvSpPr>
          <p:cNvPr id="470" name="Freeform 46">
            <a:extLst>
              <a:ext uri="{FF2B5EF4-FFF2-40B4-BE49-F238E27FC236}">
                <a16:creationId xmlns:a16="http://schemas.microsoft.com/office/drawing/2014/main" id="{FB040719-C69F-F54C-B53B-A0322E06929C}"/>
              </a:ext>
            </a:extLst>
          </p:cNvPr>
          <p:cNvSpPr>
            <a:spLocks/>
          </p:cNvSpPr>
          <p:nvPr/>
        </p:nvSpPr>
        <p:spPr bwMode="auto">
          <a:xfrm rot="1143902">
            <a:off x="9602113" y="2768462"/>
            <a:ext cx="434619" cy="133713"/>
          </a:xfrm>
          <a:custGeom>
            <a:avLst/>
            <a:gdLst>
              <a:gd name="T0" fmla="*/ 294 w 294"/>
              <a:gd name="T1" fmla="*/ 25 h 679"/>
              <a:gd name="T2" fmla="*/ 54 w 294"/>
              <a:gd name="T3" fmla="*/ 109 h 679"/>
              <a:gd name="T4" fmla="*/ 0 w 294"/>
              <a:gd name="T5" fmla="*/ 679 h 679"/>
              <a:gd name="connsiteX0" fmla="*/ 10072 w 10072"/>
              <a:gd name="connsiteY0" fmla="*/ 0 h 9632"/>
              <a:gd name="connsiteX1" fmla="*/ 914 w 10072"/>
              <a:gd name="connsiteY1" fmla="*/ 2338 h 9632"/>
              <a:gd name="connsiteX2" fmla="*/ 72 w 10072"/>
              <a:gd name="connsiteY2" fmla="*/ 9632 h 9632"/>
              <a:gd name="connsiteX0" fmla="*/ 10572 w 10572"/>
              <a:gd name="connsiteY0" fmla="*/ 0 h 10000"/>
              <a:gd name="connsiteX1" fmla="*/ 1479 w 10572"/>
              <a:gd name="connsiteY1" fmla="*/ 2427 h 10000"/>
              <a:gd name="connsiteX2" fmla="*/ 643 w 10572"/>
              <a:gd name="connsiteY2" fmla="*/ 10000 h 10000"/>
              <a:gd name="connsiteX0" fmla="*/ 10753 w 10753"/>
              <a:gd name="connsiteY0" fmla="*/ 0 h 10000"/>
              <a:gd name="connsiteX1" fmla="*/ 1660 w 10753"/>
              <a:gd name="connsiteY1" fmla="*/ 2427 h 10000"/>
              <a:gd name="connsiteX2" fmla="*/ 824 w 10753"/>
              <a:gd name="connsiteY2" fmla="*/ 10000 h 10000"/>
              <a:gd name="connsiteX0" fmla="*/ 10494 w 10494"/>
              <a:gd name="connsiteY0" fmla="*/ 0 h 9833"/>
              <a:gd name="connsiteX1" fmla="*/ 1401 w 10494"/>
              <a:gd name="connsiteY1" fmla="*/ 2427 h 9833"/>
              <a:gd name="connsiteX2" fmla="*/ 980 w 10494"/>
              <a:gd name="connsiteY2" fmla="*/ 9833 h 9833"/>
              <a:gd name="connsiteX0" fmla="*/ 9505 w 9505"/>
              <a:gd name="connsiteY0" fmla="*/ 0 h 10000"/>
              <a:gd name="connsiteX1" fmla="*/ 2921 w 9505"/>
              <a:gd name="connsiteY1" fmla="*/ 3828 h 10000"/>
              <a:gd name="connsiteX2" fmla="*/ 439 w 9505"/>
              <a:gd name="connsiteY2" fmla="*/ 10000 h 10000"/>
              <a:gd name="connsiteX0" fmla="*/ 10472 w 10472"/>
              <a:gd name="connsiteY0" fmla="*/ 0 h 10670"/>
              <a:gd name="connsiteX1" fmla="*/ 3545 w 10472"/>
              <a:gd name="connsiteY1" fmla="*/ 3828 h 10670"/>
              <a:gd name="connsiteX2" fmla="*/ 404 w 10472"/>
              <a:gd name="connsiteY2" fmla="*/ 10670 h 10670"/>
              <a:gd name="connsiteX0" fmla="*/ 10214 w 10214"/>
              <a:gd name="connsiteY0" fmla="*/ 0 h 10670"/>
              <a:gd name="connsiteX1" fmla="*/ 3287 w 10214"/>
              <a:gd name="connsiteY1" fmla="*/ 3828 h 10670"/>
              <a:gd name="connsiteX2" fmla="*/ 146 w 10214"/>
              <a:gd name="connsiteY2" fmla="*/ 10670 h 10670"/>
              <a:gd name="connsiteX0" fmla="*/ 10122 w 10122"/>
              <a:gd name="connsiteY0" fmla="*/ 0 h 10670"/>
              <a:gd name="connsiteX1" fmla="*/ 3195 w 10122"/>
              <a:gd name="connsiteY1" fmla="*/ 3828 h 10670"/>
              <a:gd name="connsiteX2" fmla="*/ 54 w 10122"/>
              <a:gd name="connsiteY2" fmla="*/ 10670 h 10670"/>
              <a:gd name="connsiteX0" fmla="*/ 10068 w 10068"/>
              <a:gd name="connsiteY0" fmla="*/ 0 h 10670"/>
              <a:gd name="connsiteX1" fmla="*/ 0 w 10068"/>
              <a:gd name="connsiteY1" fmla="*/ 10670 h 10670"/>
              <a:gd name="connsiteX0" fmla="*/ 7028 w 7028"/>
              <a:gd name="connsiteY0" fmla="*/ 0 h 7996"/>
              <a:gd name="connsiteX1" fmla="*/ 0 w 7028"/>
              <a:gd name="connsiteY1" fmla="*/ 7996 h 7996"/>
            </a:gdLst>
            <a:ahLst/>
            <a:cxnLst>
              <a:cxn ang="0">
                <a:pos x="connsiteX0" y="connsiteY0"/>
              </a:cxn>
              <a:cxn ang="0">
                <a:pos x="connsiteX1" y="connsiteY1"/>
              </a:cxn>
            </a:cxnLst>
            <a:rect l="l" t="t" r="r" b="b"/>
            <a:pathLst>
              <a:path w="7028" h="7996">
                <a:moveTo>
                  <a:pt x="7028" y="0"/>
                </a:moveTo>
                <a:lnTo>
                  <a:pt x="0" y="7996"/>
                </a:lnTo>
              </a:path>
            </a:pathLst>
          </a:custGeom>
          <a:noFill/>
          <a:ln w="19050" cap="flat" cmpd="sng">
            <a:solidFill>
              <a:schemeClr val="bg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8F8F8"/>
              </a:solidFill>
              <a:effectLst/>
              <a:uLnTx/>
              <a:uFillTx/>
              <a:latin typeface="Arial"/>
              <a:ea typeface="ＭＳ Ｐゴシック" charset="0"/>
              <a:cs typeface="Arial"/>
            </a:endParaRPr>
          </a:p>
        </p:txBody>
      </p:sp>
      <p:sp>
        <p:nvSpPr>
          <p:cNvPr id="471" name="Oval 470">
            <a:extLst>
              <a:ext uri="{FF2B5EF4-FFF2-40B4-BE49-F238E27FC236}">
                <a16:creationId xmlns:a16="http://schemas.microsoft.com/office/drawing/2014/main" id="{FE6A584A-5976-2241-A0B7-F8662233C101}"/>
              </a:ext>
            </a:extLst>
          </p:cNvPr>
          <p:cNvSpPr/>
          <p:nvPr/>
        </p:nvSpPr>
        <p:spPr bwMode="auto">
          <a:xfrm>
            <a:off x="7865999" y="2247603"/>
            <a:ext cx="604017" cy="269095"/>
          </a:xfrm>
          <a:prstGeom prst="ellipse">
            <a:avLst/>
          </a:prstGeom>
          <a:solidFill>
            <a:srgbClr val="FD8F2B"/>
          </a:solidFill>
          <a:ln w="3175" cap="flat" cmpd="sng" algn="ctr">
            <a:solidFill>
              <a:srgbClr val="F8F8F8"/>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ATR</a:t>
            </a:r>
          </a:p>
        </p:txBody>
      </p:sp>
      <p:sp>
        <p:nvSpPr>
          <p:cNvPr id="472" name="Freeform 471">
            <a:extLst>
              <a:ext uri="{FF2B5EF4-FFF2-40B4-BE49-F238E27FC236}">
                <a16:creationId xmlns:a16="http://schemas.microsoft.com/office/drawing/2014/main" id="{38C1097D-A7EA-AF41-9BA0-E71D11A1FDBD}"/>
              </a:ext>
            </a:extLst>
          </p:cNvPr>
          <p:cNvSpPr/>
          <p:nvPr/>
        </p:nvSpPr>
        <p:spPr>
          <a:xfrm rot="7807513" flipV="1">
            <a:off x="9454172" y="3327153"/>
            <a:ext cx="2248689" cy="1146151"/>
          </a:xfrm>
          <a:custGeom>
            <a:avLst/>
            <a:gdLst>
              <a:gd name="connsiteX0" fmla="*/ 1915886 w 1915886"/>
              <a:gd name="connsiteY0" fmla="*/ 674915 h 674915"/>
              <a:gd name="connsiteX1" fmla="*/ 1099458 w 1915886"/>
              <a:gd name="connsiteY1" fmla="*/ 511629 h 674915"/>
              <a:gd name="connsiteX2" fmla="*/ 0 w 1915886"/>
              <a:gd name="connsiteY2" fmla="*/ 0 h 674915"/>
            </a:gdLst>
            <a:ahLst/>
            <a:cxnLst>
              <a:cxn ang="0">
                <a:pos x="connsiteX0" y="connsiteY0"/>
              </a:cxn>
              <a:cxn ang="0">
                <a:pos x="connsiteX1" y="connsiteY1"/>
              </a:cxn>
              <a:cxn ang="0">
                <a:pos x="connsiteX2" y="connsiteY2"/>
              </a:cxn>
            </a:cxnLst>
            <a:rect l="l" t="t" r="r" b="b"/>
            <a:pathLst>
              <a:path w="1915886" h="674915">
                <a:moveTo>
                  <a:pt x="1915886" y="674915"/>
                </a:moveTo>
                <a:cubicBezTo>
                  <a:pt x="1667329" y="649515"/>
                  <a:pt x="1418772" y="624115"/>
                  <a:pt x="1099458" y="511629"/>
                </a:cubicBezTo>
                <a:cubicBezTo>
                  <a:pt x="780144" y="399143"/>
                  <a:pt x="390072" y="199571"/>
                  <a:pt x="0" y="0"/>
                </a:cubicBezTo>
              </a:path>
            </a:pathLst>
          </a:custGeom>
          <a:noFill/>
          <a:ln w="19050" cap="flat" cmpd="sng" algn="ctr">
            <a:solidFill>
              <a:schemeClr val="bg1"/>
            </a:solidFill>
            <a:prstDash val="solid"/>
            <a:tailEnd type="triangle"/>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ＭＳ Ｐゴシック"/>
              <a:cs typeface="Arial"/>
            </a:endParaRPr>
          </a:p>
        </p:txBody>
      </p:sp>
      <p:sp>
        <p:nvSpPr>
          <p:cNvPr id="473" name="Freeform 472">
            <a:extLst>
              <a:ext uri="{FF2B5EF4-FFF2-40B4-BE49-F238E27FC236}">
                <a16:creationId xmlns:a16="http://schemas.microsoft.com/office/drawing/2014/main" id="{7D094E2B-B9CD-3A4B-881F-25AC102550D4}"/>
              </a:ext>
            </a:extLst>
          </p:cNvPr>
          <p:cNvSpPr/>
          <p:nvPr/>
        </p:nvSpPr>
        <p:spPr>
          <a:xfrm rot="8120911" flipH="1" flipV="1">
            <a:off x="7113569" y="2909032"/>
            <a:ext cx="1719250" cy="3112578"/>
          </a:xfrm>
          <a:custGeom>
            <a:avLst/>
            <a:gdLst>
              <a:gd name="connsiteX0" fmla="*/ 1915886 w 1915886"/>
              <a:gd name="connsiteY0" fmla="*/ 674915 h 674915"/>
              <a:gd name="connsiteX1" fmla="*/ 1099458 w 1915886"/>
              <a:gd name="connsiteY1" fmla="*/ 511629 h 674915"/>
              <a:gd name="connsiteX2" fmla="*/ 0 w 1915886"/>
              <a:gd name="connsiteY2" fmla="*/ 0 h 674915"/>
              <a:gd name="connsiteX0" fmla="*/ 1915886 w 2462333"/>
              <a:gd name="connsiteY0" fmla="*/ 674915 h 674915"/>
              <a:gd name="connsiteX1" fmla="*/ 2401483 w 2462333"/>
              <a:gd name="connsiteY1" fmla="*/ 363369 h 674915"/>
              <a:gd name="connsiteX2" fmla="*/ 0 w 2462333"/>
              <a:gd name="connsiteY2" fmla="*/ 0 h 674915"/>
              <a:gd name="connsiteX0" fmla="*/ 1915886 w 2546032"/>
              <a:gd name="connsiteY0" fmla="*/ 674915 h 674915"/>
              <a:gd name="connsiteX1" fmla="*/ 2401483 w 2546032"/>
              <a:gd name="connsiteY1" fmla="*/ 363369 h 674915"/>
              <a:gd name="connsiteX2" fmla="*/ 2326928 w 2546032"/>
              <a:gd name="connsiteY2" fmla="*/ 342678 h 674915"/>
              <a:gd name="connsiteX3" fmla="*/ 0 w 2546032"/>
              <a:gd name="connsiteY3" fmla="*/ 0 h 674915"/>
              <a:gd name="connsiteX0" fmla="*/ 1915886 w 2462333"/>
              <a:gd name="connsiteY0" fmla="*/ 674915 h 674915"/>
              <a:gd name="connsiteX1" fmla="*/ 2401483 w 2462333"/>
              <a:gd name="connsiteY1" fmla="*/ 363369 h 674915"/>
              <a:gd name="connsiteX2" fmla="*/ 1284440 w 2462333"/>
              <a:gd name="connsiteY2" fmla="*/ 143413 h 674915"/>
              <a:gd name="connsiteX3" fmla="*/ 0 w 2462333"/>
              <a:gd name="connsiteY3" fmla="*/ 0 h 674915"/>
              <a:gd name="connsiteX0" fmla="*/ 1915886 w 2496006"/>
              <a:gd name="connsiteY0" fmla="*/ 674915 h 674915"/>
              <a:gd name="connsiteX1" fmla="*/ 2401483 w 2496006"/>
              <a:gd name="connsiteY1" fmla="*/ 363369 h 674915"/>
              <a:gd name="connsiteX2" fmla="*/ 1284440 w 2496006"/>
              <a:gd name="connsiteY2" fmla="*/ 143413 h 674915"/>
              <a:gd name="connsiteX3" fmla="*/ 0 w 2496006"/>
              <a:gd name="connsiteY3" fmla="*/ 0 h 674915"/>
              <a:gd name="connsiteX0" fmla="*/ 1915886 w 2496006"/>
              <a:gd name="connsiteY0" fmla="*/ 674915 h 674915"/>
              <a:gd name="connsiteX1" fmla="*/ 2401483 w 2496006"/>
              <a:gd name="connsiteY1" fmla="*/ 363369 h 674915"/>
              <a:gd name="connsiteX2" fmla="*/ 1284440 w 2496006"/>
              <a:gd name="connsiteY2" fmla="*/ 143413 h 674915"/>
              <a:gd name="connsiteX3" fmla="*/ 0 w 2496006"/>
              <a:gd name="connsiteY3" fmla="*/ 0 h 674915"/>
              <a:gd name="connsiteX0" fmla="*/ 1915886 w 2496006"/>
              <a:gd name="connsiteY0" fmla="*/ 674915 h 674915"/>
              <a:gd name="connsiteX1" fmla="*/ 2401483 w 2496006"/>
              <a:gd name="connsiteY1" fmla="*/ 363369 h 674915"/>
              <a:gd name="connsiteX2" fmla="*/ 1284440 w 2496006"/>
              <a:gd name="connsiteY2" fmla="*/ 143413 h 674915"/>
              <a:gd name="connsiteX3" fmla="*/ 0 w 2496006"/>
              <a:gd name="connsiteY3" fmla="*/ 0 h 674915"/>
              <a:gd name="connsiteX0" fmla="*/ 1915886 w 2496006"/>
              <a:gd name="connsiteY0" fmla="*/ 674915 h 674915"/>
              <a:gd name="connsiteX1" fmla="*/ 2401483 w 2496006"/>
              <a:gd name="connsiteY1" fmla="*/ 363369 h 674915"/>
              <a:gd name="connsiteX2" fmla="*/ 1284440 w 2496006"/>
              <a:gd name="connsiteY2" fmla="*/ 143413 h 674915"/>
              <a:gd name="connsiteX3" fmla="*/ 0 w 2496006"/>
              <a:gd name="connsiteY3" fmla="*/ 0 h 674915"/>
              <a:gd name="connsiteX0" fmla="*/ 1915886 w 2496006"/>
              <a:gd name="connsiteY0" fmla="*/ 674915 h 674915"/>
              <a:gd name="connsiteX1" fmla="*/ 2401483 w 2496006"/>
              <a:gd name="connsiteY1" fmla="*/ 363369 h 674915"/>
              <a:gd name="connsiteX2" fmla="*/ 1284440 w 2496006"/>
              <a:gd name="connsiteY2" fmla="*/ 143413 h 674915"/>
              <a:gd name="connsiteX3" fmla="*/ 0 w 2496006"/>
              <a:gd name="connsiteY3" fmla="*/ 0 h 674915"/>
              <a:gd name="connsiteX0" fmla="*/ 1186341 w 2451575"/>
              <a:gd name="connsiteY0" fmla="*/ 677360 h 677360"/>
              <a:gd name="connsiteX1" fmla="*/ 2401483 w 2451575"/>
              <a:gd name="connsiteY1" fmla="*/ 363369 h 677360"/>
              <a:gd name="connsiteX2" fmla="*/ 1284440 w 2451575"/>
              <a:gd name="connsiteY2" fmla="*/ 143413 h 677360"/>
              <a:gd name="connsiteX3" fmla="*/ 0 w 2451575"/>
              <a:gd name="connsiteY3" fmla="*/ 0 h 677360"/>
              <a:gd name="connsiteX0" fmla="*/ 1186341 w 2587175"/>
              <a:gd name="connsiteY0" fmla="*/ 677360 h 677360"/>
              <a:gd name="connsiteX1" fmla="*/ 2541256 w 2587175"/>
              <a:gd name="connsiteY1" fmla="*/ 438871 h 677360"/>
              <a:gd name="connsiteX2" fmla="*/ 1284440 w 2587175"/>
              <a:gd name="connsiteY2" fmla="*/ 143413 h 677360"/>
              <a:gd name="connsiteX3" fmla="*/ 0 w 2587175"/>
              <a:gd name="connsiteY3" fmla="*/ 0 h 677360"/>
              <a:gd name="connsiteX0" fmla="*/ 1186341 w 2581215"/>
              <a:gd name="connsiteY0" fmla="*/ 677360 h 677360"/>
              <a:gd name="connsiteX1" fmla="*/ 2541256 w 2581215"/>
              <a:gd name="connsiteY1" fmla="*/ 438871 h 677360"/>
              <a:gd name="connsiteX2" fmla="*/ 1284440 w 2581215"/>
              <a:gd name="connsiteY2" fmla="*/ 143413 h 677360"/>
              <a:gd name="connsiteX3" fmla="*/ 0 w 2581215"/>
              <a:gd name="connsiteY3" fmla="*/ 0 h 677360"/>
              <a:gd name="connsiteX0" fmla="*/ 1186341 w 2581217"/>
              <a:gd name="connsiteY0" fmla="*/ 677360 h 677360"/>
              <a:gd name="connsiteX1" fmla="*/ 2541256 w 2581217"/>
              <a:gd name="connsiteY1" fmla="*/ 438871 h 677360"/>
              <a:gd name="connsiteX2" fmla="*/ 1702700 w 2581217"/>
              <a:gd name="connsiteY2" fmla="*/ 190614 h 677360"/>
              <a:gd name="connsiteX3" fmla="*/ 0 w 2581217"/>
              <a:gd name="connsiteY3" fmla="*/ 0 h 677360"/>
              <a:gd name="connsiteX0" fmla="*/ 1337923 w 2732797"/>
              <a:gd name="connsiteY0" fmla="*/ 655932 h 655932"/>
              <a:gd name="connsiteX1" fmla="*/ 2692838 w 2732797"/>
              <a:gd name="connsiteY1" fmla="*/ 417443 h 655932"/>
              <a:gd name="connsiteX2" fmla="*/ 1854282 w 2732797"/>
              <a:gd name="connsiteY2" fmla="*/ 169186 h 655932"/>
              <a:gd name="connsiteX3" fmla="*/ 0 w 2732797"/>
              <a:gd name="connsiteY3" fmla="*/ 0 h 655932"/>
              <a:gd name="connsiteX0" fmla="*/ 1337923 w 2741277"/>
              <a:gd name="connsiteY0" fmla="*/ 655932 h 655932"/>
              <a:gd name="connsiteX1" fmla="*/ 2701528 w 2741277"/>
              <a:gd name="connsiteY1" fmla="*/ 421354 h 655932"/>
              <a:gd name="connsiteX2" fmla="*/ 1854282 w 2741277"/>
              <a:gd name="connsiteY2" fmla="*/ 169186 h 655932"/>
              <a:gd name="connsiteX3" fmla="*/ 0 w 2741277"/>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37923 w 2716272"/>
              <a:gd name="connsiteY0" fmla="*/ 655932 h 655932"/>
              <a:gd name="connsiteX1" fmla="*/ 2701528 w 2716272"/>
              <a:gd name="connsiteY1" fmla="*/ 421354 h 655932"/>
              <a:gd name="connsiteX2" fmla="*/ 1854282 w 2716272"/>
              <a:gd name="connsiteY2" fmla="*/ 169186 h 655932"/>
              <a:gd name="connsiteX3" fmla="*/ 0 w 2716272"/>
              <a:gd name="connsiteY3" fmla="*/ 0 h 655932"/>
              <a:gd name="connsiteX0" fmla="*/ 1375663 w 2754012"/>
              <a:gd name="connsiteY0" fmla="*/ 647580 h 647580"/>
              <a:gd name="connsiteX1" fmla="*/ 2739268 w 2754012"/>
              <a:gd name="connsiteY1" fmla="*/ 413002 h 647580"/>
              <a:gd name="connsiteX2" fmla="*/ 1892022 w 2754012"/>
              <a:gd name="connsiteY2" fmla="*/ 160834 h 647580"/>
              <a:gd name="connsiteX3" fmla="*/ -1 w 2754012"/>
              <a:gd name="connsiteY3" fmla="*/ 0 h 647580"/>
              <a:gd name="connsiteX0" fmla="*/ 2969863 w 3055237"/>
              <a:gd name="connsiteY0" fmla="*/ 648551 h 648551"/>
              <a:gd name="connsiteX1" fmla="*/ 2739268 w 3055237"/>
              <a:gd name="connsiteY1" fmla="*/ 413002 h 648551"/>
              <a:gd name="connsiteX2" fmla="*/ 1892022 w 3055237"/>
              <a:gd name="connsiteY2" fmla="*/ 160834 h 648551"/>
              <a:gd name="connsiteX3" fmla="*/ -1 w 3055237"/>
              <a:gd name="connsiteY3" fmla="*/ 0 h 648551"/>
              <a:gd name="connsiteX0" fmla="*/ 2969863 w 3079197"/>
              <a:gd name="connsiteY0" fmla="*/ 648551 h 648551"/>
              <a:gd name="connsiteX1" fmla="*/ 2851212 w 3079197"/>
              <a:gd name="connsiteY1" fmla="*/ 450061 h 648551"/>
              <a:gd name="connsiteX2" fmla="*/ 1892022 w 3079197"/>
              <a:gd name="connsiteY2" fmla="*/ 160834 h 648551"/>
              <a:gd name="connsiteX3" fmla="*/ -1 w 3079197"/>
              <a:gd name="connsiteY3" fmla="*/ 0 h 648551"/>
              <a:gd name="connsiteX0" fmla="*/ 2969863 w 3079197"/>
              <a:gd name="connsiteY0" fmla="*/ 648551 h 648551"/>
              <a:gd name="connsiteX1" fmla="*/ 2851212 w 3079197"/>
              <a:gd name="connsiteY1" fmla="*/ 450061 h 648551"/>
              <a:gd name="connsiteX2" fmla="*/ 1929559 w 3079197"/>
              <a:gd name="connsiteY2" fmla="*/ 177313 h 648551"/>
              <a:gd name="connsiteX3" fmla="*/ -1 w 3079197"/>
              <a:gd name="connsiteY3" fmla="*/ 0 h 648551"/>
              <a:gd name="connsiteX0" fmla="*/ 3135327 w 3212396"/>
              <a:gd name="connsiteY0" fmla="*/ 658753 h 658753"/>
              <a:gd name="connsiteX1" fmla="*/ 2851212 w 3212396"/>
              <a:gd name="connsiteY1" fmla="*/ 450061 h 658753"/>
              <a:gd name="connsiteX2" fmla="*/ 1929559 w 3212396"/>
              <a:gd name="connsiteY2" fmla="*/ 177313 h 658753"/>
              <a:gd name="connsiteX3" fmla="*/ -1 w 3212396"/>
              <a:gd name="connsiteY3" fmla="*/ 0 h 658753"/>
              <a:gd name="connsiteX0" fmla="*/ 3135327 w 3149007"/>
              <a:gd name="connsiteY0" fmla="*/ 658753 h 658753"/>
              <a:gd name="connsiteX1" fmla="*/ 2851212 w 3149007"/>
              <a:gd name="connsiteY1" fmla="*/ 450061 h 658753"/>
              <a:gd name="connsiteX2" fmla="*/ 1929559 w 3149007"/>
              <a:gd name="connsiteY2" fmla="*/ 177313 h 658753"/>
              <a:gd name="connsiteX3" fmla="*/ -1 w 3149007"/>
              <a:gd name="connsiteY3" fmla="*/ 0 h 658753"/>
            </a:gdLst>
            <a:ahLst/>
            <a:cxnLst>
              <a:cxn ang="0">
                <a:pos x="connsiteX0" y="connsiteY0"/>
              </a:cxn>
              <a:cxn ang="0">
                <a:pos x="connsiteX1" y="connsiteY1"/>
              </a:cxn>
              <a:cxn ang="0">
                <a:pos x="connsiteX2" y="connsiteY2"/>
              </a:cxn>
              <a:cxn ang="0">
                <a:pos x="connsiteX3" y="connsiteY3"/>
              </a:cxn>
            </a:cxnLst>
            <a:rect l="l" t="t" r="r" b="b"/>
            <a:pathLst>
              <a:path w="3149007" h="658753">
                <a:moveTo>
                  <a:pt x="3135327" y="658753"/>
                </a:moveTo>
                <a:cubicBezTo>
                  <a:pt x="3200962" y="619918"/>
                  <a:pt x="3018015" y="566541"/>
                  <a:pt x="2851212" y="450061"/>
                </a:cubicBezTo>
                <a:cubicBezTo>
                  <a:pt x="2768864" y="375614"/>
                  <a:pt x="2355594" y="241991"/>
                  <a:pt x="1929559" y="177313"/>
                </a:cubicBezTo>
                <a:cubicBezTo>
                  <a:pt x="1621645" y="127540"/>
                  <a:pt x="536807" y="34934"/>
                  <a:pt x="-1" y="0"/>
                </a:cubicBezTo>
              </a:path>
            </a:pathLst>
          </a:custGeom>
          <a:noFill/>
          <a:ln w="19050" cap="flat" cmpd="sng" algn="ctr">
            <a:solidFill>
              <a:schemeClr val="bg1"/>
            </a:solidFill>
            <a:prstDash val="solid"/>
            <a:tailEnd type="triangle"/>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ＭＳ Ｐゴシック"/>
              <a:cs typeface="Arial"/>
            </a:endParaRPr>
          </a:p>
        </p:txBody>
      </p:sp>
      <p:sp>
        <p:nvSpPr>
          <p:cNvPr id="474" name="Freeform 473">
            <a:extLst>
              <a:ext uri="{FF2B5EF4-FFF2-40B4-BE49-F238E27FC236}">
                <a16:creationId xmlns:a16="http://schemas.microsoft.com/office/drawing/2014/main" id="{A1195567-5EBF-3045-9FBF-C0FA699A6539}"/>
              </a:ext>
            </a:extLst>
          </p:cNvPr>
          <p:cNvSpPr/>
          <p:nvPr/>
        </p:nvSpPr>
        <p:spPr>
          <a:xfrm rot="8690111" flipV="1">
            <a:off x="3575487" y="2821217"/>
            <a:ext cx="4504644" cy="124287"/>
          </a:xfrm>
          <a:custGeom>
            <a:avLst/>
            <a:gdLst>
              <a:gd name="connsiteX0" fmla="*/ 1915886 w 1915886"/>
              <a:gd name="connsiteY0" fmla="*/ 674915 h 674915"/>
              <a:gd name="connsiteX1" fmla="*/ 1099458 w 1915886"/>
              <a:gd name="connsiteY1" fmla="*/ 511629 h 674915"/>
              <a:gd name="connsiteX2" fmla="*/ 0 w 1915886"/>
              <a:gd name="connsiteY2" fmla="*/ 0 h 674915"/>
            </a:gdLst>
            <a:ahLst/>
            <a:cxnLst>
              <a:cxn ang="0">
                <a:pos x="connsiteX0" y="connsiteY0"/>
              </a:cxn>
              <a:cxn ang="0">
                <a:pos x="connsiteX1" y="connsiteY1"/>
              </a:cxn>
              <a:cxn ang="0">
                <a:pos x="connsiteX2" y="connsiteY2"/>
              </a:cxn>
            </a:cxnLst>
            <a:rect l="l" t="t" r="r" b="b"/>
            <a:pathLst>
              <a:path w="1915886" h="674915">
                <a:moveTo>
                  <a:pt x="1915886" y="674915"/>
                </a:moveTo>
                <a:cubicBezTo>
                  <a:pt x="1667329" y="649515"/>
                  <a:pt x="1418772" y="624115"/>
                  <a:pt x="1099458" y="511629"/>
                </a:cubicBezTo>
                <a:cubicBezTo>
                  <a:pt x="780144" y="399143"/>
                  <a:pt x="390072" y="199571"/>
                  <a:pt x="0" y="0"/>
                </a:cubicBezTo>
              </a:path>
            </a:pathLst>
          </a:custGeom>
          <a:ln w="19050" cmpd="sng">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8F8F8"/>
              </a:solidFill>
              <a:latin typeface="Arial"/>
              <a:ea typeface="ＭＳ Ｐゴシック"/>
              <a:cs typeface="Arial"/>
            </a:endParaRPr>
          </a:p>
        </p:txBody>
      </p:sp>
      <p:sp>
        <p:nvSpPr>
          <p:cNvPr id="475" name="Freeform 474">
            <a:extLst>
              <a:ext uri="{FF2B5EF4-FFF2-40B4-BE49-F238E27FC236}">
                <a16:creationId xmlns:a16="http://schemas.microsoft.com/office/drawing/2014/main" id="{1FA5BE42-E7F3-4D41-BD7A-C97870ED76AB}"/>
              </a:ext>
            </a:extLst>
          </p:cNvPr>
          <p:cNvSpPr/>
          <p:nvPr/>
        </p:nvSpPr>
        <p:spPr>
          <a:xfrm rot="7807513">
            <a:off x="4106014" y="2680930"/>
            <a:ext cx="3510663" cy="1364303"/>
          </a:xfrm>
          <a:custGeom>
            <a:avLst/>
            <a:gdLst>
              <a:gd name="connsiteX0" fmla="*/ 1915886 w 1915886"/>
              <a:gd name="connsiteY0" fmla="*/ 674915 h 674915"/>
              <a:gd name="connsiteX1" fmla="*/ 1099458 w 1915886"/>
              <a:gd name="connsiteY1" fmla="*/ 511629 h 674915"/>
              <a:gd name="connsiteX2" fmla="*/ 0 w 1915886"/>
              <a:gd name="connsiteY2" fmla="*/ 0 h 674915"/>
            </a:gdLst>
            <a:ahLst/>
            <a:cxnLst>
              <a:cxn ang="0">
                <a:pos x="connsiteX0" y="connsiteY0"/>
              </a:cxn>
              <a:cxn ang="0">
                <a:pos x="connsiteX1" y="connsiteY1"/>
              </a:cxn>
              <a:cxn ang="0">
                <a:pos x="connsiteX2" y="connsiteY2"/>
              </a:cxn>
            </a:cxnLst>
            <a:rect l="l" t="t" r="r" b="b"/>
            <a:pathLst>
              <a:path w="1915886" h="674915">
                <a:moveTo>
                  <a:pt x="1915886" y="674915"/>
                </a:moveTo>
                <a:cubicBezTo>
                  <a:pt x="1667329" y="649515"/>
                  <a:pt x="1418772" y="624115"/>
                  <a:pt x="1099458" y="511629"/>
                </a:cubicBezTo>
                <a:cubicBezTo>
                  <a:pt x="780144" y="399143"/>
                  <a:pt x="390072" y="199571"/>
                  <a:pt x="0" y="0"/>
                </a:cubicBezTo>
              </a:path>
            </a:pathLst>
          </a:custGeom>
          <a:ln w="19050" cmpd="sng">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8F8F8"/>
              </a:solidFill>
              <a:latin typeface="Arial"/>
              <a:ea typeface="ＭＳ Ｐゴシック"/>
              <a:cs typeface="Arial"/>
            </a:endParaRPr>
          </a:p>
        </p:txBody>
      </p:sp>
      <p:sp>
        <p:nvSpPr>
          <p:cNvPr id="476" name="Oval 475">
            <a:extLst>
              <a:ext uri="{FF2B5EF4-FFF2-40B4-BE49-F238E27FC236}">
                <a16:creationId xmlns:a16="http://schemas.microsoft.com/office/drawing/2014/main" id="{2B6F1208-6F8C-9740-81EF-72211DB35045}"/>
              </a:ext>
            </a:extLst>
          </p:cNvPr>
          <p:cNvSpPr/>
          <p:nvPr/>
        </p:nvSpPr>
        <p:spPr bwMode="auto">
          <a:xfrm>
            <a:off x="9782864" y="3392975"/>
            <a:ext cx="446516" cy="269095"/>
          </a:xfrm>
          <a:prstGeom prst="ellipse">
            <a:avLst/>
          </a:prstGeom>
          <a:solidFill>
            <a:srgbClr val="00BE8C">
              <a:lumMod val="50000"/>
            </a:srgbClr>
          </a:solidFill>
          <a:ln w="19050" cap="flat" cmpd="sng" algn="ctr">
            <a:solidFill>
              <a:srgbClr val="F8F8F8"/>
            </a:solidFill>
            <a:prstDash val="solid"/>
            <a:round/>
            <a:headEnd type="none" w="med" len="med"/>
            <a:tailEnd type="none" w="med" len="med"/>
          </a:ln>
          <a:effectLst/>
          <a:scene3d>
            <a:camera prst="orthographicFront"/>
            <a:lightRig rig="threePt" dir="t"/>
          </a:scene3d>
          <a:sp3d>
            <a:bevelT/>
          </a:sp3d>
        </p:spPr>
        <p:txBody>
          <a:bodyPr vert="horz" wrap="none" lIns="91440" tIns="9144" rIns="91440" bIns="45720" numCol="1" rtlCol="0" anchor="ctr" anchorCtr="1"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8F8F8"/>
                </a:solidFill>
                <a:effectLst/>
                <a:uLnTx/>
                <a:uFillTx/>
                <a:latin typeface="Arial"/>
                <a:ea typeface="ＭＳ Ｐゴシック" charset="0"/>
                <a:cs typeface="Arial"/>
              </a:rPr>
              <a:t>p21</a:t>
            </a:r>
            <a:endParaRPr kumimoji="0" lang="en-US" sz="1000" b="1" i="0" u="none" strike="noStrike" kern="0" cap="none" spc="0" normalizeH="0" baseline="30000" noProof="0" dirty="0">
              <a:ln>
                <a:noFill/>
              </a:ln>
              <a:solidFill>
                <a:srgbClr val="F8F8F8"/>
              </a:solidFill>
              <a:effectLst/>
              <a:uLnTx/>
              <a:uFillTx/>
              <a:latin typeface="Arial"/>
              <a:ea typeface="ＭＳ Ｐゴシック" charset="0"/>
              <a:cs typeface="Arial"/>
            </a:endParaRPr>
          </a:p>
        </p:txBody>
      </p:sp>
      <p:cxnSp>
        <p:nvCxnSpPr>
          <p:cNvPr id="477" name="Straight Connector 476">
            <a:extLst>
              <a:ext uri="{FF2B5EF4-FFF2-40B4-BE49-F238E27FC236}">
                <a16:creationId xmlns:a16="http://schemas.microsoft.com/office/drawing/2014/main" id="{36523060-D780-F14C-B088-E30A431547D7}"/>
              </a:ext>
            </a:extLst>
          </p:cNvPr>
          <p:cNvCxnSpPr>
            <a:cxnSpLocks/>
          </p:cNvCxnSpPr>
          <p:nvPr/>
        </p:nvCxnSpPr>
        <p:spPr bwMode="auto">
          <a:xfrm flipH="1">
            <a:off x="7529730" y="3562844"/>
            <a:ext cx="2238627" cy="545261"/>
          </a:xfrm>
          <a:prstGeom prst="line">
            <a:avLst/>
          </a:prstGeom>
          <a:solidFill>
            <a:srgbClr val="FD8F2B"/>
          </a:solidFill>
          <a:ln w="19050" cap="flat" cmpd="sng" algn="ctr">
            <a:solidFill>
              <a:schemeClr val="bg1"/>
            </a:solidFill>
            <a:prstDash val="solid"/>
            <a:round/>
            <a:headEnd type="none" w="med" len="med"/>
            <a:tailEnd type="none" w="med" len="med"/>
          </a:ln>
          <a:effectLst/>
        </p:spPr>
      </p:cxnSp>
      <p:cxnSp>
        <p:nvCxnSpPr>
          <p:cNvPr id="478" name="Straight Connector 477">
            <a:extLst>
              <a:ext uri="{FF2B5EF4-FFF2-40B4-BE49-F238E27FC236}">
                <a16:creationId xmlns:a16="http://schemas.microsoft.com/office/drawing/2014/main" id="{C6564A82-CA23-1044-9B34-1F8B41BBF0EC}"/>
              </a:ext>
            </a:extLst>
          </p:cNvPr>
          <p:cNvCxnSpPr/>
          <p:nvPr/>
        </p:nvCxnSpPr>
        <p:spPr bwMode="auto">
          <a:xfrm rot="20572172" flipV="1">
            <a:off x="7532960" y="4053846"/>
            <a:ext cx="0" cy="109955"/>
          </a:xfrm>
          <a:prstGeom prst="line">
            <a:avLst/>
          </a:prstGeom>
          <a:solidFill>
            <a:srgbClr val="FD8F2B"/>
          </a:solidFill>
          <a:ln w="19050" cap="flat" cmpd="sng" algn="ctr">
            <a:solidFill>
              <a:schemeClr val="bg1"/>
            </a:solidFill>
            <a:prstDash val="solid"/>
            <a:round/>
            <a:headEnd type="none" w="med" len="med"/>
            <a:tailEnd type="none" w="med" len="med"/>
          </a:ln>
          <a:effectLst/>
        </p:spPr>
      </p:cxnSp>
      <p:pic>
        <p:nvPicPr>
          <p:cNvPr id="480" name="Picture 479" descr="A picture containing drawing&#10;&#10;Description automatically generated">
            <a:extLst>
              <a:ext uri="{FF2B5EF4-FFF2-40B4-BE49-F238E27FC236}">
                <a16:creationId xmlns:a16="http://schemas.microsoft.com/office/drawing/2014/main" id="{2A3D0D58-8E53-D04B-B86C-DE62012813E4}"/>
              </a:ext>
            </a:extLst>
          </p:cNvPr>
          <p:cNvPicPr>
            <a:picLocks noChangeAspect="1"/>
          </p:cNvPicPr>
          <p:nvPr/>
        </p:nvPicPr>
        <p:blipFill>
          <a:blip r:embed="rId5">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322552178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44D8-D470-5D42-A900-A4DD11592C14}"/>
              </a:ext>
            </a:extLst>
          </p:cNvPr>
          <p:cNvSpPr>
            <a:spLocks noGrp="1"/>
          </p:cNvSpPr>
          <p:nvPr>
            <p:ph type="title"/>
          </p:nvPr>
        </p:nvSpPr>
        <p:spPr/>
        <p:txBody>
          <a:bodyPr/>
          <a:lstStyle/>
          <a:p>
            <a:r>
              <a:rPr lang="en-US" dirty="0"/>
              <a:t>Legend for Senescence Figure</a:t>
            </a:r>
          </a:p>
        </p:txBody>
      </p:sp>
      <p:sp>
        <p:nvSpPr>
          <p:cNvPr id="3" name="Content Placeholder 2">
            <a:extLst>
              <a:ext uri="{FF2B5EF4-FFF2-40B4-BE49-F238E27FC236}">
                <a16:creationId xmlns:a16="http://schemas.microsoft.com/office/drawing/2014/main" id="{5ADBAF90-9117-9B4D-B40E-79756FCC0AE7}"/>
              </a:ext>
            </a:extLst>
          </p:cNvPr>
          <p:cNvSpPr>
            <a:spLocks noGrp="1"/>
          </p:cNvSpPr>
          <p:nvPr>
            <p:ph idx="1"/>
          </p:nvPr>
        </p:nvSpPr>
        <p:spPr>
          <a:xfrm>
            <a:off x="609600" y="1600200"/>
            <a:ext cx="10972800" cy="5137049"/>
          </a:xfrm>
        </p:spPr>
        <p:txBody>
          <a:bodyPr>
            <a:normAutofit fontScale="62500" lnSpcReduction="20000"/>
          </a:bodyPr>
          <a:lstStyle/>
          <a:p>
            <a:r>
              <a:rPr lang="en-US" dirty="0"/>
              <a:t>The cellular senescence program can be initiated via several pathway outputs that utilize common effector molecules. </a:t>
            </a:r>
          </a:p>
          <a:p>
            <a:r>
              <a:rPr lang="en-US" dirty="0"/>
              <a:t>While the mechanisms governing senescence have yet to be fully described, telomere shortening is believed to trigger cellular arrest by activating INK4a-RB signaling and the p53-p21 pathway via molecules such as ATM, ATR and CHK2. </a:t>
            </a:r>
          </a:p>
          <a:p>
            <a:r>
              <a:rPr lang="en-US" dirty="0"/>
              <a:t>Permanent inactivation of CDKs can also occur downstream of the DNA damage response (DDR), which can be triggered by a variety of genotoxic stimuli including ultraviolet (UV) radiation, reactive oxygen species (ROS) and hyper-replicative DNA (HRD)</a:t>
            </a:r>
          </a:p>
          <a:p>
            <a:r>
              <a:rPr lang="en-US" dirty="0"/>
              <a:t>The DDR stimulates INK4a-mediated inhibition of CDK4/6 and the p53-p21 pathway in part via ARF inhibition of MDM2-mediated ubiquitination of p53 and activation of ATM</a:t>
            </a:r>
          </a:p>
          <a:p>
            <a:r>
              <a:rPr lang="en-US" dirty="0"/>
              <a:t>Activation of INK4a inhibits the CDK4/ 6-mediated activation of FOXM1, which antagonizes ROS-mediated DNA damage. </a:t>
            </a:r>
          </a:p>
          <a:p>
            <a:r>
              <a:rPr lang="en-US" dirty="0"/>
              <a:t>The senescence cascade is also activated in certain contexts of persistent mitogenic stimulation, such as constitutive activation of RAS or RAF proteins (referred to as oncogene-induced senescence (OIS) </a:t>
            </a:r>
          </a:p>
          <a:p>
            <a:r>
              <a:rPr lang="en-US" dirty="0"/>
              <a:t>OIS involves p38 MAPK and activates RB and p53 via HBP1 and PRAK, respectively </a:t>
            </a:r>
          </a:p>
          <a:p>
            <a:r>
              <a:rPr lang="en-US" dirty="0"/>
              <a:t>Active RB contributes to formation of senescence-associated heterochromatin foci (SAHF), and this </a:t>
            </a:r>
            <a:r>
              <a:rPr lang="en-US" dirty="0" err="1"/>
              <a:t>heterochromatization</a:t>
            </a:r>
            <a:r>
              <a:rPr lang="en-US" dirty="0"/>
              <a:t> of DNA precludes transcription of E2F target genes, contributing to the overall state of irreversible cell-cycle arrest. </a:t>
            </a:r>
          </a:p>
          <a:p>
            <a:endParaRPr lang="en-US" dirty="0"/>
          </a:p>
        </p:txBody>
      </p:sp>
      <p:sp>
        <p:nvSpPr>
          <p:cNvPr id="4" name="TextBox 3">
            <a:extLst>
              <a:ext uri="{FF2B5EF4-FFF2-40B4-BE49-F238E27FC236}">
                <a16:creationId xmlns:a16="http://schemas.microsoft.com/office/drawing/2014/main" id="{A3BF2EA5-38BD-8947-94E2-8EA973D4371F}"/>
              </a:ext>
            </a:extLst>
          </p:cNvPr>
          <p:cNvSpPr txBox="1"/>
          <p:nvPr/>
        </p:nvSpPr>
        <p:spPr>
          <a:xfrm>
            <a:off x="3151123" y="6513662"/>
            <a:ext cx="5889754" cy="307777"/>
          </a:xfrm>
          <a:prstGeom prst="rect">
            <a:avLst/>
          </a:prstGeom>
          <a:noFill/>
        </p:spPr>
        <p:txBody>
          <a:bodyPr wrap="none" rtlCol="0">
            <a:spAutoFit/>
          </a:bodyPr>
          <a:lstStyle/>
          <a:p>
            <a:pPr algn="ctr"/>
            <a:r>
              <a:rPr lang="en-US" sz="1400" dirty="0">
                <a:solidFill>
                  <a:prstClr val="black"/>
                </a:solidFill>
                <a:latin typeface="Calibri"/>
              </a:rPr>
              <a:t>Reference: Miller DM, Flaherty KT. Pigment Cell Melanoma Research. 2014 Jan</a:t>
            </a:r>
          </a:p>
        </p:txBody>
      </p:sp>
      <p:sp>
        <p:nvSpPr>
          <p:cNvPr id="5" name="Rectangle 4">
            <a:extLst>
              <a:ext uri="{FF2B5EF4-FFF2-40B4-BE49-F238E27FC236}">
                <a16:creationId xmlns:a16="http://schemas.microsoft.com/office/drawing/2014/main" id="{94AD9493-D93B-2E42-B5DF-941049F641B5}"/>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A992B80B-7C94-954B-9434-FC309EB873DE}"/>
              </a:ext>
            </a:extLst>
          </p:cNvPr>
          <p:cNvPicPr>
            <a:picLocks noChangeAspect="1"/>
          </p:cNvPicPr>
          <p:nvPr/>
        </p:nvPicPr>
        <p:blipFill>
          <a:blip r:embed="rId2">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187174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Prognosis</a:t>
            </a:r>
          </a:p>
        </p:txBody>
      </p:sp>
      <p:sp>
        <p:nvSpPr>
          <p:cNvPr id="14" name="Rectangle 13"/>
          <p:cNvSpPr/>
          <p:nvPr/>
        </p:nvSpPr>
        <p:spPr>
          <a:xfrm>
            <a:off x="3810000" y="6573338"/>
            <a:ext cx="4572000" cy="261610"/>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a:ea typeface="+mn-ea"/>
                <a:cs typeface="+mn-cs"/>
              </a:rPr>
              <a:t>Gershenwald</a:t>
            </a:r>
            <a:r>
              <a:rPr kumimoji="0" lang="en-US" sz="1100" b="0" i="0" u="none" strike="noStrike" kern="1200" cap="none" spc="0" normalizeH="0" baseline="0" noProof="0" dirty="0">
                <a:ln>
                  <a:noFill/>
                </a:ln>
                <a:solidFill>
                  <a:prstClr val="black"/>
                </a:solidFill>
                <a:effectLst/>
                <a:uLnTx/>
                <a:uFillTx/>
                <a:latin typeface="Calibri"/>
                <a:ea typeface="+mn-ea"/>
                <a:cs typeface="+mn-cs"/>
              </a:rPr>
              <a:t>. </a:t>
            </a:r>
            <a:r>
              <a:rPr kumimoji="0" lang="en-US" sz="1100" b="0" i="1" u="none" strike="noStrike" kern="1200" cap="none" spc="0" normalizeH="0" baseline="0" noProof="0" dirty="0">
                <a:ln>
                  <a:noFill/>
                </a:ln>
                <a:solidFill>
                  <a:prstClr val="black"/>
                </a:solidFill>
                <a:effectLst/>
                <a:uLnTx/>
                <a:uFillTx/>
                <a:latin typeface="Calibri"/>
                <a:ea typeface="+mn-ea"/>
                <a:cs typeface="+mn-cs"/>
              </a:rPr>
              <a:t>CA Cancer J Clin. </a:t>
            </a:r>
            <a:r>
              <a:rPr kumimoji="0" lang="en-US" sz="1100" b="0" i="0" u="none" strike="noStrike" kern="1200" cap="none" spc="0" normalizeH="0" baseline="0" noProof="0" dirty="0">
                <a:ln>
                  <a:noFill/>
                </a:ln>
                <a:solidFill>
                  <a:prstClr val="black"/>
                </a:solidFill>
                <a:effectLst/>
                <a:uLnTx/>
                <a:uFillTx/>
                <a:latin typeface="Calibri"/>
                <a:ea typeface="+mn-ea"/>
                <a:cs typeface="+mn-cs"/>
              </a:rPr>
              <a:t>2017. </a:t>
            </a:r>
          </a:p>
        </p:txBody>
      </p:sp>
      <p:sp>
        <p:nvSpPr>
          <p:cNvPr id="13" name="Rectangle 12">
            <a:extLst>
              <a:ext uri="{FF2B5EF4-FFF2-40B4-BE49-F238E27FC236}">
                <a16:creationId xmlns:a16="http://schemas.microsoft.com/office/drawing/2014/main" id="{815AD64A-AA9D-3E4D-B276-9437125E5693}"/>
              </a:ext>
            </a:extLst>
          </p:cNvPr>
          <p:cNvSpPr/>
          <p:nvPr/>
        </p:nvSpPr>
        <p:spPr>
          <a:xfrm>
            <a:off x="0" y="1"/>
            <a:ext cx="12192000" cy="259492"/>
          </a:xfrm>
          <a:prstGeom prst="rect">
            <a:avLst/>
          </a:prstGeom>
          <a:solidFill>
            <a:srgbClr val="4BACC6">
              <a:lumMod val="75000"/>
            </a:srgb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Line 18">
            <a:extLst>
              <a:ext uri="{FF2B5EF4-FFF2-40B4-BE49-F238E27FC236}">
                <a16:creationId xmlns:a16="http://schemas.microsoft.com/office/drawing/2014/main" id="{615C5095-49DE-184D-B2ED-291CF34E2D69}"/>
              </a:ext>
            </a:extLst>
          </p:cNvPr>
          <p:cNvSpPr>
            <a:spLocks noChangeShapeType="1"/>
          </p:cNvSpPr>
          <p:nvPr/>
        </p:nvSpPr>
        <p:spPr bwMode="auto">
          <a:xfrm flipV="1">
            <a:off x="609600" y="1150287"/>
            <a:ext cx="109728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pic>
        <p:nvPicPr>
          <p:cNvPr id="12" name="Picture 11">
            <a:extLst>
              <a:ext uri="{FF2B5EF4-FFF2-40B4-BE49-F238E27FC236}">
                <a16:creationId xmlns:a16="http://schemas.microsoft.com/office/drawing/2014/main" id="{D1BCF56F-C85B-F140-B96B-F2761B16B2A1}"/>
              </a:ext>
            </a:extLst>
          </p:cNvPr>
          <p:cNvPicPr/>
          <p:nvPr/>
        </p:nvPicPr>
        <p:blipFill rotWithShape="1">
          <a:blip r:embed="rId3">
            <a:extLst>
              <a:ext uri="{28A0092B-C50C-407E-A947-70E740481C1C}">
                <a14:useLocalDpi xmlns:a14="http://schemas.microsoft.com/office/drawing/2010/main" val="0"/>
              </a:ext>
            </a:extLst>
          </a:blip>
          <a:srcRect b="14066"/>
          <a:stretch/>
        </p:blipFill>
        <p:spPr bwMode="auto">
          <a:xfrm>
            <a:off x="5731195" y="1339584"/>
            <a:ext cx="6538740" cy="4882868"/>
          </a:xfrm>
          <a:prstGeom prst="rect">
            <a:avLst/>
          </a:prstGeom>
          <a:noFill/>
          <a:ln>
            <a:noFill/>
          </a:ln>
        </p:spPr>
      </p:pic>
      <p:pic>
        <p:nvPicPr>
          <p:cNvPr id="21" name="Picture 20">
            <a:extLst>
              <a:ext uri="{FF2B5EF4-FFF2-40B4-BE49-F238E27FC236}">
                <a16:creationId xmlns:a16="http://schemas.microsoft.com/office/drawing/2014/main" id="{DC5F864F-3B02-4249-8F99-E6C577657D0A}"/>
              </a:ext>
            </a:extLst>
          </p:cNvPr>
          <p:cNvPicPr/>
          <p:nvPr/>
        </p:nvPicPr>
        <p:blipFill rotWithShape="1">
          <a:blip r:embed="rId4">
            <a:extLst>
              <a:ext uri="{28A0092B-C50C-407E-A947-70E740481C1C}">
                <a14:useLocalDpi xmlns:a14="http://schemas.microsoft.com/office/drawing/2010/main" val="0"/>
              </a:ext>
            </a:extLst>
          </a:blip>
          <a:srcRect b="28543"/>
          <a:stretch/>
        </p:blipFill>
        <p:spPr bwMode="auto">
          <a:xfrm>
            <a:off x="0" y="1386626"/>
            <a:ext cx="6547978" cy="4831278"/>
          </a:xfrm>
          <a:prstGeom prst="rect">
            <a:avLst/>
          </a:prstGeom>
          <a:noFill/>
          <a:ln>
            <a:noFill/>
          </a:ln>
        </p:spPr>
      </p:pic>
      <p:sp>
        <p:nvSpPr>
          <p:cNvPr id="6" name="TextBox 5">
            <a:extLst>
              <a:ext uri="{FF2B5EF4-FFF2-40B4-BE49-F238E27FC236}">
                <a16:creationId xmlns:a16="http://schemas.microsoft.com/office/drawing/2014/main" id="{749C0A40-5327-824F-AF49-7603555E7A65}"/>
              </a:ext>
            </a:extLst>
          </p:cNvPr>
          <p:cNvSpPr txBox="1"/>
          <p:nvPr/>
        </p:nvSpPr>
        <p:spPr>
          <a:xfrm>
            <a:off x="2922636" y="6142599"/>
            <a:ext cx="126194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Stage I-II</a:t>
            </a:r>
          </a:p>
        </p:txBody>
      </p:sp>
      <p:sp>
        <p:nvSpPr>
          <p:cNvPr id="23" name="TextBox 22">
            <a:extLst>
              <a:ext uri="{FF2B5EF4-FFF2-40B4-BE49-F238E27FC236}">
                <a16:creationId xmlns:a16="http://schemas.microsoft.com/office/drawing/2014/main" id="{66BC038B-8A88-D047-B6E6-07CD2F760B30}"/>
              </a:ext>
            </a:extLst>
          </p:cNvPr>
          <p:cNvSpPr txBox="1"/>
          <p:nvPr/>
        </p:nvSpPr>
        <p:spPr>
          <a:xfrm>
            <a:off x="8766139" y="6070243"/>
            <a:ext cx="116737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Stage III</a:t>
            </a:r>
          </a:p>
        </p:txBody>
      </p:sp>
      <p:pic>
        <p:nvPicPr>
          <p:cNvPr id="28" name="Picture 27" descr="A picture containing drawing&#10;&#10;Description automatically generated">
            <a:extLst>
              <a:ext uri="{FF2B5EF4-FFF2-40B4-BE49-F238E27FC236}">
                <a16:creationId xmlns:a16="http://schemas.microsoft.com/office/drawing/2014/main" id="{9617BFF2-9AE4-D349-9D61-67DFB5087C10}"/>
              </a:ext>
            </a:extLst>
          </p:cNvPr>
          <p:cNvPicPr>
            <a:picLocks noChangeAspect="1"/>
          </p:cNvPicPr>
          <p:nvPr/>
        </p:nvPicPr>
        <p:blipFill>
          <a:blip r:embed="rId5">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348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a:spLocks noChangeAspect="1"/>
          </p:cNvSpPr>
          <p:nvPr/>
        </p:nvSpPr>
        <p:spPr>
          <a:xfrm>
            <a:off x="5944581" y="1308925"/>
            <a:ext cx="4937760" cy="4937760"/>
          </a:xfrm>
          <a:prstGeom prst="ellipse">
            <a:avLst/>
          </a:prstGeom>
          <a:solidFill>
            <a:schemeClr val="accent4">
              <a:alpha val="52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158641" y="3133533"/>
            <a:ext cx="3380693" cy="1077218"/>
          </a:xfrm>
          <a:prstGeom prst="rect">
            <a:avLst/>
          </a:prstGeom>
          <a:noFill/>
        </p:spPr>
        <p:txBody>
          <a:bodyPr wrap="square" rtlCol="0">
            <a:spAutoFit/>
          </a:bodyPr>
          <a:lstStyle/>
          <a:p>
            <a:pPr algn="ctr"/>
            <a:r>
              <a:rPr lang="en-US" sz="3200" b="1" dirty="0">
                <a:solidFill>
                  <a:schemeClr val="bg1"/>
                </a:solidFill>
              </a:rPr>
              <a:t>Immune-Directed Therapy</a:t>
            </a:r>
          </a:p>
        </p:txBody>
      </p:sp>
      <p:sp>
        <p:nvSpPr>
          <p:cNvPr id="6" name="Title 1"/>
          <p:cNvSpPr>
            <a:spLocks noGrp="1"/>
          </p:cNvSpPr>
          <p:nvPr>
            <p:ph type="title"/>
          </p:nvPr>
        </p:nvSpPr>
        <p:spPr>
          <a:xfrm>
            <a:off x="1981200" y="274638"/>
            <a:ext cx="8229600" cy="1143000"/>
          </a:xfrm>
        </p:spPr>
        <p:txBody>
          <a:bodyPr>
            <a:normAutofit fontScale="90000"/>
          </a:bodyPr>
          <a:lstStyle/>
          <a:p>
            <a:r>
              <a:rPr lang="en-US" b="1" dirty="0"/>
              <a:t>Therapeutic Strategies for Melanoma</a:t>
            </a:r>
          </a:p>
        </p:txBody>
      </p:sp>
      <p:sp>
        <p:nvSpPr>
          <p:cNvPr id="12" name="Oval 11">
            <a:extLst>
              <a:ext uri="{FF2B5EF4-FFF2-40B4-BE49-F238E27FC236}">
                <a16:creationId xmlns:a16="http://schemas.microsoft.com/office/drawing/2014/main" id="{FA1A71C5-96D1-5144-9A46-360C60350D5B}"/>
              </a:ext>
            </a:extLst>
          </p:cNvPr>
          <p:cNvSpPr>
            <a:spLocks noChangeAspect="1"/>
          </p:cNvSpPr>
          <p:nvPr/>
        </p:nvSpPr>
        <p:spPr>
          <a:xfrm>
            <a:off x="994362" y="1308925"/>
            <a:ext cx="4937760" cy="4937760"/>
          </a:xfrm>
          <a:prstGeom prst="ellipse">
            <a:avLst/>
          </a:prstGeom>
          <a:solidFill>
            <a:srgbClr val="215968">
              <a:alpha val="52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1983098-F2AA-814A-B7E3-557FBF6A57A5}"/>
              </a:ext>
            </a:extLst>
          </p:cNvPr>
          <p:cNvSpPr txBox="1"/>
          <p:nvPr/>
        </p:nvSpPr>
        <p:spPr>
          <a:xfrm>
            <a:off x="1102604" y="3328850"/>
            <a:ext cx="4679799" cy="1446550"/>
          </a:xfrm>
          <a:prstGeom prst="rect">
            <a:avLst/>
          </a:prstGeom>
          <a:noFill/>
        </p:spPr>
        <p:txBody>
          <a:bodyPr wrap="square" rtlCol="0">
            <a:spAutoFit/>
          </a:bodyPr>
          <a:lstStyle/>
          <a:p>
            <a:pPr algn="ctr"/>
            <a:r>
              <a:rPr lang="en-US" sz="4400" b="1" dirty="0">
                <a:solidFill>
                  <a:schemeClr val="bg1"/>
                </a:solidFill>
              </a:rPr>
              <a:t>Immune-Directed Therapy</a:t>
            </a:r>
          </a:p>
        </p:txBody>
      </p:sp>
      <p:sp>
        <p:nvSpPr>
          <p:cNvPr id="14" name="TextBox 13">
            <a:extLst>
              <a:ext uri="{FF2B5EF4-FFF2-40B4-BE49-F238E27FC236}">
                <a16:creationId xmlns:a16="http://schemas.microsoft.com/office/drawing/2014/main" id="{6E44F711-208B-FC44-AD5E-07DF56496758}"/>
              </a:ext>
            </a:extLst>
          </p:cNvPr>
          <p:cNvSpPr txBox="1"/>
          <p:nvPr/>
        </p:nvSpPr>
        <p:spPr>
          <a:xfrm>
            <a:off x="5506632" y="3328850"/>
            <a:ext cx="6004174" cy="1446550"/>
          </a:xfrm>
          <a:prstGeom prst="rect">
            <a:avLst/>
          </a:prstGeom>
          <a:noFill/>
        </p:spPr>
        <p:txBody>
          <a:bodyPr wrap="square" rtlCol="0">
            <a:spAutoFit/>
          </a:bodyPr>
          <a:lstStyle/>
          <a:p>
            <a:pPr algn="ctr"/>
            <a:r>
              <a:rPr lang="en-US" sz="4400" b="1" dirty="0">
                <a:solidFill>
                  <a:schemeClr val="bg1"/>
                </a:solidFill>
              </a:rPr>
              <a:t>Oncogene-Directed Therapy</a:t>
            </a:r>
          </a:p>
        </p:txBody>
      </p:sp>
      <p:sp>
        <p:nvSpPr>
          <p:cNvPr id="15" name="Line 18">
            <a:extLst>
              <a:ext uri="{FF2B5EF4-FFF2-40B4-BE49-F238E27FC236}">
                <a16:creationId xmlns:a16="http://schemas.microsoft.com/office/drawing/2014/main" id="{9782472A-5019-424F-9E33-B40D3537D74E}"/>
              </a:ext>
            </a:extLst>
          </p:cNvPr>
          <p:cNvSpPr>
            <a:spLocks noChangeShapeType="1"/>
          </p:cNvSpPr>
          <p:nvPr/>
        </p:nvSpPr>
        <p:spPr bwMode="auto">
          <a:xfrm flipV="1">
            <a:off x="609600" y="1150287"/>
            <a:ext cx="10972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a:cs typeface="Arial"/>
            </a:endParaRPr>
          </a:p>
        </p:txBody>
      </p:sp>
      <p:pic>
        <p:nvPicPr>
          <p:cNvPr id="9" name="Picture 8" descr="A picture containing drawing&#10;&#10;Description automatically generated">
            <a:extLst>
              <a:ext uri="{FF2B5EF4-FFF2-40B4-BE49-F238E27FC236}">
                <a16:creationId xmlns:a16="http://schemas.microsoft.com/office/drawing/2014/main" id="{3A199AE5-1127-F649-AA3D-07A9833EBAB6}"/>
              </a:ext>
            </a:extLst>
          </p:cNvPr>
          <p:cNvPicPr>
            <a:picLocks noChangeAspect="1"/>
          </p:cNvPicPr>
          <p:nvPr/>
        </p:nvPicPr>
        <p:blipFill>
          <a:blip r:embed="rId3">
            <a:alphaModFix amt="50000"/>
          </a:blip>
          <a:stretch>
            <a:fillRect/>
          </a:stretch>
        </p:blipFill>
        <p:spPr>
          <a:xfrm>
            <a:off x="11042796" y="6354762"/>
            <a:ext cx="1079205" cy="457200"/>
          </a:xfrm>
          <a:prstGeom prst="rect">
            <a:avLst/>
          </a:prstGeom>
        </p:spPr>
      </p:pic>
    </p:spTree>
    <p:extLst>
      <p:ext uri="{BB962C8B-B14F-4D97-AF65-F5344CB8AC3E}">
        <p14:creationId xmlns:p14="http://schemas.microsoft.com/office/powerpoint/2010/main" val="1948892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
      <a:dk1>
        <a:srgbClr val="969696"/>
      </a:dk1>
      <a:lt1>
        <a:srgbClr val="F8F8F8"/>
      </a:lt1>
      <a:dk2>
        <a:srgbClr val="0252C8"/>
      </a:dk2>
      <a:lt2>
        <a:srgbClr val="FFFF91"/>
      </a:lt2>
      <a:accent1>
        <a:srgbClr val="FD8F2B"/>
      </a:accent1>
      <a:accent2>
        <a:srgbClr val="00D29B"/>
      </a:accent2>
      <a:accent3>
        <a:srgbClr val="AAB3E0"/>
      </a:accent3>
      <a:accent4>
        <a:srgbClr val="D4D4D4"/>
      </a:accent4>
      <a:accent5>
        <a:srgbClr val="FEC6AC"/>
      </a:accent5>
      <a:accent6>
        <a:srgbClr val="00BE8C"/>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80808"/>
        </a:dk1>
        <a:lt1>
          <a:srgbClr val="6699FF"/>
        </a:lt1>
        <a:dk2>
          <a:srgbClr val="FFFF00"/>
        </a:dk2>
        <a:lt2>
          <a:srgbClr val="969696"/>
        </a:lt2>
        <a:accent1>
          <a:srgbClr val="FF9900"/>
        </a:accent1>
        <a:accent2>
          <a:srgbClr val="00FFFF"/>
        </a:accent2>
        <a:accent3>
          <a:srgbClr val="B8CAFF"/>
        </a:accent3>
        <a:accent4>
          <a:srgbClr val="060606"/>
        </a:accent4>
        <a:accent5>
          <a:srgbClr val="FFCAAA"/>
        </a:accent5>
        <a:accent6>
          <a:srgbClr val="00E7E7"/>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9">
        <a:dk1>
          <a:srgbClr val="080808"/>
        </a:dk1>
        <a:lt1>
          <a:srgbClr val="6699FF"/>
        </a:lt1>
        <a:dk2>
          <a:srgbClr val="336699"/>
        </a:dk2>
        <a:lt2>
          <a:srgbClr val="969696"/>
        </a:lt2>
        <a:accent1>
          <a:srgbClr val="FFFFFF"/>
        </a:accent1>
        <a:accent2>
          <a:srgbClr val="00CC99"/>
        </a:accent2>
        <a:accent3>
          <a:srgbClr val="B8CAFF"/>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0">
        <a:dk1>
          <a:srgbClr val="080808"/>
        </a:dk1>
        <a:lt1>
          <a:srgbClr val="6699FF"/>
        </a:lt1>
        <a:dk2>
          <a:srgbClr val="254A6F"/>
        </a:dk2>
        <a:lt2>
          <a:srgbClr val="969696"/>
        </a:lt2>
        <a:accent1>
          <a:srgbClr val="FFFFFF"/>
        </a:accent1>
        <a:accent2>
          <a:srgbClr val="00CC99"/>
        </a:accent2>
        <a:accent3>
          <a:srgbClr val="B8CAFF"/>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1">
        <a:dk1>
          <a:srgbClr val="080808"/>
        </a:dk1>
        <a:lt1>
          <a:srgbClr val="7DA8FF"/>
        </a:lt1>
        <a:dk2>
          <a:srgbClr val="254A6F"/>
        </a:dk2>
        <a:lt2>
          <a:srgbClr val="969696"/>
        </a:lt2>
        <a:accent1>
          <a:srgbClr val="FFFFFF"/>
        </a:accent1>
        <a:accent2>
          <a:srgbClr val="00CC99"/>
        </a:accent2>
        <a:accent3>
          <a:srgbClr val="BFD1FF"/>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2">
        <a:dk1>
          <a:srgbClr val="080808"/>
        </a:dk1>
        <a:lt1>
          <a:srgbClr val="BFD4FF"/>
        </a:lt1>
        <a:dk2>
          <a:srgbClr val="254A6F"/>
        </a:dk2>
        <a:lt2>
          <a:srgbClr val="969696"/>
        </a:lt2>
        <a:accent1>
          <a:srgbClr val="FFFFFF"/>
        </a:accent1>
        <a:accent2>
          <a:srgbClr val="00CC99"/>
        </a:accent2>
        <a:accent3>
          <a:srgbClr val="DCE6FF"/>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3">
        <a:dk1>
          <a:srgbClr val="080808"/>
        </a:dk1>
        <a:lt1>
          <a:srgbClr val="0043CA"/>
        </a:lt1>
        <a:dk2>
          <a:srgbClr val="254A6F"/>
        </a:dk2>
        <a:lt2>
          <a:srgbClr val="969696"/>
        </a:lt2>
        <a:accent1>
          <a:srgbClr val="FFFFFF"/>
        </a:accent1>
        <a:accent2>
          <a:srgbClr val="00CC99"/>
        </a:accent2>
        <a:accent3>
          <a:srgbClr val="AAB0E1"/>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4">
        <a:dk1>
          <a:srgbClr val="080808"/>
        </a:dk1>
        <a:lt1>
          <a:srgbClr val="0252C8"/>
        </a:lt1>
        <a:dk2>
          <a:srgbClr val="254A6F"/>
        </a:dk2>
        <a:lt2>
          <a:srgbClr val="969696"/>
        </a:lt2>
        <a:accent1>
          <a:srgbClr val="FFFFFF"/>
        </a:accent1>
        <a:accent2>
          <a:srgbClr val="00CC99"/>
        </a:accent2>
        <a:accent3>
          <a:srgbClr val="AAB3E0"/>
        </a:accent3>
        <a:accent4>
          <a:srgbClr val="060606"/>
        </a:accent4>
        <a:accent5>
          <a:srgbClr val="FFFFFF"/>
        </a:accent5>
        <a:accent6>
          <a:srgbClr val="00B98A"/>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Default Design 15">
        <a:dk1>
          <a:srgbClr val="969696"/>
        </a:dk1>
        <a:lt1>
          <a:srgbClr val="EAEAEA"/>
        </a:lt1>
        <a:dk2>
          <a:srgbClr val="0252C8"/>
        </a:dk2>
        <a:lt2>
          <a:srgbClr val="254A6F"/>
        </a:lt2>
        <a:accent1>
          <a:srgbClr val="FFFFFF"/>
        </a:accent1>
        <a:accent2>
          <a:srgbClr val="00CC99"/>
        </a:accent2>
        <a:accent3>
          <a:srgbClr val="AAB3E0"/>
        </a:accent3>
        <a:accent4>
          <a:srgbClr val="C8C8C8"/>
        </a:accent4>
        <a:accent5>
          <a:srgbClr val="FFFFFF"/>
        </a:accent5>
        <a:accent6>
          <a:srgbClr val="00B98A"/>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16">
        <a:dk1>
          <a:srgbClr val="969696"/>
        </a:dk1>
        <a:lt1>
          <a:srgbClr val="DDDDDD"/>
        </a:lt1>
        <a:dk2>
          <a:srgbClr val="0252C8"/>
        </a:dk2>
        <a:lt2>
          <a:srgbClr val="254A6F"/>
        </a:lt2>
        <a:accent1>
          <a:srgbClr val="FFFFFF"/>
        </a:accent1>
        <a:accent2>
          <a:srgbClr val="00CC99"/>
        </a:accent2>
        <a:accent3>
          <a:srgbClr val="AAB3E0"/>
        </a:accent3>
        <a:accent4>
          <a:srgbClr val="BDBDBD"/>
        </a:accent4>
        <a:accent5>
          <a:srgbClr val="FFFFFF"/>
        </a:accent5>
        <a:accent6>
          <a:srgbClr val="00B98A"/>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1904</Words>
  <Application>Microsoft Macintosh PowerPoint</Application>
  <PresentationFormat>Widescreen</PresentationFormat>
  <Paragraphs>381</Paragraphs>
  <Slides>14</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Lucida Grande</vt:lpstr>
      <vt:lpstr>Times</vt:lpstr>
      <vt:lpstr>Times New Roman</vt:lpstr>
      <vt:lpstr>1_Office Theme</vt:lpstr>
      <vt:lpstr>Default Design</vt:lpstr>
      <vt:lpstr>PowerPoint Presentation</vt:lpstr>
      <vt:lpstr>Legend for Melanoma Pathways Figure</vt:lpstr>
      <vt:lpstr>PowerPoint Presentation</vt:lpstr>
      <vt:lpstr>Legend for Cell-Cycle Figure</vt:lpstr>
      <vt:lpstr>PowerPoint Presentation</vt:lpstr>
      <vt:lpstr>PowerPoint Presentation</vt:lpstr>
      <vt:lpstr>Legend for Senescence Figure</vt:lpstr>
      <vt:lpstr>Prognosis</vt:lpstr>
      <vt:lpstr>Therapeutic Strategies for Melanoma</vt:lpstr>
      <vt:lpstr>Approved Therapies for Advanced Melanoma</vt:lpstr>
      <vt:lpstr>Treatment Options for Stage III Melanoma</vt:lpstr>
      <vt:lpstr>PowerPoint Presentation</vt:lpstr>
      <vt:lpstr>Legend for Immunotherapy Figure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Miller, David M.,M.D.,Ph.D.</dc:creator>
  <cp:lastModifiedBy>Miller, David M.,M.D.,Ph.D.</cp:lastModifiedBy>
  <cp:revision>18</cp:revision>
  <cp:lastPrinted>2019-12-11T13:14:40Z</cp:lastPrinted>
  <dcterms:created xsi:type="dcterms:W3CDTF">2019-12-08T16:50:37Z</dcterms:created>
  <dcterms:modified xsi:type="dcterms:W3CDTF">2019-12-11T13:17:56Z</dcterms:modified>
</cp:coreProperties>
</file>